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2BED-362F-CEDB-95BE-3D3116848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ED2F2-8F02-8BF6-B2D6-00E0359F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4796-C46D-391C-AF4E-3E08452C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F274-A9E1-2F8C-E9F8-2846EB4E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12CB8-DC99-0EFB-C455-EAC60DA5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EDE1-3CD6-4E58-7C92-62040B5D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B7383-B3B8-822E-0563-FC476BCA0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BBC8-3C63-4347-8034-830AF9C5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2D05-498E-F1E1-AC7F-C1C8076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2FD5C-3B9D-74D8-59AF-5B758FBB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147C6-25D9-0AD0-4EF5-54DDD2239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6BD1C-7E9C-B917-F5C8-D3FFACE4B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1148-5582-ABF7-57A5-FFCAF2E4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E64C-95AD-FF31-F02A-2A201C8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E722-EEFF-3E95-2D49-342510B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45D5-49D3-1D82-CCDD-55FB5B48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C93C-C5A0-9CF1-3B2D-C60E1934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0D51-762B-3348-35A6-8D13542B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C973B-061D-11E3-A462-5F180A6C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621-C48B-4A37-489F-947F82F6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6BA4-97F3-86A8-ED7B-A9ACA052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BC0CD-9F72-657D-9B19-4BDD4180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78B6-43E8-819B-EA22-D702CF32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F9E34-3B7C-D71A-B00A-F4065AAE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3464-3743-3D91-CF19-66E0438D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8669-BCD9-4A8D-3B4A-AEB24F37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777D-426A-FE2B-9443-CED53CF5C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B2F11-4D85-94EA-6FDA-0BDF7D77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EDB40-B765-C091-3757-2CEE60A6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F9A6E-648D-B100-5F80-2CA805DE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07ACB-DF56-5373-D48A-DDAE5635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0346-4B68-8467-D5FA-FA307AC0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20C9-003B-21A7-8230-41F5B3182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8A049-76AB-BC8B-BA73-77246E37A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B0884-CBB4-2D74-17C3-6CDDA8144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20DEA-6D96-9024-DABD-AE287CA5B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549DC-2976-9659-53D1-4EF8C579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14508-F0CD-8EBC-C420-E0162816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1D69D-5C4F-50A4-8ACA-2E8F61C0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0B04-13A3-9A77-73D9-885A1F36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AA601-B70B-44D0-DF92-7101500F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86170-0880-09C5-349D-0931DEFF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993B4-7E93-C08D-1999-DA0BD8FD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3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1640-BC9C-F625-00D8-3D6E5A7C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6E3C0-5EF3-9DF2-B15E-D63AA0FB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0573C-8A1A-4784-F3A2-A292EEFA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58A7-AF08-8FD6-F848-52D6C436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2E0F-900B-7E1D-88F9-7DC1138B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BD99C-0742-9288-D9B6-81F81D66E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DFE30-850D-5427-4642-993F7425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38C6D-9E63-A374-64A4-C084627E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9139D-68FA-7792-C90E-02C1CF8D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C463-9CC4-CCCE-8B2D-88482E8B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3B73A-B094-3C1B-BE8E-34D5F8062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ED08B-7B1A-0F67-5125-383DFB66D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66545-6087-31D3-1731-6D6D9B25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BCF4C-A859-A84B-46BD-1300FF99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2B845-0FDF-632D-571A-9EEC95EF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B0C2A8-DFDF-6C63-C0FB-B6EFBA52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9DA55-4658-6313-D5D7-B21D94E0D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D6145-BE8E-4913-9754-DCE1A22DD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FE5A-9EB3-47CF-A30D-0EFB6108E3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D8391-4645-E8BE-C788-529497B1B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A725-842C-0812-4C31-7A45D6BB0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F457-B829-4B5C-A798-B635199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83C41E9-8821-9696-8929-692B5CC4FFB0}"/>
              </a:ext>
            </a:extLst>
          </p:cNvPr>
          <p:cNvSpPr txBox="1"/>
          <p:nvPr/>
        </p:nvSpPr>
        <p:spPr>
          <a:xfrm>
            <a:off x="1017009" y="23735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Error message locations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E11FFD-EED5-F97B-2CAD-28C5DEEA12C5}"/>
              </a:ext>
            </a:extLst>
          </p:cNvPr>
          <p:cNvGrpSpPr/>
          <p:nvPr/>
        </p:nvGrpSpPr>
        <p:grpSpPr>
          <a:xfrm>
            <a:off x="793313" y="2728492"/>
            <a:ext cx="10605374" cy="2536731"/>
            <a:chOff x="858417" y="600703"/>
            <a:chExt cx="10605374" cy="25367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219E07-6778-5292-4FAF-6433DC3FB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8" t="23266" r="13583" b="23673"/>
            <a:stretch/>
          </p:blipFill>
          <p:spPr>
            <a:xfrm>
              <a:off x="858417" y="606489"/>
              <a:ext cx="3119919" cy="22743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19413F-DC0C-ABE5-5A48-EAC75E7B9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22449" r="12085" b="18503"/>
            <a:stretch/>
          </p:blipFill>
          <p:spPr>
            <a:xfrm>
              <a:off x="4245429" y="606489"/>
              <a:ext cx="3510653" cy="25309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AF66CF-63C3-A19B-17C1-B8AC0A56F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" t="21633" r="12495" b="19184"/>
            <a:stretch/>
          </p:blipFill>
          <p:spPr>
            <a:xfrm>
              <a:off x="8023175" y="600703"/>
              <a:ext cx="3440616" cy="2536731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9AAEE4-013D-5A6E-E81A-CCABB121885B}"/>
                </a:ext>
              </a:extLst>
            </p:cNvPr>
            <p:cNvCxnSpPr/>
            <p:nvPr/>
          </p:nvCxnSpPr>
          <p:spPr>
            <a:xfrm flipV="1">
              <a:off x="2939143" y="765110"/>
              <a:ext cx="1539551" cy="64381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C3032AB-3D3A-4CA4-FCC7-977D092D906E}"/>
                </a:ext>
              </a:extLst>
            </p:cNvPr>
            <p:cNvCxnSpPr>
              <a:cxnSpLocks/>
            </p:cNvCxnSpPr>
            <p:nvPr/>
          </p:nvCxnSpPr>
          <p:spPr>
            <a:xfrm>
              <a:off x="2939143" y="1743652"/>
              <a:ext cx="1464906" cy="104443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736B068-52A0-BB91-9F2E-9AF0B33F8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5725" y="765110"/>
              <a:ext cx="2027851" cy="45607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3374AB-03D2-BF71-90B1-E41194AE7DDA}"/>
                </a:ext>
              </a:extLst>
            </p:cNvPr>
            <p:cNvCxnSpPr>
              <a:cxnSpLocks/>
            </p:cNvCxnSpPr>
            <p:nvPr/>
          </p:nvCxnSpPr>
          <p:spPr>
            <a:xfrm>
              <a:off x="6285725" y="1555918"/>
              <a:ext cx="1953206" cy="132489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7A0CC8-9925-35D9-B701-9A1BBF3B47A8}"/>
              </a:ext>
            </a:extLst>
          </p:cNvPr>
          <p:cNvSpPr txBox="1"/>
          <p:nvPr/>
        </p:nvSpPr>
        <p:spPr>
          <a:xfrm>
            <a:off x="572736" y="282377"/>
            <a:ext cx="92364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RRFS ensemble member crashed with AVOST error from RUC LSM after ~12 timesteps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happens to GFS PBL/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sfclay+clm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 over north America domain in winter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GFS PBL/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sfclay+no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 over north America domain in winter is good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GFS PBL/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sfclay+clm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 over CONUS domain in warm season is good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MYNN PBL/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sfclay+clm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 over north America domain in winter is good</a:t>
            </a:r>
          </a:p>
        </p:txBody>
      </p:sp>
    </p:spTree>
    <p:extLst>
      <p:ext uri="{BB962C8B-B14F-4D97-AF65-F5344CB8AC3E}">
        <p14:creationId xmlns:p14="http://schemas.microsoft.com/office/powerpoint/2010/main" val="34076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8FEB6-C543-042B-82F0-BB35F4280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1" t="6343" r="10146" b="9645"/>
          <a:stretch/>
        </p:blipFill>
        <p:spPr>
          <a:xfrm>
            <a:off x="603143" y="1026134"/>
            <a:ext cx="7410572" cy="4321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63BD2-77DD-7189-C259-D291533AB2B7}"/>
              </a:ext>
            </a:extLst>
          </p:cNvPr>
          <p:cNvSpPr txBox="1"/>
          <p:nvPr/>
        </p:nvSpPr>
        <p:spPr>
          <a:xfrm>
            <a:off x="8220364" y="1256145"/>
            <a:ext cx="294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timestep 11, lake ice fraction on this particular grid point changes from 0 to 0.150077661202128 (lake water-&gt; lake ice)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Icy (lake ice flag) is changed from F to T for this grid;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forcing ice flag of this grid to be false can avoid crash</a:t>
            </a:r>
          </a:p>
        </p:txBody>
      </p:sp>
    </p:spTree>
    <p:extLst>
      <p:ext uri="{BB962C8B-B14F-4D97-AF65-F5344CB8AC3E}">
        <p14:creationId xmlns:p14="http://schemas.microsoft.com/office/powerpoint/2010/main" val="29022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22EAC4-F626-A756-CACF-C9D85CA14631}"/>
              </a:ext>
            </a:extLst>
          </p:cNvPr>
          <p:cNvSpPr txBox="1"/>
          <p:nvPr/>
        </p:nvSpPr>
        <p:spPr>
          <a:xfrm>
            <a:off x="332509" y="735136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&lt;!-- Surface iteration loop --&gt;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loop="2"&gt;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&lt;scheme&gt;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sfc_diff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&lt;/scheme&gt;   (GFS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sfclay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&lt;scheme&gt;GFS_surface_loop_control_part1&lt;/scheme&gt;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sfc_ocean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lsm_ruc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&lt;scheme&gt;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clm_lake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&lt;scheme&gt;GFS_surface_loop_control_part2&lt;/scheme&gt;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&lt;!-- End of surface iteration loop --&gt;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loop="1"&gt;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GFS_surface_composites_post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sfc_diag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sfc_diag_post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GFS_surface_generic_post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GFS_PBL_generic_pre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satmedmfvdifq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GFS_PBL_generic_post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BAD80-8499-D5DD-F520-A2DD375A1775}"/>
              </a:ext>
            </a:extLst>
          </p:cNvPr>
          <p:cNvSpPr txBox="1"/>
          <p:nvPr/>
        </p:nvSpPr>
        <p:spPr>
          <a:xfrm>
            <a:off x="5438072" y="3057905"/>
            <a:ext cx="80541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flag_iter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 = .false.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flag_guess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= .false.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if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== 1 .and. wind(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&lt; 2.0d0) then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!if (dry(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.or. (wet(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.and. .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not.icy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.and. nstf_name1 &gt; 0)) then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if((dry(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.and.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lsm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/=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lsm_noahmp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.or. (wet(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.and. nstf_name1 &gt; 0)) then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flag_iter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= .true.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endif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endif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enddo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275A3D-0A1E-DA91-ACB0-5BE89019667A}"/>
              </a:ext>
            </a:extLst>
          </p:cNvPr>
          <p:cNvCxnSpPr>
            <a:cxnSpLocks/>
          </p:cNvCxnSpPr>
          <p:nvPr/>
        </p:nvCxnSpPr>
        <p:spPr>
          <a:xfrm>
            <a:off x="5138039" y="2605089"/>
            <a:ext cx="353305" cy="45281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F9F5EBC-2459-5F06-27F3-B0D009537C3B}"/>
              </a:ext>
            </a:extLst>
          </p:cNvPr>
          <p:cNvSpPr txBox="1"/>
          <p:nvPr/>
        </p:nvSpPr>
        <p:spPr>
          <a:xfrm>
            <a:off x="5797604" y="5928380"/>
            <a:ext cx="601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Flag_iter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flag to control whether a subroutine will run in a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ccpp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loop; </a:t>
            </a:r>
          </a:p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true for land and ocean points (if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3C0493-A60E-C881-20D4-B808465171B4}"/>
              </a:ext>
            </a:extLst>
          </p:cNvPr>
          <p:cNvCxnSpPr>
            <a:cxnSpLocks/>
          </p:cNvCxnSpPr>
          <p:nvPr/>
        </p:nvCxnSpPr>
        <p:spPr>
          <a:xfrm flipV="1">
            <a:off x="3137147" y="1126836"/>
            <a:ext cx="3374489" cy="12344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F49577-A1A9-CA22-3A6E-96098280E8B5}"/>
              </a:ext>
            </a:extLst>
          </p:cNvPr>
          <p:cNvSpPr txBox="1"/>
          <p:nvPr/>
        </p:nvSpPr>
        <p:spPr>
          <a:xfrm>
            <a:off x="6511636" y="920383"/>
            <a:ext cx="4661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flag changed from false to true for a grid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5C00B-A680-1D29-9D1E-A9AFDE2AB9C1}"/>
              </a:ext>
            </a:extLst>
          </p:cNvPr>
          <p:cNvSpPr txBox="1"/>
          <p:nvPr/>
        </p:nvSpPr>
        <p:spPr>
          <a:xfrm>
            <a:off x="461818" y="424873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ccpp</a:t>
            </a:r>
            <a:r>
              <a:rPr lang="en-US" dirty="0"/>
              <a:t> suite SDF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ACC21D-DF2D-3961-BF8A-B984087EB13C}"/>
              </a:ext>
            </a:extLst>
          </p:cNvPr>
          <p:cNvSpPr/>
          <p:nvPr/>
        </p:nvSpPr>
        <p:spPr>
          <a:xfrm>
            <a:off x="5438072" y="3057905"/>
            <a:ext cx="6689273" cy="267325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22EAC4-F626-A756-CACF-C9D85CA14631}"/>
              </a:ext>
            </a:extLst>
          </p:cNvPr>
          <p:cNvSpPr txBox="1"/>
          <p:nvPr/>
        </p:nvSpPr>
        <p:spPr>
          <a:xfrm>
            <a:off x="332508" y="735136"/>
            <a:ext cx="56423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&lt;!-- Surface iteration loop --&gt;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loop="2"&gt;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&lt;scheme&gt;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sfc_diff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&lt;/scheme&gt;   (GFS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sfclay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&lt;scheme&gt;GFS_surface_loop_control_part1&lt;/scheme&gt;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sfc_ocean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lsm_ruc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&lt;scheme&gt;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clm_lake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&lt;scheme&gt;GFS_surface_loop_control_part2&lt;/scheme&gt;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&lt;!-- End of surface iteration loop --&gt;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loop="1"&gt;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&lt;scheme&gt;GFS_surface_composites_post&lt;/scheme&gt;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sfc_diag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sfc_diag_post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GFS_surface_generic_post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GFS_PBL_generic_pre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satmedmfvdifq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GFS_PBL_generic_post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3C0493-A60E-C881-20D4-B808465171B4}"/>
              </a:ext>
            </a:extLst>
          </p:cNvPr>
          <p:cNvCxnSpPr>
            <a:cxnSpLocks/>
          </p:cNvCxnSpPr>
          <p:nvPr/>
        </p:nvCxnSpPr>
        <p:spPr>
          <a:xfrm>
            <a:off x="4211782" y="1524000"/>
            <a:ext cx="1588654" cy="18761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F49577-A1A9-CA22-3A6E-96098280E8B5}"/>
              </a:ext>
            </a:extLst>
          </p:cNvPr>
          <p:cNvSpPr txBox="1"/>
          <p:nvPr/>
        </p:nvSpPr>
        <p:spPr>
          <a:xfrm>
            <a:off x="6511636" y="920383"/>
            <a:ext cx="471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second iteration/run, GFS </a:t>
            </a:r>
            <a:r>
              <a:rPr lang="en-US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sfclay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goes through land points.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5C00B-A680-1D29-9D1E-A9AFDE2AB9C1}"/>
              </a:ext>
            </a:extLst>
          </p:cNvPr>
          <p:cNvSpPr txBox="1"/>
          <p:nvPr/>
        </p:nvSpPr>
        <p:spPr>
          <a:xfrm>
            <a:off x="461818" y="424873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ccpp</a:t>
            </a:r>
            <a:r>
              <a:rPr lang="en-US" dirty="0"/>
              <a:t> suite SDF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BD9D2-E761-D238-F0C2-9B903475415D}"/>
              </a:ext>
            </a:extLst>
          </p:cNvPr>
          <p:cNvSpPr txBox="1"/>
          <p:nvPr/>
        </p:nvSpPr>
        <p:spPr>
          <a:xfrm>
            <a:off x="6271492" y="1811326"/>
            <a:ext cx="6096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=1,im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if(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flag_iter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) then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if (icy(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)) then ! Some ice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call stability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!  ---  inputs: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&amp;     (z1(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zvfun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gdx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tv1, thv1, wind(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&amp;      z0max,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ztmax_ice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tvs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thsfc_loc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!  ---  outputs:</a:t>
            </a:r>
          </a:p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&amp;     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fm10_ice(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fh2_ice(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&amp;     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ustar_ice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3217F5-B82A-E541-B350-A1362FC36463}"/>
              </a:ext>
            </a:extLst>
          </p:cNvPr>
          <p:cNvSpPr/>
          <p:nvPr/>
        </p:nvSpPr>
        <p:spPr>
          <a:xfrm>
            <a:off x="5974856" y="1711611"/>
            <a:ext cx="5718382" cy="36199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8FEE5-CA7F-79C4-16E2-5A35501F0DAD}"/>
              </a:ext>
            </a:extLst>
          </p:cNvPr>
          <p:cNvSpPr txBox="1"/>
          <p:nvPr/>
        </p:nvSpPr>
        <p:spPr>
          <a:xfrm>
            <a:off x="5449455" y="5528040"/>
            <a:ext cx="65347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fm10_ice(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fh2_ice(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ustar_ice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above values for ice (drag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stress,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ustar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similarity function, Rb) are missing for the grid point when changing from non-ice to ice in </a:t>
            </a:r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clm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C869-27CF-E7E5-278D-1627D349D995}"/>
              </a:ext>
            </a:extLst>
          </p:cNvPr>
          <p:cNvSpPr txBox="1"/>
          <p:nvPr/>
        </p:nvSpPr>
        <p:spPr>
          <a:xfrm>
            <a:off x="461818" y="424873"/>
            <a:ext cx="783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possible solution: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 flag to force GFS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sfclay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run a second time through grid points when there is a status change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 (water-&gt;ice or ice-&gt;water)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8095B-8C4C-8930-6356-62694B2F7B03}"/>
              </a:ext>
            </a:extLst>
          </p:cNvPr>
          <p:cNvSpPr txBox="1"/>
          <p:nvPr/>
        </p:nvSpPr>
        <p:spPr>
          <a:xfrm>
            <a:off x="461818" y="2688426"/>
            <a:ext cx="39624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ice_point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if(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)&gt;=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min_lakeice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then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if (icy(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.eq. .false.) then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lake_change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)=.true.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end if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icy(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)=.true.                         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if (icy(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.eq. .true.) then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lake_change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)=.true.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end if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icy(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)=.false.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9FF16-B362-2427-E83F-538F5B92605F}"/>
              </a:ext>
            </a:extLst>
          </p:cNvPr>
          <p:cNvSpPr txBox="1"/>
          <p:nvPr/>
        </p:nvSpPr>
        <p:spPr>
          <a:xfrm>
            <a:off x="535708" y="197214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1E45A-C6E1-941A-5B7B-F50271B0CBFA}"/>
              </a:ext>
            </a:extLst>
          </p:cNvPr>
          <p:cNvSpPr txBox="1"/>
          <p:nvPr/>
        </p:nvSpPr>
        <p:spPr>
          <a:xfrm>
            <a:off x="6152576" y="1981569"/>
            <a:ext cx="101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Sfc_diff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C9C3C-0F0E-4503-1CED-9FFCCA7A4C71}"/>
              </a:ext>
            </a:extLst>
          </p:cNvPr>
          <p:cNvSpPr txBox="1"/>
          <p:nvPr/>
        </p:nvSpPr>
        <p:spPr>
          <a:xfrm>
            <a:off x="5412510" y="260938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=1,im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if(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flag_iter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.or.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lake_change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)) then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980E0-A834-603A-5287-02D6374ACEEB}"/>
              </a:ext>
            </a:extLst>
          </p:cNvPr>
          <p:cNvSpPr txBox="1"/>
          <p:nvPr/>
        </p:nvSpPr>
        <p:spPr>
          <a:xfrm>
            <a:off x="4916844" y="5786796"/>
            <a:ext cx="65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was successful for 5.7 hours forecast before hitting debug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walltime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CE31E-2CD3-4B86-342B-0C8638415125}"/>
              </a:ext>
            </a:extLst>
          </p:cNvPr>
          <p:cNvSpPr/>
          <p:nvPr/>
        </p:nvSpPr>
        <p:spPr>
          <a:xfrm>
            <a:off x="377618" y="2609380"/>
            <a:ext cx="3732743" cy="31774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D97F4-B005-FEB7-DB47-8E5B84C8BC4E}"/>
              </a:ext>
            </a:extLst>
          </p:cNvPr>
          <p:cNvSpPr/>
          <p:nvPr/>
        </p:nvSpPr>
        <p:spPr>
          <a:xfrm>
            <a:off x="5459410" y="2489975"/>
            <a:ext cx="3962400" cy="8213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C869-27CF-E7E5-278D-1627D349D995}"/>
              </a:ext>
            </a:extLst>
          </p:cNvPr>
          <p:cNvSpPr txBox="1"/>
          <p:nvPr/>
        </p:nvSpPr>
        <p:spPr>
          <a:xfrm>
            <a:off x="461818" y="424873"/>
            <a:ext cx="7832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Another possible solution: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change ice flag “icy”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lake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will be reset in next timestep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GFS_surface_composites_pre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based on updated lake ice fraction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980E0-A834-603A-5287-02D6374ACEEB}"/>
              </a:ext>
            </a:extLst>
          </p:cNvPr>
          <p:cNvSpPr txBox="1"/>
          <p:nvPr/>
        </p:nvSpPr>
        <p:spPr>
          <a:xfrm>
            <a:off x="4916844" y="5786796"/>
            <a:ext cx="65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was successful for 5.7 hours forecast before hitting debug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walltime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D8267E-90F4-5FDA-3D73-1F66145F8374}"/>
              </a:ext>
            </a:extLst>
          </p:cNvPr>
          <p:cNvGrpSpPr/>
          <p:nvPr/>
        </p:nvGrpSpPr>
        <p:grpSpPr>
          <a:xfrm>
            <a:off x="5045571" y="4036895"/>
            <a:ext cx="6334212" cy="646331"/>
            <a:chOff x="222126" y="2782669"/>
            <a:chExt cx="6334212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23CA6-3165-7507-3E12-397BEB27F900}"/>
                </a:ext>
              </a:extLst>
            </p:cNvPr>
            <p:cNvSpPr txBox="1"/>
            <p:nvPr/>
          </p:nvSpPr>
          <p:spPr>
            <a:xfrm>
              <a:off x="461818" y="2782669"/>
              <a:ext cx="60945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if (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cice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 &gt;=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min_lakeice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 then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icy(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    = .true.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D9DDB3-5E60-D8A1-A41D-F3D493B1FD65}"/>
                </a:ext>
              </a:extLst>
            </p:cNvPr>
            <p:cNvSpPr/>
            <p:nvPr/>
          </p:nvSpPr>
          <p:spPr>
            <a:xfrm>
              <a:off x="222126" y="2782669"/>
              <a:ext cx="3692926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E0BD83-4069-1056-A00B-C1153E7A59DC}"/>
              </a:ext>
            </a:extLst>
          </p:cNvPr>
          <p:cNvSpPr txBox="1"/>
          <p:nvPr/>
        </p:nvSpPr>
        <p:spPr>
          <a:xfrm>
            <a:off x="536992" y="2292827"/>
            <a:ext cx="51981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&lt;group name="radiation"&gt;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loop="1"&gt;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GFS_radiation_surface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&lt;/group&gt;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&lt;group name="physics"&gt;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loop="1"&gt;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GFS_surface_composites_pre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&lt;scheme&gt;dcyc2t3&lt;/scheme&gt;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&lt;/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&lt;!-- Surface iteration loop --&gt;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&lt;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loop="2"&gt;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sfc_diff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&lt;scheme&gt;GFS_surface_loop_control_part1&lt;/scheme&gt;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sfc_ocean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lsm_ruc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clm_lake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&lt;scheme&gt;GFS_surface_loop_control_part2&lt;/scheme&gt;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&lt;/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24191F-5351-2D62-7D0B-8C30E902A633}"/>
              </a:ext>
            </a:extLst>
          </p:cNvPr>
          <p:cNvCxnSpPr>
            <a:cxnSpLocks/>
          </p:cNvCxnSpPr>
          <p:nvPr/>
        </p:nvCxnSpPr>
        <p:spPr>
          <a:xfrm>
            <a:off x="4463336" y="4225986"/>
            <a:ext cx="453508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8CEAFD-CECE-A5FD-0EB6-32C76D7F812C}"/>
              </a:ext>
            </a:extLst>
          </p:cNvPr>
          <p:cNvSpPr txBox="1"/>
          <p:nvPr/>
        </p:nvSpPr>
        <p:spPr>
          <a:xfrm>
            <a:off x="4690090" y="2139643"/>
            <a:ext cx="60945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if(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&lt;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cimin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)) then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fraci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f_zero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icy(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  = .false.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else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fraci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fraco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*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icy(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  = .true.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endif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D3DB9E-26D1-D7C0-DF0D-8C253C80C56A}"/>
              </a:ext>
            </a:extLst>
          </p:cNvPr>
          <p:cNvSpPr/>
          <p:nvPr/>
        </p:nvSpPr>
        <p:spPr>
          <a:xfrm>
            <a:off x="4783195" y="2139643"/>
            <a:ext cx="2559091" cy="16003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AA6B2-1F4E-CD3D-5941-EE70BE0AAA0A}"/>
              </a:ext>
            </a:extLst>
          </p:cNvPr>
          <p:cNvCxnSpPr>
            <a:cxnSpLocks/>
          </p:cNvCxnSpPr>
          <p:nvPr/>
        </p:nvCxnSpPr>
        <p:spPr>
          <a:xfrm>
            <a:off x="4100831" y="2957958"/>
            <a:ext cx="453508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4B71A0-1CBD-5CED-B632-71559D3EF862}"/>
              </a:ext>
            </a:extLst>
          </p:cNvPr>
          <p:cNvSpPr txBox="1"/>
          <p:nvPr/>
        </p:nvSpPr>
        <p:spPr>
          <a:xfrm>
            <a:off x="7483876" y="2957958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“icy” is local</a:t>
            </a:r>
          </a:p>
        </p:txBody>
      </p:sp>
    </p:spTree>
    <p:extLst>
      <p:ext uri="{BB962C8B-B14F-4D97-AF65-F5344CB8AC3E}">
        <p14:creationId xmlns:p14="http://schemas.microsoft.com/office/powerpoint/2010/main" val="1580219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1417</Words>
  <Application>Microsoft Office PowerPoint</Application>
  <PresentationFormat>Widescreen</PresentationFormat>
  <Paragraphs>148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Jili Dong</dc:creator>
  <cp:lastModifiedBy>Jili Dong</cp:lastModifiedBy>
  <cp:revision>5</cp:revision>
  <dcterms:created xsi:type="dcterms:W3CDTF">2023-12-12T23:50:21Z</dcterms:created>
  <dcterms:modified xsi:type="dcterms:W3CDTF">2023-12-13T12:22:33Z</dcterms:modified>
</cp:coreProperties>
</file>