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3"/>
  </p:notesMasterIdLst>
  <p:sldIdLst>
    <p:sldId id="256" r:id="rId2"/>
    <p:sldId id="434" r:id="rId3"/>
    <p:sldId id="273" r:id="rId4"/>
    <p:sldId id="259" r:id="rId5"/>
    <p:sldId id="260" r:id="rId6"/>
    <p:sldId id="261" r:id="rId7"/>
    <p:sldId id="418" r:id="rId8"/>
    <p:sldId id="338" r:id="rId9"/>
    <p:sldId id="290" r:id="rId10"/>
    <p:sldId id="344" r:id="rId11"/>
    <p:sldId id="342" r:id="rId12"/>
    <p:sldId id="343" r:id="rId13"/>
    <p:sldId id="349" r:id="rId14"/>
    <p:sldId id="351" r:id="rId15"/>
    <p:sldId id="473" r:id="rId16"/>
    <p:sldId id="352" r:id="rId17"/>
    <p:sldId id="353" r:id="rId18"/>
    <p:sldId id="355" r:id="rId19"/>
    <p:sldId id="364" r:id="rId20"/>
    <p:sldId id="356" r:id="rId21"/>
    <p:sldId id="357" r:id="rId22"/>
    <p:sldId id="459" r:id="rId23"/>
    <p:sldId id="359" r:id="rId24"/>
    <p:sldId id="427" r:id="rId25"/>
    <p:sldId id="428" r:id="rId26"/>
    <p:sldId id="360" r:id="rId27"/>
    <p:sldId id="429" r:id="rId28"/>
    <p:sldId id="430" r:id="rId29"/>
    <p:sldId id="363" r:id="rId30"/>
    <p:sldId id="460" r:id="rId31"/>
    <p:sldId id="362" r:id="rId32"/>
    <p:sldId id="365" r:id="rId33"/>
    <p:sldId id="367" r:id="rId34"/>
    <p:sldId id="368" r:id="rId35"/>
    <p:sldId id="369" r:id="rId36"/>
    <p:sldId id="370" r:id="rId37"/>
    <p:sldId id="373" r:id="rId38"/>
    <p:sldId id="376" r:id="rId39"/>
    <p:sldId id="456" r:id="rId40"/>
    <p:sldId id="377" r:id="rId41"/>
    <p:sldId id="375" r:id="rId42"/>
    <p:sldId id="457" r:id="rId43"/>
    <p:sldId id="458" r:id="rId44"/>
    <p:sldId id="404" r:id="rId45"/>
    <p:sldId id="406" r:id="rId46"/>
    <p:sldId id="436" r:id="rId47"/>
    <p:sldId id="410" r:id="rId48"/>
    <p:sldId id="476" r:id="rId49"/>
    <p:sldId id="433" r:id="rId50"/>
    <p:sldId id="380" r:id="rId51"/>
    <p:sldId id="382" r:id="rId52"/>
    <p:sldId id="420" r:id="rId53"/>
    <p:sldId id="383" r:id="rId54"/>
    <p:sldId id="395" r:id="rId55"/>
    <p:sldId id="390" r:id="rId56"/>
    <p:sldId id="475" r:id="rId57"/>
    <p:sldId id="407" r:id="rId58"/>
    <p:sldId id="384" r:id="rId59"/>
    <p:sldId id="385" r:id="rId60"/>
    <p:sldId id="386" r:id="rId61"/>
    <p:sldId id="387" r:id="rId62"/>
    <p:sldId id="391" r:id="rId63"/>
    <p:sldId id="393" r:id="rId64"/>
    <p:sldId id="394" r:id="rId65"/>
    <p:sldId id="408" r:id="rId66"/>
    <p:sldId id="431" r:id="rId67"/>
    <p:sldId id="409" r:id="rId68"/>
    <p:sldId id="451" r:id="rId69"/>
    <p:sldId id="452" r:id="rId70"/>
    <p:sldId id="437" r:id="rId71"/>
    <p:sldId id="438" r:id="rId72"/>
    <p:sldId id="439" r:id="rId73"/>
    <p:sldId id="454" r:id="rId74"/>
    <p:sldId id="440" r:id="rId75"/>
    <p:sldId id="441" r:id="rId76"/>
    <p:sldId id="442" r:id="rId77"/>
    <p:sldId id="444" r:id="rId78"/>
    <p:sldId id="445" r:id="rId79"/>
    <p:sldId id="455" r:id="rId80"/>
    <p:sldId id="446" r:id="rId81"/>
    <p:sldId id="461" r:id="rId82"/>
    <p:sldId id="453" r:id="rId83"/>
    <p:sldId id="449" r:id="rId84"/>
    <p:sldId id="450" r:id="rId85"/>
    <p:sldId id="462" r:id="rId86"/>
    <p:sldId id="466" r:id="rId87"/>
    <p:sldId id="465" r:id="rId88"/>
    <p:sldId id="467" r:id="rId89"/>
    <p:sldId id="469" r:id="rId90"/>
    <p:sldId id="468" r:id="rId91"/>
    <p:sldId id="470" r:id="rId92"/>
    <p:sldId id="464" r:id="rId93"/>
    <p:sldId id="471" r:id="rId94"/>
    <p:sldId id="472" r:id="rId95"/>
    <p:sldId id="447" r:id="rId96"/>
    <p:sldId id="448" r:id="rId97"/>
    <p:sldId id="421" r:id="rId98"/>
    <p:sldId id="424" r:id="rId99"/>
    <p:sldId id="422" r:id="rId100"/>
    <p:sldId id="432" r:id="rId101"/>
    <p:sldId id="425" r:id="rId10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2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5" autoAdjust="0"/>
    <p:restoredTop sz="97363" autoAdjust="0"/>
  </p:normalViewPr>
  <p:slideViewPr>
    <p:cSldViewPr snapToGrid="0" snapToObjects="1" showGuides="1">
      <p:cViewPr varScale="1">
        <p:scale>
          <a:sx n="219" d="100"/>
          <a:sy n="219" d="100"/>
        </p:scale>
        <p:origin x="2360" y="192"/>
      </p:cViewPr>
      <p:guideLst>
        <p:guide orient="horz" pos="1416"/>
        <p:guide pos="2879"/>
      </p:guideLst>
    </p:cSldViewPr>
  </p:slideViewPr>
  <p:outlineViewPr>
    <p:cViewPr>
      <p:scale>
        <a:sx n="33" d="100"/>
        <a:sy n="33" d="100"/>
      </p:scale>
      <p:origin x="0" y="-10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notesMaster" Target="notesMasters/notesMaster1.xml"/><Relationship Id="rId104" Type="http://schemas.openxmlformats.org/officeDocument/2006/relationships/presProps" Target="presProps.xml"/><Relationship Id="rId105" Type="http://schemas.openxmlformats.org/officeDocument/2006/relationships/viewProps" Target="viewProps.xml"/><Relationship Id="rId106" Type="http://schemas.openxmlformats.org/officeDocument/2006/relationships/theme" Target="theme/theme1.xml"/><Relationship Id="rId10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93F8E-D44C-E748-896D-6CCDFE62C711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A6627-5FF8-454A-801C-A45D9551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3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600" dirty="0" smtClean="0"/>
              <a:t>Even though WAITALL is semantically equivalent to loop of WAITs, an implementation may have to scan/choose whether to use an optimized plural implementation or have to split it out into a sequence of WAITs.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600" dirty="0" smtClean="0"/>
              <a:t>Plus: what does it mean if multiple sessions have different thread levels and we WAITALL on requests from them?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A6627-5FF8-454A-801C-A45D955178E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5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NOTE:</a:t>
            </a:r>
            <a:r>
              <a:rPr lang="en-US" baseline="0" dirty="0" smtClean="0">
                <a:solidFill>
                  <a:sysClr val="windowText" lastClr="000000"/>
                </a:solidFill>
              </a:rPr>
              <a:t> H</a:t>
            </a:r>
            <a:r>
              <a:rPr lang="en-US" dirty="0" smtClean="0">
                <a:solidFill>
                  <a:sysClr val="windowText" lastClr="000000"/>
                </a:solidFill>
              </a:rPr>
              <a:t>andle </a:t>
            </a:r>
            <a:r>
              <a:rPr lang="en-US" dirty="0" err="1" smtClean="0">
                <a:solidFill>
                  <a:sysClr val="windowText" lastClr="000000"/>
                </a:solidFill>
              </a:rPr>
              <a:t>xfer</a:t>
            </a:r>
            <a:r>
              <a:rPr lang="en-US" dirty="0" smtClean="0">
                <a:solidFill>
                  <a:sysClr val="windowText" lastClr="000000"/>
                </a:solidFill>
              </a:rPr>
              <a:t> functions need to be high performance, too.  We convinced ourselves that this is still implementable: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ysClr val="windowText" lastClr="00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MPICH-like implementations: no issue.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OMPI-like implementation: can have an initial table that is all the pre-defined f2c lookups. Upon first user handle creation, </a:t>
            </a:r>
            <a:r>
              <a:rPr lang="en-US" dirty="0" err="1" smtClean="0">
                <a:solidFill>
                  <a:sysClr val="windowText" lastClr="000000"/>
                </a:solidFill>
              </a:rPr>
              <a:t>alloc</a:t>
            </a:r>
            <a:r>
              <a:rPr lang="en-US" dirty="0" smtClean="0">
                <a:solidFill>
                  <a:sysClr val="windowText" lastClr="000000"/>
                </a:solidFill>
              </a:rPr>
              <a:t> a new table (and re-</a:t>
            </a:r>
            <a:r>
              <a:rPr lang="en-US" dirty="0" err="1" smtClean="0">
                <a:solidFill>
                  <a:sysClr val="windowText" lastClr="000000"/>
                </a:solidFill>
              </a:rPr>
              <a:t>alloc</a:t>
            </a:r>
            <a:r>
              <a:rPr lang="en-US" dirty="0" smtClean="0">
                <a:solidFill>
                  <a:sysClr val="windowText" lastClr="000000"/>
                </a:solidFill>
              </a:rPr>
              <a:t> every time you need to grow after that).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A6627-5FF8-454A-801C-A45D955178E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71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7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2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6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8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5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62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1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4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87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03" y="381003"/>
            <a:ext cx="8588861" cy="889415"/>
          </a:xfrm>
        </p:spPr>
        <p:txBody>
          <a:bodyPr vert="horz" lIns="89606" tIns="44804" rIns="83206" bIns="44804" rtlCol="0" anchor="b" anchorCtr="0">
            <a:noAutofit/>
          </a:bodyPr>
          <a:lstStyle>
            <a:lvl1pPr algn="l" defTabSz="64004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rgbClr val="00A5C7"/>
                    </a:gs>
                    <a:gs pos="44000">
                      <a:srgbClr val="00B0F0"/>
                    </a:gs>
                    <a:gs pos="100000">
                      <a:srgbClr val="00519A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29702" y="1344168"/>
            <a:ext cx="8578850" cy="4523232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840"/>
              </a:spcBef>
              <a:defRPr sz="2200">
                <a:solidFill>
                  <a:srgbClr val="0E243E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2pPr>
            <a:lvl3pPr>
              <a:spcBef>
                <a:spcPts val="840"/>
              </a:spcBef>
              <a:defRPr sz="1500">
                <a:solidFill>
                  <a:srgbClr val="0E243E"/>
                </a:solidFill>
                <a:latin typeface="+mj-lt"/>
              </a:defRPr>
            </a:lvl3pPr>
            <a:lvl4pPr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4pPr>
            <a:lvl5pPr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29702" y="6062120"/>
            <a:ext cx="8412480" cy="276999"/>
          </a:xfrm>
        </p:spPr>
        <p:txBody>
          <a:bodyPr vert="horz" wrap="square" lIns="91412" tIns="45707" rIns="91412" bIns="45707" rtlCol="0" anchor="b" anchorCtr="0">
            <a:noAutofit/>
          </a:bodyPr>
          <a:lstStyle>
            <a:lvl1pPr marL="0" indent="0" algn="l" defTabSz="804623">
              <a:lnSpc>
                <a:spcPct val="90000"/>
              </a:lnSpc>
              <a:spcBef>
                <a:spcPct val="50000"/>
              </a:spcBef>
              <a:buNone/>
              <a:defRPr lang="en-US" sz="1200" kern="1200" dirty="0" smtClean="0">
                <a:solidFill>
                  <a:srgbClr val="0E243E"/>
                </a:solidFill>
                <a:latin typeface="+mj-lt"/>
                <a:ea typeface="+mn-ea"/>
                <a:cs typeface="+mn-cs"/>
              </a:defRPr>
            </a:lvl1pPr>
            <a:lvl2pPr>
              <a:buFont typeface="Arial" pitchFamily="34" charset="0"/>
              <a:buNone/>
              <a:defRPr sz="1400"/>
            </a:lvl2pPr>
            <a:lvl3pPr>
              <a:buFont typeface="Arial" pitchFamily="34" charset="0"/>
              <a:buNone/>
              <a:defRPr sz="1400"/>
            </a:lvl3pPr>
            <a:lvl4pPr>
              <a:buFont typeface="Arial" pitchFamily="34" charset="0"/>
              <a:buNone/>
              <a:defRPr sz="1400"/>
            </a:lvl4pPr>
            <a:lvl5pPr>
              <a:buFont typeface="Arial" pitchFamily="34" charset="0"/>
              <a:buNone/>
              <a:defRPr sz="1400"/>
            </a:lvl5pPr>
          </a:lstStyle>
          <a:p>
            <a:pPr marL="228530" lvl="0" indent="-228530" algn="l" defTabSz="80462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Source: Placeholder for Notes Is 12 Points</a:t>
            </a:r>
          </a:p>
        </p:txBody>
      </p:sp>
    </p:spTree>
    <p:extLst>
      <p:ext uri="{BB962C8B-B14F-4D97-AF65-F5344CB8AC3E}">
        <p14:creationId xmlns:p14="http://schemas.microsoft.com/office/powerpoint/2010/main" val="11556261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5635333"/>
            <a:ext cx="8558698" cy="633113"/>
          </a:xfrm>
        </p:spPr>
        <p:txBody>
          <a:bodyPr vert="horz" lIns="89606" tIns="44804" rIns="83206" bIns="44804" rtlCol="0" anchor="b" anchorCtr="0">
            <a:noAutofit/>
          </a:bodyPr>
          <a:lstStyle>
            <a:lvl1pPr algn="l" defTabSz="64004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rgbClr val="00A5C7"/>
                    </a:gs>
                    <a:gs pos="44000">
                      <a:srgbClr val="00B0F0"/>
                    </a:gs>
                    <a:gs pos="100000">
                      <a:srgbClr val="00519A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29703" y="825500"/>
            <a:ext cx="4294673" cy="4419600"/>
          </a:xfrm>
        </p:spPr>
        <p:txBody>
          <a:bodyPr anchor="ctr" anchorCtr="0">
            <a:noAutofit/>
          </a:bodyPr>
          <a:lstStyle>
            <a:lvl1pPr marL="0" indent="0" algn="l" defTabSz="914127" rtl="0" eaLnBrk="1" latinLnBrk="0" hangingPunct="1">
              <a:lnSpc>
                <a:spcPct val="95000"/>
              </a:lnSpc>
              <a:spcBef>
                <a:spcPct val="0"/>
              </a:spcBef>
              <a:buFontTx/>
              <a:buNone/>
              <a:defRPr lang="en-US" sz="2400" b="0" kern="1200" spc="0" baseline="0" dirty="0" smtClean="0">
                <a:solidFill>
                  <a:srgbClr val="0E243E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Simple text goes here and can wrap to accommodate more lines of information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648200" y="1115060"/>
            <a:ext cx="4114800" cy="384048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Picture Placeholder 30"/>
          <p:cNvSpPr>
            <a:spLocks noGrp="1"/>
          </p:cNvSpPr>
          <p:nvPr>
            <p:ph type="pic" sz="quarter" idx="11" hasCustomPrompt="1"/>
          </p:nvPr>
        </p:nvSpPr>
        <p:spPr>
          <a:xfrm>
            <a:off x="4648200" y="1115060"/>
            <a:ext cx="4114800" cy="3840480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  <a:miter lim="800000"/>
          </a:ln>
          <a:effectLst>
            <a:outerShdw blurRad="1905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12" tIns="45707" rIns="91412" bIns="45707" rtlCol="0" anchor="ctr" anchorCtr="0">
            <a:noAutofit/>
          </a:bodyPr>
          <a:lstStyle>
            <a:lvl1pPr marL="228530" indent="-228530" algn="ctr" defTabSz="914127" rtl="0" eaLnBrk="1" latinLnBrk="0" hangingPunct="1">
              <a:lnSpc>
                <a:spcPct val="95000"/>
              </a:lnSpc>
              <a:spcBef>
                <a:spcPts val="1440"/>
              </a:spcBef>
              <a:buClr>
                <a:schemeClr val="tx1"/>
              </a:buClr>
              <a:buSzPct val="90000"/>
              <a:buFontTx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393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99E59-EC3E-FB40-8490-5CCC3B043648}" type="datetimeFigureOut">
              <a:rPr lang="en-US" smtClean="0"/>
              <a:t>10/31/16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4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make MPI Awesome:</a:t>
            </a:r>
            <a:br>
              <a:rPr lang="en-US" dirty="0" smtClean="0"/>
            </a:br>
            <a:r>
              <a:rPr lang="en-US" dirty="0" smtClean="0"/>
              <a:t>MPI Sessions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8550" y="3893345"/>
            <a:ext cx="6943725" cy="188595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Follow-on to Jeff’s crazy thoughts discussed in Bordeaux</a:t>
            </a:r>
          </a:p>
          <a:p>
            <a:endParaRPr lang="en-US" dirty="0" smtClean="0"/>
          </a:p>
          <a:p>
            <a:r>
              <a:rPr lang="en-US" dirty="0" smtClean="0"/>
              <a:t>Random group of people who have been talking about this stuff:</a:t>
            </a:r>
          </a:p>
          <a:p>
            <a:r>
              <a:rPr lang="en-US" dirty="0" smtClean="0"/>
              <a:t>Wesley Bland, Ryan Grant, Dan Holmes, Kathryn </a:t>
            </a:r>
            <a:r>
              <a:rPr lang="en-US" dirty="0" err="1" smtClean="0"/>
              <a:t>Mohror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Martin Schulz, Anthony </a:t>
            </a:r>
            <a:r>
              <a:rPr lang="en-US" dirty="0" err="1" smtClean="0"/>
              <a:t>Skjellum</a:t>
            </a:r>
            <a:r>
              <a:rPr lang="en-US" dirty="0" smtClean="0"/>
              <a:t>, Jeff Squyres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256862" y="1439698"/>
            <a:ext cx="665054" cy="830997"/>
            <a:chOff x="5256862" y="1439698"/>
            <a:chExt cx="665054" cy="830997"/>
          </a:xfrm>
        </p:grpSpPr>
        <p:sp>
          <p:nvSpPr>
            <p:cNvPr id="4" name="TextBox 3"/>
            <p:cNvSpPr txBox="1"/>
            <p:nvPr/>
          </p:nvSpPr>
          <p:spPr>
            <a:xfrm rot="11486230">
              <a:off x="5386449" y="1439698"/>
              <a:ext cx="4058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eworthy Light" charset="0"/>
                  <a:ea typeface="Noteworthy Light" charset="0"/>
                  <a:cs typeface="Noteworthy Light" charset="0"/>
                </a:rPr>
                <a:t>^</a:t>
              </a:r>
              <a:endPara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Noteworthy Light" charset="0"/>
                <a:ea typeface="Noteworthy Light" charset="0"/>
                <a:cs typeface="Noteworthy Light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rot="556314">
              <a:off x="5256862" y="1806057"/>
              <a:ext cx="665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eworthy Light" charset="0"/>
                  <a:ea typeface="Noteworthy Light" charset="0"/>
                  <a:cs typeface="Noteworthy Light" charset="0"/>
                </a:rPr>
                <a:t>more</a:t>
              </a: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eworthy Light" charset="0"/>
                <a:ea typeface="Noteworthy Light" charset="0"/>
                <a:cs typeface="Noteworthy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32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Still TBD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6244"/>
            <a:ext cx="8229600" cy="5521756"/>
          </a:xfrm>
        </p:spPr>
        <p:txBody>
          <a:bodyPr>
            <a:normAutofit/>
          </a:bodyPr>
          <a:lstStyle/>
          <a:p>
            <a:r>
              <a:rPr lang="en-US" dirty="0" smtClean="0"/>
              <a:t>If thread level is per-session: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ight need a few more always-thread-safe APIs</a:t>
            </a:r>
          </a:p>
          <a:p>
            <a:pPr lvl="1"/>
            <a:r>
              <a:rPr lang="en-US" dirty="0" smtClean="0"/>
              <a:t>Can implementation load two versions of MPI lib to effect this?</a:t>
            </a:r>
          </a:p>
          <a:p>
            <a:r>
              <a:rPr lang="is-IS" dirty="0" smtClean="0"/>
              <a:t>How do tools figure into this?</a:t>
            </a:r>
          </a:p>
        </p:txBody>
      </p:sp>
    </p:spTree>
    <p:extLst>
      <p:ext uri="{BB962C8B-B14F-4D97-AF65-F5344CB8AC3E}">
        <p14:creationId xmlns:p14="http://schemas.microsoft.com/office/powerpoint/2010/main" val="11652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want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Any thread (e.g., library) can use MPI any time it wants</a:t>
            </a:r>
          </a:p>
          <a:p>
            <a:r>
              <a:rPr lang="en-US" sz="2400" dirty="0" smtClean="0"/>
              <a:t>But still be able to totally clean up MPI if/when desired</a:t>
            </a:r>
          </a:p>
          <a:p>
            <a:r>
              <a:rPr lang="en-US" sz="2400" dirty="0" smtClean="0"/>
              <a:t>New parameters to initialize the MPI API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67344" y="2959422"/>
            <a:ext cx="7772400" cy="370840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r>
              <a:rPr lang="en-US" sz="3600" dirty="0"/>
              <a:t>MPI Process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496144" y="3887892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ysClr val="windowText" lastClr="000000"/>
                </a:solidFill>
                <a:latin typeface="Courier"/>
                <a:cs typeface="Courier"/>
              </a:rPr>
              <a:t>// Library 1</a:t>
            </a:r>
          </a:p>
          <a:p>
            <a:r>
              <a:rPr lang="en-US" dirty="0" err="1" smtClean="0">
                <a:solidFill>
                  <a:sysClr val="windowText" lastClr="000000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ysClr val="windowText" lastClr="000000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ysClr val="windowText" lastClr="000000"/>
              </a:solidFill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8072" y="387896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// Library 2</a:t>
            </a:r>
          </a:p>
          <a:p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MPI_Init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(…);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urier"/>
              <a:cs typeface="Couri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34144" y="47628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3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67944" y="46866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4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5344" y="56772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5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9944" y="55248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6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00744" y="58296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7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8544" y="52200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8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5469" y="41024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9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0144" y="4229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10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15469" y="5245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11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91844" y="3721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12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3591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Before MPI-3.1, this could be erroneous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429000"/>
            <a:ext cx="5171447" cy="1200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my_thread1_main(void *context) {</a:t>
            </a:r>
          </a:p>
          <a:p>
            <a:r>
              <a:rPr lang="en-US" dirty="0">
                <a:solidFill>
                  <a:srgbClr val="FFFFFF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solidFill>
                  <a:srgbClr val="FFFFFF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938457"/>
            <a:ext cx="5171447" cy="12003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my_thread2_main(void *context)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MPI_Initialized</a:t>
            </a:r>
            <a:r>
              <a:rPr lang="en-US" dirty="0" smtClean="0"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47800" y="1351184"/>
            <a:ext cx="6695189" cy="17543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main(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argc</a:t>
            </a:r>
            <a:r>
              <a:rPr lang="en-US" dirty="0" smtClean="0">
                <a:latin typeface="Courier"/>
                <a:cs typeface="Courier"/>
              </a:rPr>
              <a:t>, char **</a:t>
            </a:r>
            <a:r>
              <a:rPr lang="en-US" dirty="0" err="1" smtClean="0">
                <a:latin typeface="Courier"/>
                <a:cs typeface="Courier"/>
              </a:rPr>
              <a:t>argv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MPI_Init_thread</a:t>
            </a:r>
            <a:r>
              <a:rPr lang="en-US" dirty="0" smtClean="0">
                <a:latin typeface="Courier"/>
                <a:cs typeface="Courier"/>
              </a:rPr>
              <a:t>(…, MPI_THREAD_FUNNELED, …);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pthread_create</a:t>
            </a:r>
            <a:r>
              <a:rPr lang="en-US" dirty="0" smtClean="0">
                <a:latin typeface="Courier"/>
                <a:cs typeface="Courier"/>
              </a:rPr>
              <a:t>(…, my_thread1_main, NULL);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pthread_create</a:t>
            </a:r>
            <a:r>
              <a:rPr lang="en-US" dirty="0" smtClean="0">
                <a:latin typeface="Courier"/>
                <a:cs typeface="Courier"/>
              </a:rPr>
              <a:t>(…, my_thread2_main, NULL);</a:t>
            </a:r>
          </a:p>
          <a:p>
            <a:r>
              <a:rPr lang="en-US" dirty="0" smtClean="0"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059089" y="3365500"/>
            <a:ext cx="4863698" cy="1572957"/>
            <a:chOff x="4059088" y="3365500"/>
            <a:chExt cx="4863698" cy="1572957"/>
          </a:xfrm>
        </p:grpSpPr>
        <p:sp>
          <p:nvSpPr>
            <p:cNvPr id="14" name="TextBox 13"/>
            <p:cNvSpPr txBox="1"/>
            <p:nvPr/>
          </p:nvSpPr>
          <p:spPr>
            <a:xfrm>
              <a:off x="6509708" y="3365500"/>
              <a:ext cx="24130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E233E"/>
                  </a:solidFill>
                </a:rPr>
                <a:t>These might</a:t>
              </a:r>
            </a:p>
            <a:p>
              <a:pPr algn="ctr"/>
              <a:r>
                <a:rPr lang="en-US" dirty="0" smtClean="0">
                  <a:solidFill>
                    <a:srgbClr val="0E233E"/>
                  </a:solidFill>
                </a:rPr>
                <a:t>run at the same time (!)</a:t>
              </a:r>
              <a:endParaRPr lang="en-US" dirty="0">
                <a:solidFill>
                  <a:srgbClr val="0E233E"/>
                </a:solidFill>
              </a:endParaRPr>
            </a:p>
          </p:txBody>
        </p:sp>
        <p:cxnSp>
          <p:nvCxnSpPr>
            <p:cNvPr id="16" name="Curved Connector 15"/>
            <p:cNvCxnSpPr>
              <a:stCxn id="14" idx="1"/>
            </p:cNvCxnSpPr>
            <p:nvPr/>
          </p:nvCxnSpPr>
          <p:spPr>
            <a:xfrm rot="10800000" flipV="1">
              <a:off x="4059088" y="3688665"/>
              <a:ext cx="2450621" cy="249711"/>
            </a:xfrm>
            <a:prstGeom prst="curvedConnector3">
              <a:avLst/>
            </a:prstGeom>
            <a:ln>
              <a:solidFill>
                <a:srgbClr val="0E233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urved Connector 17"/>
            <p:cNvCxnSpPr>
              <a:stCxn id="14" idx="2"/>
              <a:endCxn id="12" idx="0"/>
            </p:cNvCxnSpPr>
            <p:nvPr/>
          </p:nvCxnSpPr>
          <p:spPr>
            <a:xfrm rot="5400000">
              <a:off x="6516472" y="3738682"/>
              <a:ext cx="926626" cy="1472924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E233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00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MPI-3.1 solution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41703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MPI_INITIALIZED (and friends) are allowed to be called at any time</a:t>
            </a:r>
          </a:p>
          <a:p>
            <a:pPr lvl="1"/>
            <a:r>
              <a:rPr lang="en-US" dirty="0" smtClean="0"/>
              <a:t>…even by multiple threads</a:t>
            </a:r>
          </a:p>
          <a:p>
            <a:pPr lvl="1"/>
            <a:r>
              <a:rPr lang="en-US" dirty="0" smtClean="0"/>
              <a:t>…regardless of MPI_THREAD_* level</a:t>
            </a:r>
          </a:p>
          <a:p>
            <a:r>
              <a:rPr lang="en-US" dirty="0" smtClean="0"/>
              <a:t>This is a simple, easy-to-explain solution</a:t>
            </a:r>
          </a:p>
          <a:p>
            <a:pPr lvl="1"/>
            <a:r>
              <a:rPr lang="en-US" dirty="0" smtClean="0"/>
              <a:t>And probably what most applications do, anyway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many other paths were investigated</a:t>
            </a:r>
          </a:p>
        </p:txBody>
      </p:sp>
    </p:spTree>
    <p:extLst>
      <p:ext uri="{BB962C8B-B14F-4D97-AF65-F5344CB8AC3E}">
        <p14:creationId xmlns:p14="http://schemas.microsoft.com/office/powerpoint/2010/main" val="225740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MPI-3.1 MPI_INIT / FINALIZE limitations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1056" cy="4525963"/>
          </a:xfrm>
        </p:spPr>
        <p:txBody>
          <a:bodyPr>
            <a:normAutofit/>
          </a:bodyPr>
          <a:lstStyle/>
          <a:p>
            <a:r>
              <a:rPr lang="en-US" sz="2400" smtClean="0"/>
              <a:t>Cannot init MPI from different entities within a process without a priori knowledge / coordination</a:t>
            </a:r>
          </a:p>
          <a:p>
            <a:pPr lvl="1"/>
            <a:r>
              <a:rPr lang="en-US" sz="2000" smtClean="0"/>
              <a:t>I.e.: MPI-3.1 (intentionally) still did not solve the underlying problem </a:t>
            </a:r>
            <a:r>
              <a:rPr lang="en-US" sz="2000" smtClean="0">
                <a:sym typeface="Wingdings"/>
              </a:rPr>
              <a:t></a:t>
            </a:r>
            <a:endParaRPr lang="en-US" sz="2000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670024" y="3296056"/>
            <a:ext cx="7772400" cy="2139545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r>
              <a:rPr lang="en-US" sz="4400" dirty="0"/>
              <a:t>MPI Process</a:t>
            </a:r>
          </a:p>
          <a:p>
            <a:pPr algn="ctr"/>
            <a:endParaRPr lang="en-US" sz="4400" dirty="0"/>
          </a:p>
          <a:p>
            <a:pPr algn="ctr"/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974824" y="4158486"/>
            <a:ext cx="3370662" cy="923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// Library 1 (thread)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if (!flag)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91334" y="4133086"/>
            <a:ext cx="3370662" cy="9233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// Library 2 (thread)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if (!flag)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95649" y="5687557"/>
            <a:ext cx="4121150" cy="773873"/>
          </a:xfrm>
          <a:prstGeom prst="roundRect">
            <a:avLst/>
          </a:prstGeom>
          <a:solidFill>
            <a:srgbClr val="FF0000">
              <a:alpha val="90000"/>
            </a:srgbClr>
          </a:solidFill>
          <a:ln>
            <a:noFill/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/>
            <a:r>
              <a:rPr lang="en-US" b="1" dirty="0">
                <a:latin typeface="Chalkboard"/>
                <a:cs typeface="Chalkboard"/>
              </a:rPr>
              <a:t>THIS IS INSUFFICIENT / POTENTIALLY ERRONEOUS</a:t>
            </a:r>
          </a:p>
        </p:txBody>
      </p:sp>
    </p:spTree>
    <p:extLst>
      <p:ext uri="{BB962C8B-B14F-4D97-AF65-F5344CB8AC3E}">
        <p14:creationId xmlns:p14="http://schemas.microsoft.com/office/powerpoint/2010/main" val="211921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(More of) What we want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 MPI-3.1 limitations:</a:t>
            </a:r>
          </a:p>
          <a:p>
            <a:pPr lvl="1"/>
            <a:r>
              <a:rPr lang="en-US" dirty="0" smtClean="0"/>
              <a:t>Cannot </a:t>
            </a:r>
            <a:r>
              <a:rPr lang="en-US" dirty="0" err="1" smtClean="0"/>
              <a:t>init</a:t>
            </a:r>
            <a:r>
              <a:rPr lang="en-US" dirty="0" smtClean="0"/>
              <a:t> MPI from different entities within a process without a priori knowledge / coordination</a:t>
            </a:r>
          </a:p>
          <a:p>
            <a:pPr lvl="1"/>
            <a:r>
              <a:rPr lang="en-US" dirty="0" smtClean="0"/>
              <a:t>Cannot initialize MPI more than once</a:t>
            </a:r>
          </a:p>
          <a:p>
            <a:pPr lvl="1"/>
            <a:r>
              <a:rPr lang="en-US" dirty="0" smtClean="0"/>
              <a:t>Cannot set error behavior of MPI initialization</a:t>
            </a:r>
          </a:p>
          <a:p>
            <a:pPr lvl="1"/>
            <a:r>
              <a:rPr lang="en-US" dirty="0" smtClean="0"/>
              <a:t>Cannot re-initialize MPI after it has been finalized</a:t>
            </a:r>
          </a:p>
        </p:txBody>
      </p:sp>
    </p:spTree>
    <p:extLst>
      <p:ext uri="{BB962C8B-B14F-4D97-AF65-F5344CB8AC3E}">
        <p14:creationId xmlns:p14="http://schemas.microsoft.com/office/powerpoint/2010/main" val="199142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these things overlap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91132" y="379764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Still be able to finalize MPI</a:t>
            </a:r>
          </a:p>
        </p:txBody>
      </p:sp>
      <p:sp>
        <p:nvSpPr>
          <p:cNvPr id="5" name="Oval 4"/>
          <p:cNvSpPr/>
          <p:nvPr/>
        </p:nvSpPr>
        <p:spPr>
          <a:xfrm>
            <a:off x="3191132" y="1417638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Any thread can use MPI any time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226408" y="258502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Re-initialize MPI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155856" y="258502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Affect MPI initialization </a:t>
            </a:r>
            <a:r>
              <a:rPr lang="en-US" smtClean="0"/>
              <a:t>error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8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do we get those things?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1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concept: “session”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6703"/>
          </a:xfrm>
        </p:spPr>
        <p:txBody>
          <a:bodyPr>
            <a:normAutofit/>
          </a:bodyPr>
          <a:lstStyle/>
          <a:p>
            <a:r>
              <a:rPr lang="en-US" dirty="0" smtClean="0"/>
              <a:t>A local handle to the MPI library</a:t>
            </a:r>
          </a:p>
          <a:p>
            <a:pPr lvl="1"/>
            <a:r>
              <a:rPr lang="en-US" dirty="0" smtClean="0"/>
              <a:t>Implementation intent: lightweight / uses very few resources</a:t>
            </a:r>
          </a:p>
          <a:p>
            <a:pPr lvl="1"/>
            <a:r>
              <a:rPr lang="en-US" dirty="0" smtClean="0"/>
              <a:t>Can also cache some local state</a:t>
            </a:r>
          </a:p>
          <a:p>
            <a:r>
              <a:rPr lang="en-US" dirty="0" smtClean="0"/>
              <a:t>Can have multiple sessions in an MPI process</a:t>
            </a:r>
          </a:p>
          <a:p>
            <a:pPr lvl="1"/>
            <a:r>
              <a:rPr lang="en-US" dirty="0" err="1" smtClean="0"/>
              <a:t>MPI_Session_init</a:t>
            </a:r>
            <a:r>
              <a:rPr lang="en-US" dirty="0" smtClean="0"/>
              <a:t>(…, &amp;session);</a:t>
            </a:r>
          </a:p>
          <a:p>
            <a:pPr lvl="1"/>
            <a:r>
              <a:rPr lang="en-US" dirty="0" err="1" smtClean="0"/>
              <a:t>MPI_Session_finalize</a:t>
            </a:r>
            <a:r>
              <a:rPr lang="en-US" dirty="0" smtClean="0"/>
              <a:t>(…, &amp;session);</a:t>
            </a:r>
          </a:p>
          <a:p>
            <a:r>
              <a:rPr lang="en-US" dirty="0" smtClean="0"/>
              <a:t>Each session is a unit of isolation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46944" y="5737553"/>
            <a:ext cx="7450111" cy="9893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Advice to implementers: if you run out of dedicated hardware to allocate to sessions and fall back to sub-optimal configurations, need to warn the user somehow.  Perhaps also have info keys prohibiting falling back too far</a:t>
            </a:r>
            <a:r>
              <a:rPr lang="is-IS" dirty="0">
                <a:solidFill>
                  <a:schemeClr val="bg1"/>
                </a:solidFill>
              </a:rPr>
              <a:t>…?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18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2171290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3129932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MPI_SESSION_INIT(…)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63690" y="3129931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atmosphere library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MPI_SESSION_INIT(…)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5260258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</p:spTree>
    <p:extLst>
      <p:ext uri="{BB962C8B-B14F-4D97-AF65-F5344CB8AC3E}">
        <p14:creationId xmlns:p14="http://schemas.microsoft.com/office/powerpoint/2010/main" val="242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2171290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3129932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63690" y="3129931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atmosphere library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5260258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2580968" y="4391742"/>
            <a:ext cx="975032" cy="144206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session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412661" y="4391742"/>
            <a:ext cx="975032" cy="1442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atmos-phere</a:t>
            </a:r>
            <a:r>
              <a:rPr lang="en-US" dirty="0" smtClean="0"/>
              <a:t> session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7742" y="1466645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Unique handles to the underlying MPI library</a:t>
            </a:r>
            <a:endParaRPr lang="en-US" dirty="0"/>
          </a:p>
        </p:txBody>
      </p:sp>
      <p:cxnSp>
        <p:nvCxnSpPr>
          <p:cNvPr id="11" name="Straight Arrow Connector 10"/>
          <p:cNvCxnSpPr>
            <a:endCxn id="9" idx="0"/>
          </p:cNvCxnSpPr>
          <p:nvPr/>
        </p:nvCxnSpPr>
        <p:spPr>
          <a:xfrm>
            <a:off x="1515806" y="1835977"/>
            <a:ext cx="1552678" cy="2555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10" idx="0"/>
          </p:cNvCxnSpPr>
          <p:nvPr/>
        </p:nvCxnSpPr>
        <p:spPr>
          <a:xfrm>
            <a:off x="4014839" y="1835977"/>
            <a:ext cx="1885338" cy="2555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Initialize / finalize a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09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MPI_Session_init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INOUT </a:t>
            </a:r>
            <a:r>
              <a:rPr lang="en-US" dirty="0" err="1" smtClean="0"/>
              <a:t>MPI_Flags</a:t>
            </a:r>
            <a:r>
              <a:rPr lang="en-US" dirty="0" smtClean="0"/>
              <a:t> *flags,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IN </a:t>
            </a:r>
            <a:r>
              <a:rPr lang="en-US" dirty="0" err="1" smtClean="0">
                <a:solidFill>
                  <a:srgbClr val="000000"/>
                </a:solidFill>
              </a:rPr>
              <a:t>MPI_Errhandler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errhandler</a:t>
            </a:r>
            <a:r>
              <a:rPr lang="en-US" dirty="0" smtClean="0">
                <a:solidFill>
                  <a:srgbClr val="000000"/>
                </a:solidFill>
              </a:rPr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MPI_Session</a:t>
            </a:r>
            <a:r>
              <a:rPr lang="en-US" dirty="0" smtClean="0"/>
              <a:t> *session)</a:t>
            </a:r>
          </a:p>
          <a:p>
            <a:endParaRPr lang="en-US" dirty="0" smtClean="0"/>
          </a:p>
          <a:p>
            <a:r>
              <a:rPr lang="en-US" dirty="0" err="1" smtClean="0"/>
              <a:t>MPI_Session_finalize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INOUT </a:t>
            </a:r>
            <a:r>
              <a:rPr lang="en-US" dirty="0" err="1" smtClean="0"/>
              <a:t>MPI_Session</a:t>
            </a:r>
            <a:r>
              <a:rPr lang="en-US" dirty="0" smtClean="0"/>
              <a:t> *session)</a:t>
            </a:r>
          </a:p>
          <a:p>
            <a:endParaRPr lang="en-US" dirty="0"/>
          </a:p>
          <a:p>
            <a:r>
              <a:rPr lang="en-US" dirty="0" smtClean="0"/>
              <a:t>Parameters described in next slides</a:t>
            </a:r>
            <a:r>
              <a:rPr lang="is-IS" dirty="0" smtClean="0"/>
              <a:t>…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6190938" y="1319135"/>
            <a:ext cx="2953062" cy="420474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2016-07-11 discussion: 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 smtClean="0">
                <a:solidFill>
                  <a:sysClr val="windowText" lastClr="000000"/>
                </a:solidFill>
              </a:rPr>
              <a:t>MPI_Flags</a:t>
            </a:r>
            <a:r>
              <a:rPr lang="en-US" dirty="0" smtClean="0">
                <a:solidFill>
                  <a:sysClr val="windowText" lastClr="000000"/>
                </a:solidFill>
              </a:rPr>
              <a:t> </a:t>
            </a:r>
            <a:r>
              <a:rPr lang="en-US" dirty="0">
                <a:solidFill>
                  <a:sysClr val="windowText" lastClr="000000"/>
                </a:solidFill>
              </a:rPr>
              <a:t>is integral type and supports logical </a:t>
            </a:r>
            <a:r>
              <a:rPr lang="en-US" dirty="0" err="1">
                <a:solidFill>
                  <a:sysClr val="windowText" lastClr="000000"/>
                </a:solidFill>
              </a:rPr>
              <a:t>or’ing</a:t>
            </a:r>
            <a:r>
              <a:rPr lang="en-US" dirty="0">
                <a:solidFill>
                  <a:sysClr val="windowText" lastClr="000000"/>
                </a:solidFill>
              </a:rPr>
              <a:t> of MPI_FLAG_* values </a:t>
            </a:r>
            <a:r>
              <a:rPr lang="en-US" dirty="0" smtClean="0">
                <a:solidFill>
                  <a:sysClr val="windowText" lastClr="000000"/>
                </a:solidFill>
              </a:rPr>
              <a:t>together.  Its size is unspecified.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Flags is meant to be INOUT – to include concurrency level. Can extend this with new flags over time. 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Info is meant to be IN only.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3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</a:t>
            </a:r>
            <a:r>
              <a:rPr lang="en-US" dirty="0" err="1" smtClean="0"/>
              <a:t>init</a:t>
            </a:r>
            <a:r>
              <a:rPr lang="en-US" dirty="0" smtClean="0"/>
              <a:t> </a:t>
            </a:r>
            <a:r>
              <a:rPr lang="en-US" dirty="0" err="1" smtClean="0"/>
              <a:t>params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Flags:</a:t>
            </a:r>
          </a:p>
          <a:p>
            <a:pPr lvl="1"/>
            <a:r>
              <a:rPr lang="en-US" dirty="0" smtClean="0"/>
              <a:t>MPI_FLAG_THREAD_NONCONCURRENT_SINGLE</a:t>
            </a:r>
          </a:p>
          <a:p>
            <a:pPr lvl="1"/>
            <a:r>
              <a:rPr lang="en-US" dirty="0" smtClean="0"/>
              <a:t>MPI_FLAG_THREAD_NONCONCURRENT_FUNNELED</a:t>
            </a:r>
          </a:p>
          <a:p>
            <a:pPr lvl="1"/>
            <a:r>
              <a:rPr lang="en-US" dirty="0" smtClean="0"/>
              <a:t>MPI_FLAG_THREAD_NONCONCURRENT_SERIALIZED</a:t>
            </a:r>
          </a:p>
          <a:p>
            <a:pPr lvl="1"/>
            <a:r>
              <a:rPr lang="en-US" dirty="0" smtClean="0"/>
              <a:t>MPI_FLAG_THREAD_CONCURRENT</a:t>
            </a:r>
          </a:p>
          <a:p>
            <a:r>
              <a:rPr lang="en-US" dirty="0" smtClean="0"/>
              <a:t>Info:</a:t>
            </a:r>
          </a:p>
          <a:p>
            <a:pPr lvl="1"/>
            <a:r>
              <a:rPr lang="en-US" dirty="0" smtClean="0"/>
              <a:t>Implementations may define some keys</a:t>
            </a:r>
          </a:p>
          <a:p>
            <a:pPr lvl="1"/>
            <a:r>
              <a:rPr lang="en-US" dirty="0" smtClean="0"/>
              <a:t>MPI may define other keys here someday  </a:t>
            </a:r>
          </a:p>
          <a:p>
            <a:r>
              <a:rPr lang="en-US" dirty="0" err="1" smtClean="0"/>
              <a:t>Errhandler</a:t>
            </a:r>
            <a:r>
              <a:rPr lang="en-US" dirty="0" smtClean="0"/>
              <a:t>: to be invoked if MPI_SESSION_INIT errors</a:t>
            </a:r>
            <a:endParaRPr lang="en-US" dirty="0"/>
          </a:p>
          <a:p>
            <a:pPr lvl="1"/>
            <a:r>
              <a:rPr lang="en-US" dirty="0" smtClean="0"/>
              <a:t>Likely need a new type of </a:t>
            </a:r>
            <a:r>
              <a:rPr lang="en-US" dirty="0" err="1" smtClean="0"/>
              <a:t>errhandler</a:t>
            </a:r>
            <a:endParaRPr lang="en-US" dirty="0" smtClean="0"/>
          </a:p>
          <a:p>
            <a:pPr lvl="2"/>
            <a:r>
              <a:rPr lang="is-IS" dirty="0" smtClean="0"/>
              <a:t>…or a generic errhandler</a:t>
            </a:r>
          </a:p>
          <a:p>
            <a:pPr lvl="2"/>
            <a:r>
              <a:rPr lang="is-IS" dirty="0" smtClean="0"/>
              <a:t>FT working is discussing exactly this topic</a:t>
            </a:r>
          </a:p>
        </p:txBody>
      </p:sp>
      <p:sp>
        <p:nvSpPr>
          <p:cNvPr id="6" name="Rectangle 5"/>
          <p:cNvSpPr/>
          <p:nvPr/>
        </p:nvSpPr>
        <p:spPr>
          <a:xfrm>
            <a:off x="6343650" y="2628900"/>
            <a:ext cx="2800350" cy="16002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Ryan’s suggestion: have flag for [NON]CONCURRENT, and info hint can be used for single / funneled / serialized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2855626" cy="60710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Need to discuss Ryan’s suggestion in WG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25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MPI_Session_init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always be thread safe</a:t>
            </a:r>
          </a:p>
          <a:p>
            <a:pPr lvl="1"/>
            <a:r>
              <a:rPr lang="en-US" dirty="0" smtClean="0"/>
              <a:t>Regardless of how many threads call it concurrently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</a:t>
            </a:r>
            <a:r>
              <a:rPr lang="en-US" smtClean="0">
                <a:solidFill>
                  <a:sysClr val="windowText" lastClr="000000"/>
                </a:solidFill>
              </a:rPr>
              <a:t>since Bellevue </a:t>
            </a:r>
            <a:r>
              <a:rPr lang="en-US" dirty="0" smtClean="0">
                <a:solidFill>
                  <a:sysClr val="windowText" lastClr="000000"/>
                </a:solidFill>
              </a:rPr>
              <a:t>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73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1744587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2703229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96466" y="2703228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tmosphere library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4833555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2539891" y="3965039"/>
            <a:ext cx="1163602" cy="171309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Errors return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2660" y="3965039"/>
            <a:ext cx="1150371" cy="171309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atmos-phere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Errors abort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3479" y="3423626"/>
            <a:ext cx="784941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Unique </a:t>
            </a:r>
            <a:r>
              <a:rPr lang="en-US" dirty="0" err="1" smtClean="0"/>
              <a:t>errhandlers</a:t>
            </a:r>
            <a:r>
              <a:rPr lang="en-US" dirty="0" smtClean="0"/>
              <a:t>, info, local state, etc.</a:t>
            </a:r>
            <a:endParaRPr lang="en-US" dirty="0"/>
          </a:p>
        </p:txBody>
      </p:sp>
      <p:cxnSp>
        <p:nvCxnSpPr>
          <p:cNvPr id="12" name="Curved Connector 11"/>
          <p:cNvCxnSpPr>
            <a:stCxn id="3" idx="2"/>
            <a:endCxn id="9" idx="3"/>
          </p:cNvCxnSpPr>
          <p:nvPr/>
        </p:nvCxnSpPr>
        <p:spPr>
          <a:xfrm rot="5400000">
            <a:off x="3611528" y="3884924"/>
            <a:ext cx="1028626" cy="844695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3" idx="2"/>
            <a:endCxn id="10" idx="1"/>
          </p:cNvCxnSpPr>
          <p:nvPr/>
        </p:nvCxnSpPr>
        <p:spPr>
          <a:xfrm rot="16200000" flipH="1">
            <a:off x="4466111" y="3875035"/>
            <a:ext cx="1028626" cy="864472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97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Great. I have a session.</a:t>
            </a:r>
            <a:br>
              <a:rPr lang="en-US" dirty="0" smtClean="0"/>
            </a:br>
            <a:r>
              <a:rPr lang="en-US" dirty="0" smtClean="0"/>
              <a:t>Now what?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26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Fair 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MPI runtime has long-since been a bastard stepchild</a:t>
            </a:r>
          </a:p>
          <a:p>
            <a:pPr lvl="1"/>
            <a:r>
              <a:rPr lang="en-US" dirty="0" smtClean="0"/>
              <a:t>Barely acknowledged in the standard</a:t>
            </a:r>
          </a:p>
          <a:p>
            <a:pPr lvl="1"/>
            <a:r>
              <a:rPr lang="en-US" dirty="0" smtClean="0"/>
              <a:t>Mainly in the form of non-normative suggestions</a:t>
            </a:r>
          </a:p>
          <a:p>
            <a:endParaRPr lang="en-US" i="1" dirty="0" smtClean="0"/>
          </a:p>
          <a:p>
            <a:r>
              <a:rPr lang="en-US" i="1" dirty="0" smtClean="0"/>
              <a:t>It’s time to change that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512" y="1521618"/>
            <a:ext cx="3143250" cy="473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6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General scheme:</a:t>
            </a:r>
          </a:p>
          <a:p>
            <a:pPr lvl="1"/>
            <a:r>
              <a:rPr lang="en-US" dirty="0" smtClean="0"/>
              <a:t>Query the underlying run-time system</a:t>
            </a:r>
          </a:p>
          <a:p>
            <a:pPr lvl="2"/>
            <a:r>
              <a:rPr lang="en-US" dirty="0" smtClean="0"/>
              <a:t>Get a “set” of processes</a:t>
            </a:r>
          </a:p>
          <a:p>
            <a:pPr lvl="1"/>
            <a:r>
              <a:rPr lang="en-US" dirty="0" smtClean="0"/>
              <a:t>Determine the processes you want</a:t>
            </a:r>
          </a:p>
          <a:p>
            <a:pPr lvl="2"/>
            <a:r>
              <a:rPr lang="en-US" dirty="0" smtClean="0"/>
              <a:t>Create an </a:t>
            </a:r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smtClean="0"/>
              <a:t>Create a communicator with just those processes</a:t>
            </a:r>
          </a:p>
          <a:p>
            <a:pPr lvl="2"/>
            <a:r>
              <a:rPr lang="en-US" dirty="0" smtClean="0"/>
              <a:t>Create an </a:t>
            </a:r>
            <a:r>
              <a:rPr lang="en-US" dirty="0" err="1" smtClean="0"/>
              <a:t>MPI_Comm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93789" y="2681532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Query runtime</a:t>
            </a:r>
            <a:br>
              <a:rPr lang="en-US" dirty="0" smtClean="0"/>
            </a:br>
            <a:r>
              <a:rPr lang="en-US" dirty="0" smtClean="0"/>
              <a:t>for set of processes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2"/>
            <a:endCxn id="16" idx="0"/>
          </p:cNvCxnSpPr>
          <p:nvPr/>
        </p:nvCxnSpPr>
        <p:spPr>
          <a:xfrm>
            <a:off x="6890993" y="3412501"/>
            <a:ext cx="0" cy="4647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6" idx="2"/>
            <a:endCxn id="19" idx="0"/>
          </p:cNvCxnSpPr>
          <p:nvPr/>
        </p:nvCxnSpPr>
        <p:spPr>
          <a:xfrm>
            <a:off x="6890993" y="4608246"/>
            <a:ext cx="0" cy="471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693789" y="3877277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MPI_Group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693789" y="5079586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MPI_Comm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693789" y="1434252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MPI_Session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1" idx="2"/>
            <a:endCxn id="5" idx="0"/>
          </p:cNvCxnSpPr>
          <p:nvPr/>
        </p:nvCxnSpPr>
        <p:spPr>
          <a:xfrm>
            <a:off x="6890993" y="2165221"/>
            <a:ext cx="0" cy="5163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122319" y="544507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CID assigned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22319" y="1600408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dirty="0" smtClean="0">
                <a:solidFill>
                  <a:sysClr val="windowText" lastClr="000000"/>
                </a:solidFill>
              </a:rPr>
              <a:t>…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2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Expose 2 concepts to MPI from the runtime: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</a:t>
            </a:r>
            <a:r>
              <a:rPr lang="en-US" dirty="0" smtClean="0"/>
              <a:t>tatic sets of processes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Each set caches (</a:t>
            </a:r>
            <a:r>
              <a:rPr lang="en-US" dirty="0" err="1" smtClean="0"/>
              <a:t>key,value</a:t>
            </a:r>
            <a:r>
              <a:rPr lang="en-US" dirty="0" smtClean="0"/>
              <a:t>) string tuples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84182" y="3431358"/>
            <a:ext cx="5172462" cy="3126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These slides only discuss </a:t>
            </a:r>
            <a:r>
              <a:rPr lang="en-US" i="1" u="sng" dirty="0" smtClean="0">
                <a:solidFill>
                  <a:schemeClr val="bg1"/>
                </a:solidFill>
              </a:rPr>
              <a:t>static</a:t>
            </a:r>
            <a:r>
              <a:rPr lang="en-US" dirty="0" smtClean="0">
                <a:solidFill>
                  <a:schemeClr val="bg1"/>
                </a:solidFill>
              </a:rPr>
              <a:t> sets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(unchanged for the life of the process).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Note that having </a:t>
            </a:r>
            <a:r>
              <a:rPr lang="en-US" i="1" u="sng" dirty="0" smtClean="0">
                <a:solidFill>
                  <a:schemeClr val="bg1"/>
                </a:solidFill>
              </a:rPr>
              <a:t>dynamic</a:t>
            </a:r>
            <a:r>
              <a:rPr lang="en-US" dirty="0" smtClean="0">
                <a:solidFill>
                  <a:schemeClr val="bg1"/>
                </a:solidFill>
              </a:rPr>
              <a:t> sets – where the membership can change over time – adds considerable complexity, and we have been unable to come up with a solid use case.  Instead, we need to make sure that creation and destruction of static sets can be optimized (e.g., to support periodic growing and shrinking of jobs by adding/removing processes in an orderly fashion).</a:t>
            </a:r>
          </a:p>
        </p:txBody>
      </p:sp>
    </p:spTree>
    <p:extLst>
      <p:ext uri="{BB962C8B-B14F-4D97-AF65-F5344CB8AC3E}">
        <p14:creationId xmlns:p14="http://schemas.microsoft.com/office/powerpoint/2010/main" val="138525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sets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Two sets are mandated to exist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 set of processes effectively equivalent to the processes in MPI-3.1’s MPI_COMM_WORLD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 set containing only a single process</a:t>
            </a:r>
          </a:p>
          <a:p>
            <a:r>
              <a:rPr lang="en-US" dirty="0" smtClean="0"/>
              <a:t>Sets are identified by string name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mpi</a:t>
            </a:r>
            <a:r>
              <a:rPr lang="en-US" dirty="0" smtClean="0"/>
              <a:t>://WORLD”: refers to set #1, above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mpi</a:t>
            </a:r>
            <a:r>
              <a:rPr lang="en-US" dirty="0" smtClean="0"/>
              <a:t>://SELF”: refers to set #2, above</a:t>
            </a:r>
          </a:p>
          <a:p>
            <a:r>
              <a:rPr lang="en-US" dirty="0" smtClean="0"/>
              <a:t>By definition, processes will </a:t>
            </a:r>
            <a:r>
              <a:rPr lang="en-US" dirty="0"/>
              <a:t>be in more than one </a:t>
            </a:r>
            <a:r>
              <a:rPr lang="en-US" dirty="0" smtClean="0"/>
              <a:t>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sets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Other sets can be defined and named by the system:</a:t>
            </a:r>
          </a:p>
          <a:p>
            <a:pPr lvl="1"/>
            <a:r>
              <a:rPr lang="en-US" dirty="0" smtClean="0"/>
              <a:t>“location://rack/19”</a:t>
            </a:r>
          </a:p>
          <a:p>
            <a:pPr lvl="1"/>
            <a:r>
              <a:rPr lang="en-US" dirty="0" smtClean="0"/>
              <a:t>“network://leaf-switch/37”</a:t>
            </a:r>
          </a:p>
          <a:p>
            <a:pPr lvl="1"/>
            <a:r>
              <a:rPr lang="en-US" dirty="0" smtClean="0"/>
              <a:t>“arch://x86_64”</a:t>
            </a:r>
          </a:p>
          <a:p>
            <a:pPr lvl="1"/>
            <a:r>
              <a:rPr lang="en-US" dirty="0" smtClean="0"/>
              <a:t>“job://12942”</a:t>
            </a:r>
          </a:p>
          <a:p>
            <a:pPr lvl="1"/>
            <a:r>
              <a:rPr lang="is-IS" dirty="0" smtClean="0"/>
              <a:t>… etc.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35110" y="2623665"/>
            <a:ext cx="2928937" cy="14358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names are implementation-dependent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3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4327646" y="-886973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819152" y="2598511"/>
            <a:ext cx="15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arch://x86_64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2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4327646" y="-886973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15425" y="1657780"/>
            <a:ext cx="1309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j</a:t>
            </a:r>
            <a:r>
              <a:rPr lang="en-US" dirty="0" smtClean="0">
                <a:solidFill>
                  <a:srgbClr val="FF0000"/>
                </a:solidFill>
              </a:rPr>
              <a:t>ob://12942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9152" y="2598511"/>
            <a:ext cx="15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arch://x86_64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Left Brace 18"/>
          <p:cNvSpPr/>
          <p:nvPr/>
        </p:nvSpPr>
        <p:spPr>
          <a:xfrm rot="5400000">
            <a:off x="4319906" y="-1801034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545675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96838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://SELF</a:t>
            </a:r>
          </a:p>
        </p:txBody>
      </p:sp>
      <p:sp>
        <p:nvSpPr>
          <p:cNvPr id="16" name="Left Brace 15"/>
          <p:cNvSpPr/>
          <p:nvPr/>
        </p:nvSpPr>
        <p:spPr>
          <a:xfrm rot="5400000">
            <a:off x="3072228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723390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Left Brace 17"/>
          <p:cNvSpPr/>
          <p:nvPr/>
        </p:nvSpPr>
        <p:spPr>
          <a:xfrm rot="5400000">
            <a:off x="5598781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249943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Left Brace 19"/>
          <p:cNvSpPr/>
          <p:nvPr/>
        </p:nvSpPr>
        <p:spPr>
          <a:xfrm rot="5400000">
            <a:off x="8125334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776496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1808952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081325" y="3558627"/>
            <a:ext cx="1981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6874058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37004" y="3558627"/>
            <a:ext cx="1981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0788" y="2582738"/>
            <a:ext cx="18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location://rack/17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Left Brace 17"/>
          <p:cNvSpPr/>
          <p:nvPr/>
        </p:nvSpPr>
        <p:spPr>
          <a:xfrm rot="5400000">
            <a:off x="1870458" y="1641180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194390" y="2582738"/>
            <a:ext cx="18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location://rack/23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Left Brace 19"/>
          <p:cNvSpPr/>
          <p:nvPr/>
        </p:nvSpPr>
        <p:spPr>
          <a:xfrm rot="5400000">
            <a:off x="6874060" y="1641180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8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1808952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373393" y="3558627"/>
            <a:ext cx="139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ser://ocean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6874058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46399" y="3558627"/>
            <a:ext cx="1962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ser://atmosphere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05" y="1962663"/>
            <a:ext cx="90332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mpiexec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\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--np 2 --set user://ocean     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ocean.exe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: \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--np 2 --set user://atmosphere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atmosphere.exe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Querying the run-time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436269" cy="4525963"/>
          </a:xfrm>
        </p:spPr>
        <p:txBody>
          <a:bodyPr/>
          <a:lstStyle/>
          <a:p>
            <a:r>
              <a:rPr lang="en-US" dirty="0" err="1" smtClean="0"/>
              <a:t>MPI_Session_get_names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OUT char **</a:t>
            </a:r>
            <a:r>
              <a:rPr lang="en-US" dirty="0" err="1" smtClean="0"/>
              <a:t>set_names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Returns </a:t>
            </a:r>
            <a:r>
              <a:rPr lang="en-US" dirty="0" err="1" smtClean="0"/>
              <a:t>argv</a:t>
            </a:r>
            <a:r>
              <a:rPr lang="en-US" dirty="0" smtClean="0"/>
              <a:t>-style list of \0-terminated names for which this process is a member</a:t>
            </a:r>
          </a:p>
          <a:p>
            <a:pPr lvl="1"/>
            <a:r>
              <a:rPr lang="en-US" dirty="0" smtClean="0"/>
              <a:t>Must be freed by caller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783005"/>
              </p:ext>
            </p:extLst>
          </p:nvPr>
        </p:nvGraphicFramePr>
        <p:xfrm>
          <a:off x="4943475" y="2165509"/>
          <a:ext cx="3864769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4769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Example </a:t>
                      </a:r>
                      <a:r>
                        <a:rPr lang="en-US" baseline="0" dirty="0" smtClean="0"/>
                        <a:t>list of set names returned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mpi</a:t>
                      </a:r>
                      <a:r>
                        <a:rPr lang="en-US" dirty="0" smtClean="0"/>
                        <a:t>://WORLD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mpi</a:t>
                      </a:r>
                      <a:r>
                        <a:rPr lang="en-US" dirty="0" smtClean="0"/>
                        <a:t>://SELF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arch://x86_64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location://rack/17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job://12942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user://ocean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85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87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Can we support getting names for sets to which you do not belong?</a:t>
            </a:r>
          </a:p>
          <a:p>
            <a:r>
              <a:rPr lang="en-US" dirty="0" smtClean="0"/>
              <a:t>May not be onerous to have a universal naming mechanism</a:t>
            </a:r>
          </a:p>
          <a:p>
            <a:pPr lvl="1"/>
            <a:r>
              <a:rPr lang="en-US" dirty="0" smtClean="0"/>
              <a:t>Maybe hierarchal --&gt; do we need namespaces?</a:t>
            </a:r>
          </a:p>
          <a:p>
            <a:pPr lvl="1"/>
            <a:r>
              <a:rPr lang="en-US" dirty="0" smtClean="0"/>
              <a:t>Maybe </a:t>
            </a:r>
            <a:r>
              <a:rPr lang="en-US" dirty="0" err="1" smtClean="0"/>
              <a:t>regexp</a:t>
            </a:r>
            <a:r>
              <a:rPr lang="en-US" dirty="0" smtClean="0"/>
              <a:t>-able</a:t>
            </a:r>
            <a:endParaRPr lang="is-IS" dirty="0" smtClean="0"/>
          </a:p>
          <a:p>
            <a:pPr lvl="1"/>
            <a:r>
              <a:rPr lang="is-IS" dirty="0" smtClean="0"/>
              <a:t>Could potentially map to existing systems like DNS, LDAP, ...?</a:t>
            </a:r>
          </a:p>
          <a:p>
            <a:pPr lvl="1"/>
            <a:r>
              <a:rPr lang="is-IS" dirty="0" smtClean="0"/>
              <a:t>Set name lookup not performance critical</a:t>
            </a:r>
            <a:endParaRPr lang="en-US" dirty="0" smtClean="0"/>
          </a:p>
          <a:p>
            <a:r>
              <a:rPr lang="en-US" dirty="0" smtClean="0"/>
              <a:t>Need the ability to have system policies about who can query for what</a:t>
            </a:r>
          </a:p>
          <a:p>
            <a:pPr lvl="1"/>
            <a:r>
              <a:rPr lang="en-US" dirty="0" smtClean="0"/>
              <a:t>MPI does not want to be in the security business</a:t>
            </a:r>
          </a:p>
          <a:p>
            <a:pPr lvl="1"/>
            <a:r>
              <a:rPr lang="en-US" dirty="0" smtClean="0"/>
              <a:t>Want to be able to have a back-end system that does these things</a:t>
            </a:r>
          </a:p>
          <a:p>
            <a:r>
              <a:rPr lang="en-US" dirty="0" smtClean="0"/>
              <a:t>Still have the ”unique set name” issue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how does process X refer to process Y’s </a:t>
            </a:r>
            <a:r>
              <a:rPr lang="en-US" dirty="0" err="1" smtClean="0"/>
              <a:t>mpi</a:t>
            </a:r>
            <a:r>
              <a:rPr lang="en-US" dirty="0" smtClean="0"/>
              <a:t>://SELF?</a:t>
            </a:r>
          </a:p>
          <a:p>
            <a:pPr lvl="1"/>
            <a:r>
              <a:rPr lang="is-IS" dirty="0" smtClean="0"/>
              <a:t>…maybe it can’t?</a:t>
            </a:r>
            <a:endParaRPr lang="en-US" dirty="0" smtClean="0"/>
          </a:p>
          <a:p>
            <a:r>
              <a:rPr lang="en-US" dirty="0" smtClean="0">
                <a:solidFill>
                  <a:sysClr val="windowText" lastClr="000000"/>
                </a:solidFill>
              </a:rPr>
              <a:t>Idea: *my</a:t>
            </a:r>
            <a:r>
              <a:rPr lang="en-US" dirty="0">
                <a:solidFill>
                  <a:sysClr val="windowText" lastClr="000000"/>
                </a:solidFill>
              </a:rPr>
              <a:t>* set names are private until I explicitly publish them with a unique name (mechanism for uniqueness TBD</a:t>
            </a:r>
            <a:r>
              <a:rPr lang="en-US" dirty="0" smtClean="0">
                <a:solidFill>
                  <a:sysClr val="windowText" lastClr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ysClr val="windowText" lastClr="000000"/>
                </a:solidFill>
              </a:rPr>
              <a:t>Can </a:t>
            </a:r>
            <a:r>
              <a:rPr lang="en-US" dirty="0">
                <a:solidFill>
                  <a:sysClr val="windowText" lastClr="000000"/>
                </a:solidFill>
              </a:rPr>
              <a:t>we leverage name </a:t>
            </a:r>
            <a:r>
              <a:rPr lang="en-US" dirty="0" smtClean="0">
                <a:solidFill>
                  <a:sysClr val="windowText" lastClr="000000"/>
                </a:solidFill>
              </a:rPr>
              <a:t>lookup/publish?</a:t>
            </a:r>
          </a:p>
          <a:p>
            <a:pPr lvl="1"/>
            <a:r>
              <a:rPr lang="en-US" dirty="0" smtClean="0">
                <a:solidFill>
                  <a:sysClr val="windowText" lastClr="000000"/>
                </a:solidFill>
              </a:rPr>
              <a:t>Should we add a scope on all names (local, global)?  Can that scope be part of the URI, or is it separate flag / parameter?</a:t>
            </a:r>
          </a:p>
          <a:p>
            <a:r>
              <a:rPr lang="en-US" dirty="0" smtClean="0"/>
              <a:t>There are FT implications – the FTWG is going to talk about this separately </a:t>
            </a:r>
            <a:r>
              <a:rPr lang="en-US" dirty="0" smtClean="0">
                <a:sym typeface="Wingdings"/>
              </a:rPr>
              <a:t></a:t>
            </a:r>
          </a:p>
          <a:p>
            <a:pPr lvl="1"/>
            <a:r>
              <a:rPr lang="en-US" dirty="0" smtClean="0">
                <a:sym typeface="Wingdings"/>
              </a:rPr>
              <a:t>October 2016: Wesley says: we don’t need this for now.</a:t>
            </a: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180443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 in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set has an associated </a:t>
            </a:r>
            <a:r>
              <a:rPr lang="en-US" dirty="0" err="1" smtClean="0"/>
              <a:t>MPI_Info</a:t>
            </a:r>
            <a:r>
              <a:rPr lang="en-US" dirty="0" smtClean="0"/>
              <a:t> object</a:t>
            </a:r>
          </a:p>
          <a:p>
            <a:r>
              <a:rPr lang="en-US" dirty="0" smtClean="0"/>
              <a:t>One mandated key in each info:</a:t>
            </a:r>
          </a:p>
          <a:p>
            <a:pPr lvl="1"/>
            <a:r>
              <a:rPr lang="en-US" dirty="0" smtClean="0"/>
              <a:t>“size”: number of processes in this set</a:t>
            </a:r>
          </a:p>
          <a:p>
            <a:r>
              <a:rPr lang="en-US" dirty="0" smtClean="0"/>
              <a:t>Runtime may also provide other keys</a:t>
            </a:r>
          </a:p>
          <a:p>
            <a:pPr lvl="1"/>
            <a:r>
              <a:rPr lang="en-US" dirty="0" smtClean="0"/>
              <a:t>Implementation-dependent</a:t>
            </a:r>
          </a:p>
        </p:txBody>
      </p:sp>
    </p:spTree>
    <p:extLst>
      <p:ext uri="{BB962C8B-B14F-4D97-AF65-F5344CB8AC3E}">
        <p14:creationId xmlns:p14="http://schemas.microsoft.com/office/powerpoint/2010/main" val="94977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Querying the run-time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s-IS" dirty="0" smtClean="0"/>
              <a:t>MPI_Set_get_info(</a:t>
            </a:r>
          </a:p>
          <a:p>
            <a:pPr lvl="1"/>
            <a:r>
              <a:rPr lang="is-IS" dirty="0" smtClean="0"/>
              <a:t>IN MPI_Session session,</a:t>
            </a:r>
          </a:p>
          <a:p>
            <a:pPr lvl="1"/>
            <a:r>
              <a:rPr lang="is-IS" dirty="0" smtClean="0"/>
              <a:t>IN const char *set_name,</a:t>
            </a:r>
          </a:p>
          <a:p>
            <a:pPr lvl="1"/>
            <a:r>
              <a:rPr lang="is-IS" dirty="0" smtClean="0"/>
              <a:t>OUT MPI_Info *info)</a:t>
            </a:r>
            <a:endParaRPr lang="is-IS" dirty="0"/>
          </a:p>
          <a:p>
            <a:endParaRPr lang="is-IS" dirty="0" smtClean="0"/>
          </a:p>
          <a:p>
            <a:r>
              <a:rPr lang="is-IS" dirty="0" smtClean="0"/>
              <a:t>Use existing MPI_Info functions to retrieve (key,value) tuples</a:t>
            </a:r>
          </a:p>
          <a:p>
            <a:r>
              <a:rPr lang="is-IS" dirty="0" smtClean="0"/>
              <a:t>Analogous to MPI_COMM_GET_INFO, user must free the returned info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6579" y="1763843"/>
            <a:ext cx="3889948" cy="136410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Open question: exactly what keys and values do you get back from this call?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55626" cy="60710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Need to discuss in WG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5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25867" y="1493045"/>
            <a:ext cx="8489092" cy="5047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MPI_Info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info;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MPI_Session_get_info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(session, “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://WORLD”,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&amp;info);</a:t>
            </a:r>
          </a:p>
          <a:p>
            <a:pPr marL="0" indent="0">
              <a:buFont typeface="Arial"/>
              <a:buNone/>
            </a:pP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 typeface="Arial"/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har *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[MPI_MAX_INFO_VAL]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MPI_Info_get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(info, “size”, </a:t>
            </a:r>
            <a:r>
              <a:rPr lang="is-IS" sz="24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is-IS" sz="2400" dirty="0" smtClean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size =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atoi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2637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Ummmm</a:t>
            </a:r>
            <a:r>
              <a:rPr lang="is-IS" dirty="0" smtClean="0"/>
              <a:t>… great.</a:t>
            </a:r>
            <a:br>
              <a:rPr lang="is-IS" dirty="0" smtClean="0"/>
            </a:br>
            <a:r>
              <a:rPr lang="is-IS" dirty="0" smtClean="0"/>
              <a:t>What’s the point of that?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 err="1" smtClean="0"/>
              <a:t>MPI_Groups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MPI_Group_create_from_session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</a:t>
            </a:r>
            <a:r>
              <a:rPr lang="en-US" dirty="0" err="1" smtClean="0"/>
              <a:t>set_name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MPI_Group</a:t>
            </a:r>
            <a:r>
              <a:rPr lang="en-US" dirty="0" smtClean="0"/>
              <a:t> *group);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8173" y="4336330"/>
            <a:ext cx="5038627" cy="23145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Advice to implementers: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This </a:t>
            </a:r>
            <a:r>
              <a:rPr lang="en-US" sz="2400" dirty="0" err="1"/>
              <a:t>MPI_Group</a:t>
            </a:r>
            <a:r>
              <a:rPr lang="en-US" sz="2400" dirty="0"/>
              <a:t> can still be a lightweight object (even if there are a large number of processes in it)</a:t>
            </a:r>
          </a:p>
        </p:txBody>
      </p:sp>
    </p:spTree>
    <p:extLst>
      <p:ext uri="{BB962C8B-B14F-4D97-AF65-F5344CB8AC3E}">
        <p14:creationId xmlns:p14="http://schemas.microsoft.com/office/powerpoint/2010/main" val="6357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89092" cy="5047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Make a group of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procs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from “location://rack/self”</a:t>
            </a:r>
            <a:endParaRPr lang="en-US" sz="20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</a:p>
          <a:p>
            <a:pPr marL="0" indent="0"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session, “location://rack/self”, &amp;group);</a:t>
            </a:r>
          </a:p>
          <a:p>
            <a:pPr marL="0" indent="0">
              <a:buNone/>
            </a:pPr>
            <a:endParaRPr lang="en-US" sz="2400" dirty="0" smtClean="0">
              <a:solidFill>
                <a:sysClr val="windowText" lastClr="00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Use just the even </a:t>
            </a:r>
            <a:r>
              <a:rPr lang="en-US" sz="24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procs</a:t>
            </a:r>
            <a:endParaRPr lang="en-US" sz="2400" dirty="0" smtClean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MPI_Group_size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(group, &amp;size);</a:t>
            </a: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anges[0][0] = 0;</a:t>
            </a: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ranges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[0][1] </a:t>
            </a: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size;</a:t>
            </a:r>
            <a:endParaRPr lang="en-US" sz="2400" dirty="0">
              <a:solidFill>
                <a:sysClr val="windowText" lastClr="00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ranges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[0][2] </a:t>
            </a: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2;</a:t>
            </a:r>
          </a:p>
          <a:p>
            <a:pPr marL="0" indent="0"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MPI_Group_range_incl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(group, 1, ranges, 				&amp;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group_of_evens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91045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Make a communicator from that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MPI_Create_comm_from_group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 </a:t>
            </a:r>
            <a:r>
              <a:rPr lang="en-US" dirty="0" smtClean="0">
                <a:solidFill>
                  <a:srgbClr val="FF0000"/>
                </a:solidFill>
              </a:rPr>
              <a:t>// for matching (see next slide)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915025" y="3707606"/>
            <a:ext cx="3021806" cy="28932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Note: this is different than the existing function</a:t>
            </a:r>
          </a:p>
          <a:p>
            <a:pPr algn="ctr"/>
            <a:r>
              <a:rPr lang="en-US" dirty="0" smtClean="0"/>
              <a:t> </a:t>
            </a:r>
            <a:r>
              <a:rPr lang="en-US" dirty="0" err="1" smtClean="0"/>
              <a:t>MPI_Comm_create_group</a:t>
            </a:r>
            <a:r>
              <a:rPr lang="en-US" dirty="0" smtClean="0"/>
              <a:t>(</a:t>
            </a:r>
            <a:r>
              <a:rPr lang="en-US" dirty="0" err="1" smtClean="0"/>
              <a:t>oldcomm</a:t>
            </a:r>
            <a:r>
              <a:rPr lang="en-US" dirty="0" smtClean="0"/>
              <a:t>, group, (</a:t>
            </a:r>
            <a:r>
              <a:rPr lang="en-US" dirty="0" err="1" smtClean="0"/>
              <a:t>int</a:t>
            </a:r>
            <a:r>
              <a:rPr lang="en-US" dirty="0" smtClean="0"/>
              <a:t>) tag, &amp;</a:t>
            </a:r>
            <a:r>
              <a:rPr lang="en-US" dirty="0" err="1" smtClean="0"/>
              <a:t>newcomm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Might need a better name for this new function</a:t>
            </a:r>
            <a:r>
              <a:rPr lang="is-IS" dirty="0" smtClean="0"/>
              <a:t>…?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String tag is used to match concurrent creations by different entities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67733" y="3326432"/>
            <a:ext cx="2720258" cy="1638621"/>
            <a:chOff x="835742" y="2171290"/>
            <a:chExt cx="7480710" cy="3107938"/>
          </a:xfrm>
        </p:grpSpPr>
        <p:sp>
          <p:nvSpPr>
            <p:cNvPr id="5" name="Rectangle 4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210284" y="3326432"/>
            <a:ext cx="2720258" cy="1638621"/>
            <a:chOff x="835742" y="2171290"/>
            <a:chExt cx="7480710" cy="3107938"/>
          </a:xfrm>
        </p:grpSpPr>
        <p:sp>
          <p:nvSpPr>
            <p:cNvPr id="29" name="Rectangle 28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152835" y="3326432"/>
            <a:ext cx="2720258" cy="1638621"/>
            <a:chOff x="835742" y="2171290"/>
            <a:chExt cx="7480710" cy="3107938"/>
          </a:xfrm>
        </p:grpSpPr>
        <p:sp>
          <p:nvSpPr>
            <p:cNvPr id="33" name="Rectangle 32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413727" y="5667047"/>
            <a:ext cx="6185035" cy="9253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MPI_Create_comm_from_group</a:t>
            </a:r>
            <a:r>
              <a:rPr lang="en-US" dirty="0" smtClean="0"/>
              <a:t>(</a:t>
            </a:r>
            <a:r>
              <a:rPr lang="is-IS" dirty="0" smtClean="0"/>
              <a:t>…, </a:t>
            </a:r>
            <a:r>
              <a:rPr lang="en-US" dirty="0" smtClean="0"/>
              <a:t>tag = “</a:t>
            </a:r>
            <a:r>
              <a:rPr lang="en-US" dirty="0" err="1" smtClean="0">
                <a:solidFill>
                  <a:srgbClr val="FFFF00"/>
                </a:solidFill>
              </a:rPr>
              <a:t>gov.anl.ocean</a:t>
            </a:r>
            <a:r>
              <a:rPr lang="en-US" dirty="0" smtClean="0"/>
              <a:t>”, </a:t>
            </a:r>
            <a:r>
              <a:rPr lang="is-IS" dirty="0" smtClean="0"/>
              <a:t>…)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1828800" y="1594678"/>
            <a:ext cx="6882209" cy="92535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MPI_Create_comm_from_group</a:t>
            </a:r>
            <a:r>
              <a:rPr lang="en-US" dirty="0" smtClean="0"/>
              <a:t>(.., tag = “</a:t>
            </a:r>
            <a:r>
              <a:rPr lang="en-US" dirty="0" err="1" smtClean="0">
                <a:solidFill>
                  <a:srgbClr val="FFFF00"/>
                </a:solidFill>
              </a:rPr>
              <a:t>gov.llnl.atmosphere</a:t>
            </a:r>
            <a:r>
              <a:rPr lang="en-US" dirty="0" smtClean="0"/>
              <a:t>”, </a:t>
            </a:r>
            <a:r>
              <a:rPr lang="is-IS" dirty="0" smtClean="0"/>
              <a:t>…)</a:t>
            </a:r>
            <a:endParaRPr lang="en-US" dirty="0"/>
          </a:p>
        </p:txBody>
      </p:sp>
      <p:cxnSp>
        <p:nvCxnSpPr>
          <p:cNvPr id="38" name="Straight Arrow Connector 37"/>
          <p:cNvCxnSpPr>
            <a:endCxn id="6" idx="2"/>
          </p:cNvCxnSpPr>
          <p:nvPr/>
        </p:nvCxnSpPr>
        <p:spPr>
          <a:xfrm flipV="1">
            <a:off x="960461" y="4855691"/>
            <a:ext cx="0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2" idx="0"/>
            <a:endCxn id="30" idx="2"/>
          </p:cNvCxnSpPr>
          <p:nvPr/>
        </p:nvCxnSpPr>
        <p:spPr>
          <a:xfrm flipV="1">
            <a:off x="3506245" y="4855691"/>
            <a:ext cx="396767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34" idx="2"/>
          </p:cNvCxnSpPr>
          <p:nvPr/>
        </p:nvCxnSpPr>
        <p:spPr>
          <a:xfrm flipV="1">
            <a:off x="5431195" y="4855691"/>
            <a:ext cx="1414368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7" idx="0"/>
          </p:cNvCxnSpPr>
          <p:nvPr/>
        </p:nvCxnSpPr>
        <p:spPr>
          <a:xfrm flipH="1">
            <a:off x="2279174" y="2520033"/>
            <a:ext cx="1875594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6" idx="2"/>
            <a:endCxn id="31" idx="0"/>
          </p:cNvCxnSpPr>
          <p:nvPr/>
        </p:nvCxnSpPr>
        <p:spPr>
          <a:xfrm flipH="1">
            <a:off x="5221725" y="2520033"/>
            <a:ext cx="48180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35" idx="0"/>
          </p:cNvCxnSpPr>
          <p:nvPr/>
        </p:nvCxnSpPr>
        <p:spPr>
          <a:xfrm>
            <a:off x="8164276" y="2520033"/>
            <a:ext cx="0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71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c</a:t>
            </a:r>
            <a:r>
              <a:rPr lang="en-US" dirty="0" err="1" smtClean="0">
                <a:solidFill>
                  <a:srgbClr val="FF0000"/>
                </a:solidFill>
              </a:rPr>
              <a:t>art</a:t>
            </a:r>
            <a:r>
              <a:rPr lang="en-US" dirty="0" err="1" smtClean="0"/>
              <a:t>_comm_from_group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ndims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const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dims[],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const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periods[],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reorder,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8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86763" cy="4525963"/>
          </a:xfrm>
        </p:spPr>
        <p:txBody>
          <a:bodyPr/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graph</a:t>
            </a:r>
            <a:r>
              <a:rPr lang="en-US" dirty="0" err="1" smtClean="0"/>
              <a:t>_comm_from_group</a:t>
            </a:r>
            <a:r>
              <a:rPr lang="en-US" dirty="0" smtClean="0"/>
              <a:t>(</a:t>
            </a:r>
            <a:r>
              <a:rPr lang="is-IS" dirty="0" smtClean="0"/>
              <a:t>…)</a:t>
            </a:r>
            <a:endParaRPr lang="en-US" dirty="0"/>
          </a:p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ist_graph</a:t>
            </a:r>
            <a:r>
              <a:rPr lang="en-US" dirty="0" err="1" smtClean="0"/>
              <a:t>_comm_from_group</a:t>
            </a:r>
            <a:r>
              <a:rPr lang="en-US" dirty="0"/>
              <a:t>(</a:t>
            </a:r>
            <a:r>
              <a:rPr lang="is-IS" dirty="0" smtClean="0"/>
              <a:t>…)</a:t>
            </a:r>
          </a:p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ist_graph_adjacent</a:t>
            </a:r>
            <a:r>
              <a:rPr lang="en-US" dirty="0" err="1" smtClean="0"/>
              <a:t>_comm_from_group</a:t>
            </a:r>
            <a:r>
              <a:rPr lang="en-US" dirty="0"/>
              <a:t>(</a:t>
            </a:r>
            <a:r>
              <a:rPr lang="is-IS" dirty="0"/>
              <a:t>…)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1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inter</a:t>
            </a:r>
            <a:r>
              <a:rPr lang="en-US" dirty="0" err="1" smtClean="0"/>
              <a:t>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</a:t>
            </a:r>
            <a:r>
              <a:rPr lang="en-US" dirty="0" err="1" smtClean="0"/>
              <a:t>local_group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local leader,</a:t>
            </a:r>
          </a:p>
          <a:p>
            <a:pPr lvl="1"/>
            <a:r>
              <a:rPr lang="en-US" dirty="0"/>
              <a:t>IN </a:t>
            </a:r>
            <a:r>
              <a:rPr lang="en-US" dirty="0" err="1"/>
              <a:t>MPI_Group</a:t>
            </a:r>
            <a:r>
              <a:rPr lang="en-US" dirty="0"/>
              <a:t> </a:t>
            </a:r>
            <a:r>
              <a:rPr lang="en-US" dirty="0" err="1" smtClean="0"/>
              <a:t>remote_group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remote_leader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9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RMA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win</a:t>
            </a:r>
            <a:r>
              <a:rPr lang="en-US" dirty="0" err="1" smtClean="0"/>
              <a:t>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void *base,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MPI_Aint</a:t>
            </a:r>
            <a:r>
              <a:rPr lang="en-US" dirty="0" smtClean="0"/>
              <a:t> size,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disp_unit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// do we want this?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MPI_Win</a:t>
            </a:r>
            <a:r>
              <a:rPr lang="en-US" dirty="0" smtClean="0"/>
              <a:t> *win)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22319" y="2360951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This function could be split off </a:t>
            </a:r>
            <a:r>
              <a:rPr lang="en-US" smtClean="0">
                <a:solidFill>
                  <a:sysClr val="windowText" lastClr="000000"/>
                </a:solidFill>
              </a:rPr>
              <a:t>from this proposal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40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file</a:t>
            </a:r>
            <a:r>
              <a:rPr lang="en-US" dirty="0" err="1" smtClean="0"/>
              <a:t>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*filename,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amode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r>
              <a:rPr lang="en-US" dirty="0">
                <a:solidFill>
                  <a:srgbClr val="FF0000"/>
                </a:solidFill>
              </a:rPr>
              <a:t> // </a:t>
            </a:r>
            <a:r>
              <a:rPr lang="en-US" dirty="0" smtClean="0">
                <a:solidFill>
                  <a:srgbClr val="FF0000"/>
                </a:solidFill>
              </a:rPr>
              <a:t>necessary/desirable?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// do we want this?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MPI_File</a:t>
            </a:r>
            <a:r>
              <a:rPr lang="en-US" dirty="0" smtClean="0"/>
              <a:t> *file)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22319" y="2360951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This function could be split off </a:t>
            </a:r>
            <a:r>
              <a:rPr lang="en-US" smtClean="0">
                <a:solidFill>
                  <a:sysClr val="windowText" lastClr="000000"/>
                </a:solidFill>
              </a:rPr>
              <a:t>from this proposal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17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Run-time static sets across different sessions in the same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Making communicators from the same static set will always result in the same local rank</a:t>
            </a:r>
          </a:p>
          <a:p>
            <a:pPr lvl="1"/>
            <a:r>
              <a:rPr lang="en-US" dirty="0" smtClean="0"/>
              <a:t>Even if created from different sessions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757863" y="3643313"/>
            <a:ext cx="2257425" cy="22431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See example in the next slide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31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Run-time static sets across different sessions in the same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6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1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(session_1,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 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://WORLD”, 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group1);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(group1, “ocean”,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&amp;comm1);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MPI_Comm_rank(comm1, &amp;rank1);</a:t>
            </a:r>
          </a:p>
          <a:p>
            <a:pPr marL="0" indent="0">
              <a:buNone/>
            </a:pPr>
            <a:endParaRPr lang="en-U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2</a:t>
            </a:r>
            <a:endParaRPr lang="en-U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(session_2,</a:t>
            </a:r>
          </a:p>
          <a:p>
            <a:pPr marL="0" indent="0">
              <a:buNone/>
            </a:pP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   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group2);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(group2,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atmos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comm2);</a:t>
            </a: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MPI_Comm_rank(comm2,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rank2);</a:t>
            </a:r>
          </a:p>
          <a:p>
            <a:pPr marL="0" indent="0">
              <a:buNone/>
            </a:pPr>
            <a:endParaRPr lang="is-I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Ranks are guaranteed to be the same</a:t>
            </a:r>
            <a:endParaRPr lang="is-I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ssert(rank1 == rank2);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22256" y="5072063"/>
            <a:ext cx="2314575" cy="1600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Law of Least Astonishment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355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isolation in a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Within a single MPI process:</a:t>
            </a:r>
          </a:p>
          <a:p>
            <a:pPr lvl="1"/>
            <a:r>
              <a:rPr lang="en-US" dirty="0" smtClean="0"/>
              <a:t>Objects derived session A cannot be used to communicate with objects derived from session B</a:t>
            </a:r>
          </a:p>
          <a:p>
            <a:pPr lvl="1"/>
            <a:r>
              <a:rPr lang="en-US" dirty="0" smtClean="0"/>
              <a:t>MPI cannot communicate between sessions</a:t>
            </a:r>
          </a:p>
          <a:p>
            <a:pPr lvl="2"/>
            <a:r>
              <a:rPr lang="en-US" dirty="0" smtClean="0"/>
              <a:t>Send, receive, put, get, </a:t>
            </a:r>
            <a:r>
              <a:rPr lang="en-US" dirty="0" err="1" smtClean="0"/>
              <a:t>intercommunicator</a:t>
            </a:r>
            <a:r>
              <a:rPr lang="en-US" dirty="0" smtClean="0"/>
              <a:t> creation, connect/accept, etc.</a:t>
            </a:r>
          </a:p>
          <a:p>
            <a:pPr lvl="1"/>
            <a:r>
              <a:rPr lang="en-US" dirty="0" smtClean="0"/>
              <a:t>Cannot have requests from different sessions in a single call to the array TEST/WAIT functions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723691" y="5390791"/>
            <a:ext cx="3693444" cy="13503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Rationale: this is difficult to optimize, particularly if </a:t>
            </a:r>
            <a:r>
              <a:rPr lang="en-US" sz="2000" smtClean="0"/>
              <a:t>a session maps to hardware resources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517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Mixing requests from different sessions: disallowed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6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1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(session_1,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&amp;group1);</a:t>
            </a:r>
          </a:p>
          <a:p>
            <a:pPr marL="0" indent="0">
              <a:buNone/>
            </a:pP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(group1, “ocean”,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…, &amp;comm1);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MPI_Isend(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, &amp;req[0]);</a:t>
            </a:r>
          </a:p>
          <a:p>
            <a:pPr marL="0" indent="0">
              <a:buNone/>
            </a:pP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2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(session_2,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&amp;group2);</a:t>
            </a:r>
          </a:p>
          <a:p>
            <a:pPr marL="0" indent="0">
              <a:buNone/>
            </a:pP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(group2,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atmos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&amp;comm2);</a:t>
            </a:r>
          </a:p>
          <a:p>
            <a:pPr marL="0" indent="0">
              <a:buNone/>
            </a:pP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MPI_Isend(…, 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req[1]);</a:t>
            </a: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Mixing requests from different</a:t>
            </a:r>
          </a:p>
          <a:p>
            <a:pPr marL="0" indent="0">
              <a:buNone/>
            </a:pP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sessions is disallowed</a:t>
            </a:r>
            <a:endParaRPr lang="is-I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MPI_Waitall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(2, 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req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…)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ERROR!</a:t>
            </a:r>
            <a:endParaRPr lang="en-U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61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Extracting a Set from a Group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Proposal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MPI_Group_translate_session</a:t>
            </a:r>
            <a:r>
              <a:rPr lang="en-US" dirty="0" smtClean="0"/>
              <a:t>(</a:t>
            </a:r>
            <a:r>
              <a:rPr lang="en-US" dirty="0" err="1" smtClean="0"/>
              <a:t>MPI_Group</a:t>
            </a:r>
            <a:r>
              <a:rPr lang="en-US" dirty="0" smtClean="0"/>
              <a:t> </a:t>
            </a:r>
            <a:r>
              <a:rPr lang="en-US" dirty="0" err="1" smtClean="0"/>
              <a:t>src_group</a:t>
            </a:r>
            <a:r>
              <a:rPr lang="en-US" dirty="0" smtClean="0"/>
              <a:t>, </a:t>
            </a:r>
            <a:r>
              <a:rPr lang="en-US" dirty="0" err="1" smtClean="0"/>
              <a:t>MPI_Session</a:t>
            </a:r>
            <a:r>
              <a:rPr lang="en-US" dirty="0" smtClean="0"/>
              <a:t> </a:t>
            </a:r>
            <a:r>
              <a:rPr lang="en-US" dirty="0" err="1" smtClean="0"/>
              <a:t>dest_session</a:t>
            </a:r>
            <a:r>
              <a:rPr lang="en-US" dirty="0" smtClean="0"/>
              <a:t>, </a:t>
            </a:r>
            <a:r>
              <a:rPr lang="en-US" dirty="0" err="1" smtClean="0"/>
              <a:t>MPI_Group</a:t>
            </a:r>
            <a:r>
              <a:rPr lang="en-US" dirty="0" smtClean="0"/>
              <a:t> *</a:t>
            </a:r>
            <a:r>
              <a:rPr lang="en-US" dirty="0" err="1" smtClean="0"/>
              <a:t>output_group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Proposal 2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MPI_Group_extract_set</a:t>
            </a:r>
            <a:r>
              <a:rPr lang="en-US" dirty="0" smtClean="0"/>
              <a:t>(</a:t>
            </a:r>
            <a:r>
              <a:rPr lang="en-US" dirty="0" err="1" smtClean="0"/>
              <a:t>MPI_Group</a:t>
            </a:r>
            <a:r>
              <a:rPr lang="en-US" dirty="0" smtClean="0"/>
              <a:t>, char </a:t>
            </a:r>
            <a:r>
              <a:rPr lang="en-US" dirty="0" err="1" smtClean="0"/>
              <a:t>set_name</a:t>
            </a:r>
            <a:r>
              <a:rPr lang="en-US" dirty="0" smtClean="0"/>
              <a:t>[MPI_MAX_SET_NAME])</a:t>
            </a:r>
          </a:p>
          <a:p>
            <a:pPr lvl="1"/>
            <a:r>
              <a:rPr lang="en-US" dirty="0" smtClean="0"/>
              <a:t>Could give a locally-unique name</a:t>
            </a:r>
          </a:p>
          <a:p>
            <a:pPr lvl="1"/>
            <a:r>
              <a:rPr lang="en-US" dirty="0" smtClean="0"/>
              <a:t>E.g., local://group37</a:t>
            </a:r>
          </a:p>
          <a:p>
            <a:pPr lvl="1"/>
            <a:r>
              <a:rPr lang="en-US" dirty="0" smtClean="0"/>
              <a:t>Can be used in a different session</a:t>
            </a:r>
          </a:p>
          <a:p>
            <a:pPr lvl="1"/>
            <a:r>
              <a:rPr lang="en-US" dirty="0" smtClean="0"/>
              <a:t>Name will become stale when MPI is finalized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99606" y="4579495"/>
            <a:ext cx="3455233" cy="20536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 case: two libraries in a single process want to take an input communicator (or group) and make a communicator (or group) in their own session with all the same members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</a:t>
            </a:r>
            <a:r>
              <a:rPr lang="en-US" smtClean="0">
                <a:solidFill>
                  <a:sysClr val="windowText" lastClr="000000"/>
                </a:solidFill>
              </a:rPr>
              <a:t>since Bellevue </a:t>
            </a:r>
            <a:r>
              <a:rPr lang="en-US" dirty="0" smtClean="0">
                <a:solidFill>
                  <a:sysClr val="windowText" lastClr="000000"/>
                </a:solidFill>
              </a:rPr>
              <a:t>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2855626" cy="60710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Need to discuss in WG</a:t>
            </a: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94308" y="6077891"/>
            <a:ext cx="4449692" cy="78010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Cleaner: does not allow 2</a:t>
            </a:r>
            <a:r>
              <a:rPr lang="en-US" baseline="30000" dirty="0" smtClean="0">
                <a:solidFill>
                  <a:sysClr val="windowText" lastClr="000000"/>
                </a:solidFill>
              </a:rPr>
              <a:t>nd</a:t>
            </a:r>
            <a:r>
              <a:rPr lang="en-US" dirty="0" smtClean="0">
                <a:solidFill>
                  <a:sysClr val="windowText" lastClr="000000"/>
                </a:solidFill>
              </a:rPr>
              <a:t> library to </a:t>
            </a:r>
            <a:r>
              <a:rPr lang="en-US" dirty="0" err="1" smtClean="0">
                <a:solidFill>
                  <a:sysClr val="windowText" lastClr="000000"/>
                </a:solidFill>
              </a:rPr>
              <a:t>mis</a:t>
            </a:r>
            <a:r>
              <a:rPr lang="en-US" dirty="0" smtClean="0">
                <a:solidFill>
                  <a:sysClr val="windowText" lastClr="000000"/>
                </a:solidFill>
              </a:rPr>
              <a:t>-use a </a:t>
            </a:r>
            <a:r>
              <a:rPr lang="en-US" dirty="0" err="1" smtClean="0">
                <a:solidFill>
                  <a:sysClr val="windowText" lastClr="000000"/>
                </a:solidFill>
              </a:rPr>
              <a:t>comm</a:t>
            </a:r>
            <a:r>
              <a:rPr lang="en-US" dirty="0" smtClean="0">
                <a:solidFill>
                  <a:sysClr val="windowText" lastClr="000000"/>
                </a:solidFill>
              </a:rPr>
              <a:t>/group from the other.  Also useful for tools to extract set names.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857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MPI_Session_finalize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753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Each session that is initialized must be finalized</a:t>
            </a:r>
          </a:p>
          <a:p>
            <a:r>
              <a:rPr lang="en-US" dirty="0" smtClean="0"/>
              <a:t>Analogous to MPI_FINALIZE</a:t>
            </a:r>
          </a:p>
          <a:p>
            <a:pPr lvl="1"/>
            <a:r>
              <a:rPr lang="en-US" dirty="0" smtClean="0"/>
              <a:t>MPI-3.1 says:</a:t>
            </a:r>
          </a:p>
          <a:p>
            <a:pPr lvl="2"/>
            <a:r>
              <a:rPr lang="en-US" dirty="0" smtClean="0"/>
              <a:t>“MPI_FINALIZE </a:t>
            </a:r>
            <a:r>
              <a:rPr lang="en-US" dirty="0"/>
              <a:t>is collective over all connected processes. If no processes were spawned, accepted or connected then this means over MPI_COMM_WORLD; otherwise it is collective over the union of all processes that have been and continue to be connected, as explained in Section 10.5.4</a:t>
            </a:r>
            <a:r>
              <a:rPr lang="en-US" dirty="0" smtClean="0"/>
              <a:t>.”</a:t>
            </a:r>
          </a:p>
          <a:p>
            <a:pPr lvl="1"/>
            <a:r>
              <a:rPr lang="en-US" dirty="0" smtClean="0"/>
              <a:t>SESSION_FINALIZE is collective over all processes that are connected via </a:t>
            </a:r>
            <a:r>
              <a:rPr lang="en-US" smtClean="0"/>
              <a:t>MPI communication objects that both:</a:t>
            </a:r>
          </a:p>
          <a:p>
            <a:pPr lvl="2"/>
            <a:r>
              <a:rPr lang="en-US" dirty="0" smtClean="0"/>
              <a:t>Were created as part of the session, and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till exist</a:t>
            </a:r>
          </a:p>
          <a:p>
            <a:pPr lvl="1"/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4213" y="266091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Well, that all sounds great.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is-IS" dirty="0" smtClean="0"/>
              <a:t>…but who calls MPI_INIT?</a:t>
            </a:r>
            <a:br>
              <a:rPr lang="is-IS" dirty="0" smtClean="0"/>
            </a:br>
            <a:r>
              <a:rPr lang="is-IS" dirty="0" smtClean="0"/>
              <a:t/>
            </a:r>
            <a:br>
              <a:rPr lang="is-IS" dirty="0" smtClean="0"/>
            </a:br>
            <a:r>
              <a:rPr lang="is-IS" dirty="0" smtClean="0"/>
              <a:t>And what session does MPI_COMM_WORLD / MPI_COMM_SELF belong to?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1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concept: no longer require MPI_INIT / MPI_FINALIZE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75" y="2662449"/>
            <a:ext cx="4083050" cy="271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7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concept: no longer require MPI_INIT / MPI_FINALIZE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WHAT?!</a:t>
            </a:r>
          </a:p>
          <a:p>
            <a:r>
              <a:rPr lang="en-US" dirty="0" smtClean="0"/>
              <a:t>When will MPI initialize itself?</a:t>
            </a:r>
          </a:p>
          <a:p>
            <a:r>
              <a:rPr lang="en-US" dirty="0" smtClean="0"/>
              <a:t>How will MPI finalize itself?</a:t>
            </a:r>
          </a:p>
          <a:p>
            <a:pPr lvl="1"/>
            <a:r>
              <a:rPr lang="en-US" dirty="0" smtClean="0"/>
              <a:t>It is still (very) desirable to allow MPI to clean itself up so that MPI processes can be “</a:t>
            </a:r>
            <a:r>
              <a:rPr lang="en-US" dirty="0" err="1" smtClean="0"/>
              <a:t>valgrind</a:t>
            </a:r>
            <a:r>
              <a:rPr lang="en-US" dirty="0" smtClean="0"/>
              <a:t> clean” when they exit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MPI APIs into two sets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9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25865" y="2364258"/>
            <a:ext cx="3809529" cy="34351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Ensure that MPI is initialized (and/or finalized) by these functions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5160815" y="2364258"/>
            <a:ext cx="3682314" cy="34351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still can’t be used unless MPI </a:t>
            </a:r>
            <a:r>
              <a:rPr lang="en-US" sz="2400" smtClean="0"/>
              <a:t>is initialized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246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25866" y="5442422"/>
            <a:ext cx="4010072" cy="136748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</a:t>
            </a:r>
            <a:r>
              <a:rPr lang="en-US" sz="2400" dirty="0" err="1" smtClean="0"/>
              <a:t>init</a:t>
            </a:r>
            <a:r>
              <a:rPr lang="en-US" sz="2400" dirty="0" smtClean="0"/>
              <a:t> / finalize MPI transparently</a:t>
            </a:r>
            <a:endParaRPr lang="en-US"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4786183" y="5442421"/>
            <a:ext cx="4221389" cy="136748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can’t be called without a handle created from the left-hand column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130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87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2849"/>
          </a:xfrm>
        </p:spPr>
        <p:txBody>
          <a:bodyPr>
            <a:normAutofit fontScale="40000" lnSpcReduction="20000"/>
          </a:bodyPr>
          <a:lstStyle/>
          <a:p>
            <a:r>
              <a:rPr lang="en-US" dirty="0" smtClean="0"/>
              <a:t>How are errors handled for the functions on the left that are not derived from a session?</a:t>
            </a:r>
          </a:p>
          <a:p>
            <a:pPr lvl="1"/>
            <a:r>
              <a:rPr lang="en-US" dirty="0" smtClean="0"/>
              <a:t>Info, Op, </a:t>
            </a:r>
            <a:r>
              <a:rPr lang="en-US" dirty="0" err="1" smtClean="0"/>
              <a:t>Errhandler</a:t>
            </a:r>
            <a:r>
              <a:rPr lang="en-US" dirty="0" smtClean="0"/>
              <a:t>, Datatype</a:t>
            </a:r>
          </a:p>
          <a:p>
            <a:r>
              <a:rPr lang="en-US" dirty="0" smtClean="0"/>
              <a:t>Option 1: change all these functions to use ERRORS_RETURN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app can’t change this behavior</a:t>
            </a:r>
          </a:p>
          <a:p>
            <a:pPr lvl="1"/>
            <a:r>
              <a:rPr lang="en-US" dirty="0" smtClean="0"/>
              <a:t>This is the same as most other (non-MPI) APIs</a:t>
            </a:r>
          </a:p>
          <a:p>
            <a:pPr lvl="2"/>
            <a:r>
              <a:rPr lang="en-US" dirty="0" smtClean="0"/>
              <a:t>Make the code somewhat un-tidy (you have to check each function invocation)</a:t>
            </a:r>
          </a:p>
          <a:p>
            <a:pPr lvl="1"/>
            <a:r>
              <a:rPr lang="en-US" dirty="0" smtClean="0"/>
              <a:t>Potentially surprising to existing MPI apps (where errors cause </a:t>
            </a:r>
            <a:r>
              <a:rPr lang="en-US" dirty="0" smtClean="0"/>
              <a:t>aborts)</a:t>
            </a:r>
          </a:p>
          <a:p>
            <a:r>
              <a:rPr lang="en-US" dirty="0" smtClean="0"/>
              <a:t>Option </a:t>
            </a:r>
            <a:r>
              <a:rPr lang="en-US" dirty="0" smtClean="0"/>
              <a:t>2: add a function:</a:t>
            </a:r>
          </a:p>
          <a:p>
            <a:pPr lvl="1"/>
            <a:r>
              <a:rPr lang="en-US" dirty="0" err="1" smtClean="0"/>
              <a:t>MPI_Errors_with_no_errhandler_will_abort</a:t>
            </a:r>
            <a:r>
              <a:rPr lang="en-US" dirty="0" smtClean="0"/>
              <a:t>(</a:t>
            </a:r>
            <a:r>
              <a:rPr lang="en-US" dirty="0" err="1" smtClean="0"/>
              <a:t>true|false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Sets the global behavior to ERRORS_ABORT or ERRORS_RETURN</a:t>
            </a:r>
          </a:p>
          <a:p>
            <a:pPr lvl="2"/>
            <a:r>
              <a:rPr lang="en-US" dirty="0" smtClean="0"/>
              <a:t>Or maybe a variation: </a:t>
            </a:r>
            <a:r>
              <a:rPr lang="en-US" dirty="0" err="1" smtClean="0"/>
              <a:t>MPI_Set_unbound_errhandler</a:t>
            </a:r>
            <a:r>
              <a:rPr lang="en-US" dirty="0" smtClean="0"/>
              <a:t>(</a:t>
            </a:r>
            <a:r>
              <a:rPr lang="en-US" dirty="0" err="1" smtClean="0"/>
              <a:t>MPI_Errhandler</a:t>
            </a:r>
            <a:r>
              <a:rPr lang="en-US" dirty="0" smtClean="0"/>
              <a:t>, </a:t>
            </a:r>
            <a:r>
              <a:rPr lang="en-US" dirty="0" err="1" smtClean="0"/>
              <a:t>errhandler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PRO: Especially if we make the default “true”, this (</a:t>
            </a:r>
            <a:r>
              <a:rPr lang="en-US" dirty="0" err="1" smtClean="0"/>
              <a:t>sorta</a:t>
            </a:r>
            <a:r>
              <a:rPr lang="en-US" dirty="0" smtClean="0"/>
              <a:t>) preserves (at least some) backwards compatibility</a:t>
            </a:r>
          </a:p>
          <a:p>
            <a:pPr lvl="1"/>
            <a:r>
              <a:rPr lang="en-US" dirty="0" smtClean="0"/>
              <a:t>CON: Setting global state outside of a session somewhat goes against the </a:t>
            </a:r>
            <a:r>
              <a:rPr lang="en-US" dirty="0" err="1" smtClean="0"/>
              <a:t>zen</a:t>
            </a:r>
            <a:r>
              <a:rPr lang="en-US" dirty="0" smtClean="0"/>
              <a:t> of isolation from the sessions proposal</a:t>
            </a:r>
          </a:p>
          <a:p>
            <a:pPr lvl="2"/>
            <a:r>
              <a:rPr lang="en-US" dirty="0" smtClean="0"/>
              <a:t>If multiple libraries use this functionality, last one who sets it, wins.  Will lead to undefined behavior if code expects abort on failure, but then doesn’t abort</a:t>
            </a:r>
          </a:p>
          <a:p>
            <a:pPr lvl="1"/>
            <a:r>
              <a:rPr lang="en-US" dirty="0" smtClean="0"/>
              <a:t>CON: If we bias towards aborting, then all MPI codes will still be written to assume aborting upon failure</a:t>
            </a:r>
          </a:p>
          <a:p>
            <a:r>
              <a:rPr lang="en-US" dirty="0" smtClean="0"/>
              <a:t>Option 3: add a session argument to all of these functions (!)</a:t>
            </a:r>
          </a:p>
          <a:p>
            <a:pPr lvl="1"/>
            <a:r>
              <a:rPr lang="en-US" dirty="0" smtClean="0"/>
              <a:t>PRO: Makes for a consistent interface, gives a clear </a:t>
            </a:r>
            <a:r>
              <a:rPr lang="en-US" dirty="0" err="1" smtClean="0"/>
              <a:t>errhandler</a:t>
            </a:r>
            <a:r>
              <a:rPr lang="en-US" dirty="0" smtClean="0"/>
              <a:t> to invoke (except when making the initial </a:t>
            </a:r>
            <a:r>
              <a:rPr lang="en-US" dirty="0" err="1" smtClean="0"/>
              <a:t>errhandler</a:t>
            </a:r>
            <a:r>
              <a:rPr lang="en-US" dirty="0" smtClean="0"/>
              <a:t> and/or session!)</a:t>
            </a:r>
          </a:p>
          <a:p>
            <a:pPr lvl="1"/>
            <a:r>
              <a:rPr lang="en-US" dirty="0" smtClean="0"/>
              <a:t>CON: That</a:t>
            </a:r>
            <a:r>
              <a:rPr lang="uk-UA" dirty="0" smtClean="0"/>
              <a:t>’</a:t>
            </a:r>
            <a:r>
              <a:rPr lang="en-US" dirty="0" smtClean="0"/>
              <a:t>s crazy talk</a:t>
            </a:r>
          </a:p>
          <a:p>
            <a:r>
              <a:rPr lang="en-US" dirty="0" smtClean="0"/>
              <a:t>There is no clear winner here yet </a:t>
            </a:r>
            <a:r>
              <a:rPr lang="en-US" dirty="0" smtClean="0">
                <a:sym typeface="Wingdings"/>
              </a:rPr>
              <a:t></a:t>
            </a:r>
          </a:p>
          <a:p>
            <a:r>
              <a:rPr lang="en-US" dirty="0" smtClean="0">
                <a:sym typeface="Wingdings"/>
              </a:rPr>
              <a:t>2016-07-11: Still have no clear winner </a:t>
            </a:r>
          </a:p>
          <a:p>
            <a:pPr lvl="1"/>
            <a:r>
              <a:rPr lang="en-US" dirty="0" smtClean="0">
                <a:sym typeface="Wingdings"/>
              </a:rPr>
              <a:t>Closest thing we came to: C++ try/catch blocks are nice.  Can we somehow do that in C?  Or say you can only do that in C++?  Or </a:t>
            </a:r>
            <a:r>
              <a:rPr lang="is-IS" dirty="0" smtClean="0">
                <a:sym typeface="Wingdings"/>
              </a:rPr>
              <a:t>…?</a:t>
            </a:r>
          </a:p>
          <a:p>
            <a:r>
              <a:rPr lang="is-IS" b="1" dirty="0" smtClean="0">
                <a:sym typeface="Wingdings"/>
              </a:rPr>
              <a:t>MAYBE THE WINNING / CONVINCING ARGUMENT?</a:t>
            </a:r>
          </a:p>
          <a:p>
            <a:pPr lvl="1"/>
            <a:r>
              <a:rPr lang="is-IS" u="sng" dirty="0" smtClean="0">
                <a:sym typeface="Wingdings"/>
              </a:rPr>
              <a:t>Go for option 1</a:t>
            </a:r>
            <a:r>
              <a:rPr lang="is-IS" dirty="0" smtClean="0">
                <a:sym typeface="Wingdings"/>
              </a:rPr>
              <a:t> because it’s the simplest / easiest to describe</a:t>
            </a:r>
          </a:p>
          <a:p>
            <a:pPr lvl="1"/>
            <a:r>
              <a:rPr lang="is-IS" dirty="0" smtClean="0">
                <a:sym typeface="Wingdings"/>
              </a:rPr>
              <a:t>For those worrying about “I need to abort when there’s an error,” you’re really worrying about incorrect applications.  I.e., the info, op, errhandler, and datatype API functions *generally* error out with *coding* errors – not *runtime* errors.</a:t>
            </a:r>
          </a:p>
          <a:p>
            <a:pPr lvl="1"/>
            <a:r>
              <a:rPr lang="is-IS" dirty="0" smtClean="0">
                <a:sym typeface="Wingdings"/>
              </a:rPr>
              <a:t>...but what about “out of memory/resources” kinds of errors? That might be a corner case we don’t care about...?</a:t>
            </a: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30918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759942" y="2404419"/>
            <a:ext cx="4221389" cy="227473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MPI_COMM_WORLD and MPI_COMM_SELF are notable exceptions.</a:t>
            </a:r>
          </a:p>
          <a:p>
            <a:pPr algn="ctr"/>
            <a:endParaRPr lang="en-US" sz="2400" dirty="0"/>
          </a:p>
          <a:p>
            <a:pPr algn="ctr"/>
            <a:r>
              <a:rPr lang="is-IS" sz="2400" dirty="0" smtClean="0"/>
              <a:t>…</a:t>
            </a:r>
            <a:r>
              <a:rPr lang="en-US" sz="2400" dirty="0" smtClean="0"/>
              <a:t>I’ll address this shortly.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933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 (perhaps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only partially)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78010" y="3525793"/>
            <a:ext cx="6787979" cy="27829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The creation of the first user-defined MPI object (partially?) initializes MPI</a:t>
            </a:r>
          </a:p>
          <a:p>
            <a:pPr algn="ctr"/>
            <a:endParaRPr lang="en-US" sz="3600" dirty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Initialization can be a local action!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5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return 0; </a:t>
            </a:r>
            <a:r>
              <a:rPr lang="is-I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Valgrind </a:t>
            </a: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clean at point of exit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0742" y="4754905"/>
            <a:ext cx="6787979" cy="18535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The destruction of the last user-defined MPI object conceptually finalizes MPI.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08031" y="4754905"/>
            <a:ext cx="1971675" cy="185351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There are some corner cases described on the following slides.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1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(may) Re-initialize MPI!</a:t>
            </a: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MPI_Type_dup(MPI_INT, &amp;mytype);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5355" y="4762338"/>
            <a:ext cx="8630115" cy="18535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We can also </a:t>
            </a:r>
            <a:r>
              <a:rPr lang="en-US" sz="3600" smtClean="0">
                <a:solidFill>
                  <a:schemeClr val="tx1"/>
                </a:solidFill>
              </a:rPr>
              <a:t>(conceptually) re-initialize </a:t>
            </a:r>
            <a:r>
              <a:rPr lang="en-US" sz="3600" dirty="0" smtClean="0">
                <a:solidFill>
                  <a:schemeClr val="tx1"/>
                </a:solidFill>
              </a:rPr>
              <a:t>MPI!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(it’s transparent to the user – so why not?)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9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is-I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(may) Re-initialize MPI!</a:t>
            </a:r>
            <a:endParaRPr lang="is-I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MPI_Type_dup(MPI_INT, &amp;mytype);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return 0;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02594" y="4983892"/>
            <a:ext cx="6957322" cy="158166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solidFill>
                  <a:schemeClr val="tx1"/>
                </a:solidFill>
              </a:rPr>
              <a:t>(Sometimes) </a:t>
            </a:r>
            <a:r>
              <a:rPr lang="en-US" sz="3600" dirty="0" smtClean="0">
                <a:solidFill>
                  <a:schemeClr val="tx1"/>
                </a:solidFill>
              </a:rPr>
              <a:t>Not an error to exit the process with MPI still initialized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6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overall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3038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Just use MPI functions whenever you want</a:t>
            </a:r>
          </a:p>
          <a:p>
            <a:pPr lvl="1"/>
            <a:r>
              <a:rPr lang="en-US" dirty="0" smtClean="0"/>
              <a:t>MPI will initialize as it needs to</a:t>
            </a:r>
          </a:p>
          <a:p>
            <a:pPr lvl="1"/>
            <a:r>
              <a:rPr lang="en-US" i="1" dirty="0" smtClean="0"/>
              <a:t>Initialization essentially becomes an implementation detail</a:t>
            </a:r>
          </a:p>
          <a:p>
            <a:r>
              <a:rPr lang="en-US" dirty="0" smtClean="0"/>
              <a:t>Finalization will occur whenever all user-defined handles are destroyed</a:t>
            </a:r>
          </a:p>
          <a:p>
            <a:pPr lvl="1"/>
            <a:r>
              <a:rPr lang="en-US" dirty="0" smtClean="0"/>
              <a:t>This, too, is an implementation detail</a:t>
            </a:r>
          </a:p>
          <a:p>
            <a:r>
              <a:rPr lang="en-US" dirty="0"/>
              <a:t>MPI is “</a:t>
            </a:r>
            <a:r>
              <a:rPr lang="en-US" dirty="0" err="1"/>
              <a:t>valgrind</a:t>
            </a:r>
            <a:r>
              <a:rPr lang="en-US" dirty="0"/>
              <a:t> clean” when:</a:t>
            </a:r>
          </a:p>
          <a:p>
            <a:pPr lvl="1"/>
            <a:r>
              <a:rPr lang="en-US" dirty="0"/>
              <a:t>All sessions are finalized, and</a:t>
            </a:r>
          </a:p>
          <a:p>
            <a:pPr lvl="1"/>
            <a:r>
              <a:rPr lang="en-US" dirty="0"/>
              <a:t>All user-defined MPI handles are </a:t>
            </a:r>
            <a:r>
              <a:rPr lang="en-US" dirty="0" smtClean="0"/>
              <a:t>destroyed</a:t>
            </a:r>
          </a:p>
          <a:p>
            <a:pPr lvl="2"/>
            <a:r>
              <a:rPr lang="en-US" dirty="0" smtClean="0"/>
              <a:t>Use case: 10 hours of MPI and 10 hours of non-MPI in the same process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7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Wait a minute –</a:t>
            </a:r>
            <a:br>
              <a:rPr lang="en-US" dirty="0" smtClean="0"/>
            </a:br>
            <a:r>
              <a:rPr lang="en-US" dirty="0" smtClean="0"/>
              <a:t>What about MPI_COMM_WORLD?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Can’t I do this?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133" y="2924431"/>
            <a:ext cx="3025667" cy="372762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28662" y="3239528"/>
            <a:ext cx="4255552" cy="309742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This would be calling a “performance matters” function before a “performance doesn’t matter</a:t>
            </a:r>
            <a:r>
              <a:rPr lang="en-US" sz="2400" smtClean="0"/>
              <a:t>” function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/>
              <a:t>I</a:t>
            </a:r>
            <a:r>
              <a:rPr lang="en-US" sz="2400" dirty="0" smtClean="0"/>
              <a:t>.e., MPI has not initialized yet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731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Wait a minute –</a:t>
            </a:r>
            <a:br>
              <a:rPr lang="en-US" dirty="0" smtClean="0"/>
            </a:br>
            <a:r>
              <a:rPr lang="en-US" dirty="0" smtClean="0"/>
              <a:t>What about MPI_COMM_WORLD?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This is valid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0660" y="3591697"/>
            <a:ext cx="8682680" cy="28255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Re-define MPI_INIT and MPI_FINALIZE:</a:t>
            </a:r>
          </a:p>
          <a:p>
            <a:pPr algn="ctr"/>
            <a:r>
              <a:rPr lang="en-US" sz="3600" dirty="0" smtClean="0"/>
              <a:t>constructor and destructor for MPI_COMM_WORLD and MPI_COMM_SELF</a:t>
            </a:r>
          </a:p>
        </p:txBody>
      </p:sp>
    </p:spTree>
    <p:extLst>
      <p:ext uri="{BB962C8B-B14F-4D97-AF65-F5344CB8AC3E}">
        <p14:creationId xmlns:p14="http://schemas.microsoft.com/office/powerpoint/2010/main" val="156658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 and FINALIZE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MPI_Finalize();</a:t>
            </a: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74521" y="3456761"/>
            <a:ext cx="5194955" cy="110567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INIT and FINALIZE continue to exist for two reasons:</a:t>
            </a:r>
          </a:p>
          <a:p>
            <a:pPr marL="342900" indent="-342900">
              <a:buAutoNum type="arabicPeriod"/>
            </a:pPr>
            <a:r>
              <a:rPr lang="en-US" dirty="0" smtClean="0"/>
              <a:t>Backwards compatibility</a:t>
            </a:r>
          </a:p>
          <a:p>
            <a:pPr marL="342900" indent="-342900">
              <a:buAutoNum type="arabicPeriod"/>
            </a:pPr>
            <a:r>
              <a:rPr lang="en-US" dirty="0" smtClean="0"/>
              <a:t>Convenience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82277" y="4744995"/>
            <a:ext cx="6979445" cy="1930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 let’s keep them the same as MPI-3.1: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If you call INIT, you have to call FINALIZE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You can only call INIT / FINALIZE once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INITIALIZED / FINALIZED only refer to INIT / FINALIZE (not sessions)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If you want different behavior, use sessions</a:t>
            </a:r>
          </a:p>
        </p:txBody>
      </p:sp>
    </p:spTree>
    <p:extLst>
      <p:ext uri="{BB962C8B-B14F-4D97-AF65-F5344CB8AC3E}">
        <p14:creationId xmlns:p14="http://schemas.microsoft.com/office/powerpoint/2010/main" val="130209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 and 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INIT/FINALIZE </a:t>
            </a:r>
            <a:r>
              <a:rPr lang="en-US" dirty="0"/>
              <a:t>create </a:t>
            </a:r>
            <a:r>
              <a:rPr lang="en-US" dirty="0" smtClean="0"/>
              <a:t>an implicit </a:t>
            </a:r>
            <a:r>
              <a:rPr lang="en-US" dirty="0"/>
              <a:t>session</a:t>
            </a:r>
          </a:p>
          <a:p>
            <a:pPr lvl="1"/>
            <a:r>
              <a:rPr lang="en-US" dirty="0"/>
              <a:t>You cannot extract an </a:t>
            </a:r>
            <a:r>
              <a:rPr lang="en-US" dirty="0" err="1"/>
              <a:t>MPI_Session</a:t>
            </a:r>
            <a:r>
              <a:rPr lang="en-US" dirty="0"/>
              <a:t> handle for the implicit session created by MPI_INIT[_THREAD</a:t>
            </a:r>
            <a:r>
              <a:rPr lang="en-US" dirty="0" smtClean="0"/>
              <a:t>]</a:t>
            </a:r>
          </a:p>
          <a:p>
            <a:pPr lvl="2"/>
            <a:r>
              <a:rPr lang="en-US" dirty="0" smtClean="0"/>
              <a:t>That would get confusing / cause re-definitions of existing semantics</a:t>
            </a:r>
          </a:p>
          <a:p>
            <a:pPr lvl="2"/>
            <a:r>
              <a:rPr lang="en-US" dirty="0" smtClean="0"/>
              <a:t>E.g., what happens if you SESSION_FINALIZE it?  Do you still need to call MPI_FINALIZE?  </a:t>
            </a:r>
            <a:r>
              <a:rPr lang="is-IS" dirty="0" smtClean="0"/>
              <a:t>…etc.</a:t>
            </a:r>
            <a:endParaRPr lang="en-US" dirty="0"/>
          </a:p>
          <a:p>
            <a:r>
              <a:rPr lang="en-US" dirty="0" smtClean="0"/>
              <a:t>Yes, you can use INIT/FINALIZE in the same MPI process as other sessions</a:t>
            </a:r>
          </a:p>
          <a:p>
            <a:endParaRPr lang="en-US" dirty="0"/>
          </a:p>
          <a:p>
            <a:r>
              <a:rPr lang="en-US" dirty="0" smtClean="0"/>
              <a:t>Consequence: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an no longer use MPI_COMM_WORLD rank 0 as part of the launch mechanism</a:t>
            </a:r>
          </a:p>
          <a:p>
            <a:pPr marL="457200" lvl="1" indent="0">
              <a:buNone/>
            </a:pPr>
            <a:r>
              <a:rPr lang="en-US" dirty="0" smtClean="0">
                <a:sym typeface="Wingdings"/>
              </a:rPr>
              <a:t> No one seems to think that this is important any more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64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Backwards compatibility:</a:t>
            </a:r>
            <a:br>
              <a:rPr lang="en-US" dirty="0" smtClean="0"/>
            </a:br>
            <a:r>
              <a:rPr lang="en-US" dirty="0" smtClean="0"/>
              <a:t>INITIALIZED and FINALIZED behavior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349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(&amp;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assert(flag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MPI_Session_create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&amp;session1);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MPI_Session_free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…, &amp;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session1);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MPI_Session_create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…, &amp;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session2);</a:t>
            </a:r>
            <a:endParaRPr lang="is-I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MPI_Finalize();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MPI_Session_free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&amp;session2);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703216" y="2545235"/>
            <a:ext cx="2762054" cy="29317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Short version: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INITIALIZED, FINALIZED, IS_THREAD_MAIN all still refer to INIT / FINALIZE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699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Corner cases</a:t>
            </a:r>
            <a:br>
              <a:rPr lang="en-US" dirty="0" smtClean="0"/>
            </a:br>
            <a:r>
              <a:rPr lang="en-US" dirty="0" smtClean="0"/>
              <a:t>that don’t fit well into sessions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5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COMM_SELF attribute destruction during FINALIZE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MPI-defined attributes on COMM_WORLD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MPI_COMM_SPAWN[_MULTIPLE]</a:t>
            </a:r>
          </a:p>
          <a:p>
            <a:pPr lvl="1"/>
            <a:r>
              <a:rPr lang="en-US" dirty="0" smtClean="0"/>
              <a:t>And MPI_COMM_GET_PARENT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Syntactic sugar for getting something like MPI_COMM_WORLD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MPI 3-1:</a:t>
            </a:r>
            <a:br>
              <a:rPr lang="en-US" dirty="0" smtClean="0"/>
            </a:br>
            <a:r>
              <a:rPr lang="en-US" dirty="0" smtClean="0"/>
              <a:t>Attribute destruction on COMM_SELF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MPI-3.1 guarantees an order of callbacks of attribute destruction on MPI_COMM_SELF during MPI_FINALIZE</a:t>
            </a:r>
          </a:p>
          <a:p>
            <a:pPr lvl="1"/>
            <a:r>
              <a:rPr lang="is-IS" dirty="0" smtClean="0"/>
              <a:t>Finalization callbacks are useful</a:t>
            </a:r>
          </a:p>
          <a:p>
            <a:pPr lvl="1"/>
            <a:r>
              <a:rPr lang="is-IS" dirty="0" smtClean="0"/>
              <a:t>Do not want to lose this functionality</a:t>
            </a:r>
            <a:endParaRPr lang="en-US" dirty="0" smtClean="0"/>
          </a:p>
          <a:p>
            <a:r>
              <a:rPr lang="en-US" dirty="0" smtClean="0"/>
              <a:t>So: this behavior will still occur</a:t>
            </a:r>
          </a:p>
          <a:p>
            <a:pPr lvl="1"/>
            <a:r>
              <a:rPr lang="is-IS" dirty="0" smtClean="0"/>
              <a:t>…but only if you call MPI_INIT / MPI_FINALIZE</a:t>
            </a:r>
          </a:p>
        </p:txBody>
      </p:sp>
    </p:spTree>
    <p:extLst>
      <p:ext uri="{BB962C8B-B14F-4D97-AF65-F5344CB8AC3E}">
        <p14:creationId xmlns:p14="http://schemas.microsoft.com/office/powerpoint/2010/main" val="31225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Session-based finalization hook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5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MPI_Session_finalize_hook_add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 </a:t>
            </a:r>
            <a:r>
              <a:rPr lang="en-US" dirty="0" err="1" smtClean="0"/>
              <a:t>fn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void *context) </a:t>
            </a:r>
            <a:r>
              <a:rPr lang="en-US" dirty="0" smtClean="0">
                <a:solidFill>
                  <a:srgbClr val="FF0000"/>
                </a:solidFill>
              </a:rPr>
              <a:t>// user-provided</a:t>
            </a:r>
          </a:p>
          <a:p>
            <a:r>
              <a:rPr lang="en-US" dirty="0"/>
              <a:t>v</a:t>
            </a:r>
            <a:r>
              <a:rPr lang="en-US" dirty="0" smtClean="0"/>
              <a:t>oid (*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)(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void *context) </a:t>
            </a:r>
            <a:r>
              <a:rPr lang="en-US" dirty="0" smtClean="0">
                <a:solidFill>
                  <a:srgbClr val="FF0000"/>
                </a:solidFill>
              </a:rPr>
              <a:t>// from ”context” in ADD call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session,fn,context</a:t>
            </a:r>
            <a:r>
              <a:rPr lang="en-US" dirty="0" smtClean="0"/>
              <a:t>) tuple must be unique</a:t>
            </a:r>
          </a:p>
          <a:p>
            <a:pPr lvl="1"/>
            <a:r>
              <a:rPr lang="en-US" dirty="0" smtClean="0"/>
              <a:t>MPI_ERR_ARG if tuple not unique</a:t>
            </a:r>
          </a:p>
          <a:p>
            <a:r>
              <a:rPr lang="en-US" dirty="0" smtClean="0"/>
              <a:t>Description on next slide</a:t>
            </a:r>
            <a:r>
              <a:rPr lang="is-IS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792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Session-based finalization hook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Analogous to (but better than) attribute destruction on COMM_SELF</a:t>
            </a:r>
          </a:p>
          <a:p>
            <a:pPr lvl="1"/>
            <a:r>
              <a:rPr lang="en-US" dirty="0" smtClean="0"/>
              <a:t>Called ”at the beginning” of MPI_SESSION_FINALIZE, before the session is destroyed</a:t>
            </a:r>
          </a:p>
          <a:p>
            <a:pPr lvl="1"/>
            <a:r>
              <a:rPr lang="en-US" dirty="0" smtClean="0"/>
              <a:t>Called in reverse order of hook registration</a:t>
            </a:r>
          </a:p>
          <a:p>
            <a:r>
              <a:rPr lang="en-US" dirty="0" smtClean="0"/>
              <a:t>New features</a:t>
            </a:r>
          </a:p>
          <a:p>
            <a:pPr lvl="1"/>
            <a:r>
              <a:rPr lang="en-US" dirty="0" smtClean="0"/>
              <a:t>No guarantees about thread context of callback</a:t>
            </a:r>
          </a:p>
          <a:p>
            <a:pPr lvl="1"/>
            <a:r>
              <a:rPr lang="en-US" dirty="0" smtClean="0"/>
              <a:t>All callbacks will be invoked before SESSION_FINALIZE returns</a:t>
            </a:r>
          </a:p>
          <a:p>
            <a:pPr lvl="1"/>
            <a:r>
              <a:rPr lang="en-US" dirty="0" smtClean="0"/>
              <a:t>Hook returns void; will not affect rest of MPI_SESSION_FINALIZE</a:t>
            </a:r>
          </a:p>
          <a:p>
            <a:pPr lvl="1"/>
            <a:r>
              <a:rPr lang="en-US" dirty="0" smtClean="0"/>
              <a:t>User-provided (void*) context passed from “add” function to callback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Session-based finalization hook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not addressed:</a:t>
            </a:r>
          </a:p>
          <a:p>
            <a:pPr lvl="1"/>
            <a:r>
              <a:rPr lang="en-US" dirty="0" smtClean="0"/>
              <a:t>What can you do in the callback?</a:t>
            </a:r>
          </a:p>
          <a:p>
            <a:pPr lvl="1"/>
            <a:r>
              <a:rPr lang="en-US" dirty="0" smtClean="0"/>
              <a:t>Do we want a callback for when </a:t>
            </a:r>
            <a:r>
              <a:rPr lang="en-US" i="1" u="sng" dirty="0" smtClean="0"/>
              <a:t>all</a:t>
            </a:r>
            <a:r>
              <a:rPr lang="en-US" dirty="0" smtClean="0"/>
              <a:t> sessions are destroyed?</a:t>
            </a:r>
          </a:p>
          <a:p>
            <a:pPr lvl="2"/>
            <a:r>
              <a:rPr lang="en-US" dirty="0" smtClean="0"/>
              <a:t>Sessions are units of isolation; this </a:t>
            </a:r>
            <a:r>
              <a:rPr lang="en-US" dirty="0" err="1" smtClean="0"/>
              <a:t>kinda</a:t>
            </a:r>
            <a:r>
              <a:rPr lang="en-US" dirty="0" smtClean="0"/>
              <a:t> breaks that</a:t>
            </a:r>
          </a:p>
          <a:p>
            <a:pPr lvl="2"/>
            <a:r>
              <a:rPr lang="en-US" dirty="0" smtClean="0"/>
              <a:t>But OTOH, tools cross-cut isolation, so they might still want to know when all sessions are dead</a:t>
            </a:r>
            <a:r>
              <a:rPr lang="is-IS" dirty="0" smtClean="0"/>
              <a:t>…?</a:t>
            </a:r>
          </a:p>
          <a:p>
            <a:pPr lvl="2"/>
            <a:r>
              <a:rPr lang="is-IS" dirty="0" smtClean="0"/>
              <a:t>But OTTH, tools might be better served to know when each session is destroyed...?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38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De-registration of</a:t>
            </a:r>
            <a:br>
              <a:rPr lang="en-US" dirty="0" smtClean="0"/>
            </a:br>
            <a:r>
              <a:rPr lang="en-US" dirty="0" smtClean="0"/>
              <a:t>session finalization hook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500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MPI_Session_finalize_hook_del</a:t>
            </a:r>
            <a:r>
              <a:rPr lang="en-US" dirty="0" smtClean="0"/>
              <a:t>(</a:t>
            </a:r>
            <a:endParaRPr lang="en-US" dirty="0"/>
          </a:p>
          <a:p>
            <a:pPr lvl="1"/>
            <a:r>
              <a:rPr lang="en-US" dirty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</a:t>
            </a:r>
            <a:r>
              <a:rPr lang="en-US" dirty="0"/>
              <a:t>,</a:t>
            </a:r>
          </a:p>
          <a:p>
            <a:pPr lvl="1"/>
            <a:r>
              <a:rPr lang="en-US" dirty="0"/>
              <a:t>IN 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 </a:t>
            </a:r>
            <a:r>
              <a:rPr lang="en-US" dirty="0" err="1" smtClean="0"/>
              <a:t>fn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void *context,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int</a:t>
            </a:r>
            <a:r>
              <a:rPr lang="en-US" dirty="0" smtClean="0"/>
              <a:t> *deleted)</a:t>
            </a:r>
          </a:p>
          <a:p>
            <a:r>
              <a:rPr lang="en-US" dirty="0" smtClean="0"/>
              <a:t>Deleted set to 1 if the (</a:t>
            </a:r>
            <a:r>
              <a:rPr lang="en-US" dirty="0" err="1" smtClean="0"/>
              <a:t>session,fn,context</a:t>
            </a:r>
            <a:r>
              <a:rPr lang="en-US" dirty="0" smtClean="0"/>
              <a:t>) was previously added (and is therefore now deleted)</a:t>
            </a:r>
          </a:p>
          <a:p>
            <a:pPr lvl="1"/>
            <a:r>
              <a:rPr lang="en-US" dirty="0" smtClean="0"/>
              <a:t>Not an error to delete a (</a:t>
            </a:r>
            <a:r>
              <a:rPr lang="en-US" dirty="0" err="1" smtClean="0"/>
              <a:t>fn,context</a:t>
            </a:r>
            <a:r>
              <a:rPr lang="en-US" dirty="0" smtClean="0"/>
              <a:t>) that wasn’t added</a:t>
            </a:r>
          </a:p>
          <a:p>
            <a:pPr lvl="1"/>
            <a:r>
              <a:rPr lang="en-US" dirty="0" smtClean="0"/>
              <a:t>That just seems social / friendly</a:t>
            </a:r>
          </a:p>
        </p:txBody>
      </p:sp>
    </p:spTree>
    <p:extLst>
      <p:ext uri="{BB962C8B-B14F-4D97-AF65-F5344CB8AC3E}">
        <p14:creationId xmlns:p14="http://schemas.microsoft.com/office/powerpoint/2010/main" val="35392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finalization / MPI_FINALIZE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Recall that there is an implicit session created in MPI_INIT</a:t>
            </a:r>
          </a:p>
          <a:p>
            <a:pPr lvl="1"/>
            <a:r>
              <a:rPr lang="en-US" dirty="0" smtClean="0"/>
              <a:t>But it is not accessible to the user</a:t>
            </a:r>
          </a:p>
          <a:p>
            <a:pPr lvl="1"/>
            <a:r>
              <a:rPr lang="en-US" dirty="0" smtClean="0"/>
              <a:t>Hence, user cannot call MPI_SESSION_FINALIZE_HOOK_ADD on it</a:t>
            </a:r>
          </a:p>
          <a:p>
            <a:r>
              <a:rPr lang="en-US" dirty="0" smtClean="0"/>
              <a:t>Therefore: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COMM_SELF attribute destruction mechanism is (still) the only way for callbacks during MPI_FINALIZE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Replacing attributes on COMM_WORLD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Define attributes on </a:t>
            </a:r>
            <a:r>
              <a:rPr lang="en-US" i="1" dirty="0" smtClean="0"/>
              <a:t>all</a:t>
            </a:r>
            <a:r>
              <a:rPr lang="en-US" dirty="0" smtClean="0"/>
              <a:t> communicators</a:t>
            </a:r>
          </a:p>
          <a:p>
            <a:pPr lvl="1"/>
            <a:r>
              <a:rPr lang="en-US" dirty="0" smtClean="0"/>
              <a:t>MPI_TAG_UB</a:t>
            </a:r>
          </a:p>
          <a:p>
            <a:pPr lvl="1"/>
            <a:r>
              <a:rPr lang="en-US" dirty="0" smtClean="0"/>
              <a:t>MPI_WTIME_IS_GLOBAL</a:t>
            </a:r>
          </a:p>
          <a:p>
            <a:pPr lvl="1"/>
            <a:r>
              <a:rPr lang="en-US" dirty="0" smtClean="0"/>
              <a:t>MPI_UNIVERSE_SIZE</a:t>
            </a:r>
          </a:p>
          <a:p>
            <a:pPr lvl="1"/>
            <a:r>
              <a:rPr lang="en-US" dirty="0" smtClean="0"/>
              <a:t>MPI_APPNUM</a:t>
            </a:r>
          </a:p>
          <a:p>
            <a:pPr lvl="1"/>
            <a:r>
              <a:rPr lang="en-US" dirty="0" smtClean="0"/>
              <a:t>MPI_LASTUSEDCODE</a:t>
            </a:r>
          </a:p>
          <a:p>
            <a:pPr lvl="1"/>
            <a:r>
              <a:rPr lang="en-US" dirty="0" smtClean="0"/>
              <a:t>Minimum distance change (vs. MPI-3.1)</a:t>
            </a:r>
          </a:p>
          <a:p>
            <a:r>
              <a:rPr lang="en-US" dirty="0"/>
              <a:t>Jim </a:t>
            </a:r>
            <a:r>
              <a:rPr lang="en-US" dirty="0" err="1"/>
              <a:t>Dinan</a:t>
            </a:r>
            <a:r>
              <a:rPr lang="en-US" dirty="0"/>
              <a:t> working to deprecate:</a:t>
            </a:r>
          </a:p>
          <a:p>
            <a:pPr lvl="1"/>
            <a:r>
              <a:rPr lang="en-US" dirty="0"/>
              <a:t>MPI_HOST</a:t>
            </a:r>
          </a:p>
          <a:p>
            <a:pPr lvl="1"/>
            <a:r>
              <a:rPr lang="en-US" dirty="0" smtClean="0"/>
              <a:t>MPI_IO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MPI_COMM_SPAWN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MPI_COMM_SPAWN does two things: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Launches new processes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Intrinsically makes a new (inter)communicator between parents and children</a:t>
            </a:r>
          </a:p>
          <a:p>
            <a:r>
              <a:rPr lang="en-US" dirty="0" smtClean="0"/>
              <a:t>Let’s separate these two actions</a:t>
            </a:r>
          </a:p>
        </p:txBody>
      </p:sp>
    </p:spTree>
    <p:extLst>
      <p:ext uri="{BB962C8B-B14F-4D97-AF65-F5344CB8AC3E}">
        <p14:creationId xmlns:p14="http://schemas.microsoft.com/office/powerpoint/2010/main" val="63467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MPI_Exec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char *command, </a:t>
            </a:r>
          </a:p>
          <a:p>
            <a:pPr lvl="1"/>
            <a:r>
              <a:rPr lang="en-US" dirty="0" smtClean="0"/>
              <a:t>IN char **</a:t>
            </a:r>
            <a:r>
              <a:rPr lang="en-US" dirty="0" err="1" smtClean="0"/>
              <a:t>argv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maxprocs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MPI_Comm</a:t>
            </a:r>
            <a:r>
              <a:rPr lang="en-US" dirty="0" smtClean="0"/>
              <a:t> </a:t>
            </a:r>
            <a:r>
              <a:rPr lang="en-US" dirty="0" err="1" smtClean="0"/>
              <a:t>parent_comm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(IN)OUT char *</a:t>
            </a:r>
            <a:r>
              <a:rPr lang="en-US" dirty="0" err="1" smtClean="0">
                <a:solidFill>
                  <a:srgbClr val="FF0000"/>
                </a:solidFill>
              </a:rPr>
              <a:t>runtime_set_name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int</a:t>
            </a:r>
            <a:r>
              <a:rPr lang="en-US" dirty="0" smtClean="0"/>
              <a:t> *</a:t>
            </a:r>
            <a:r>
              <a:rPr lang="en-US" dirty="0" err="1" smtClean="0"/>
              <a:t>array_of_errcodes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Creates 3 run time sets:</a:t>
            </a:r>
          </a:p>
          <a:p>
            <a:pPr lvl="1"/>
            <a:r>
              <a:rPr lang="en-US" dirty="0" err="1" smtClean="0"/>
              <a:t>mpi</a:t>
            </a:r>
            <a:r>
              <a:rPr lang="en-US" dirty="0" smtClean="0"/>
              <a:t>://&lt;name&gt;</a:t>
            </a:r>
          </a:p>
          <a:p>
            <a:pPr lvl="1"/>
            <a:r>
              <a:rPr lang="en-US" dirty="0" err="1" smtClean="0"/>
              <a:t>mpi</a:t>
            </a:r>
            <a:r>
              <a:rPr lang="en-US" dirty="0" smtClean="0"/>
              <a:t>://&lt;name&gt;/parents</a:t>
            </a:r>
          </a:p>
          <a:p>
            <a:pPr lvl="1"/>
            <a:r>
              <a:rPr lang="en-US" dirty="0" err="1"/>
              <a:t>m</a:t>
            </a:r>
            <a:r>
              <a:rPr lang="en-US" dirty="0" err="1" smtClean="0"/>
              <a:t>pi</a:t>
            </a:r>
            <a:r>
              <a:rPr lang="en-US" dirty="0" smtClean="0"/>
              <a:t>://&lt;name&gt;/children</a:t>
            </a:r>
          </a:p>
          <a:p>
            <a:r>
              <a:rPr lang="en-US" dirty="0" smtClean="0"/>
              <a:t>&lt;name&gt; is returned in </a:t>
            </a:r>
            <a:r>
              <a:rPr lang="en-US" dirty="0" err="1" smtClean="0"/>
              <a:t>runtime_set_name</a:t>
            </a:r>
            <a:endParaRPr lang="en-US" dirty="0" smtClean="0"/>
          </a:p>
          <a:p>
            <a:pPr lvl="1"/>
            <a:r>
              <a:rPr lang="en-US" dirty="0" smtClean="0"/>
              <a:t>Value is implementation-specific and different from each call to MPI_EXEC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3800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Children can call:</a:t>
            </a:r>
          </a:p>
          <a:p>
            <a:r>
              <a:rPr lang="en-US" dirty="0" err="1" smtClean="0"/>
              <a:t>MPI_Exec_get_name</a:t>
            </a:r>
            <a:r>
              <a:rPr lang="en-US" dirty="0" smtClean="0"/>
              <a:t>(</a:t>
            </a:r>
          </a:p>
          <a:p>
            <a:pPr lvl="1"/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/>
              <a:t>OUT char *</a:t>
            </a:r>
            <a:r>
              <a:rPr lang="en-US" dirty="0" err="1" smtClean="0"/>
              <a:t>runtime_set_name</a:t>
            </a:r>
            <a:r>
              <a:rPr lang="en-US" dirty="0" smtClean="0"/>
              <a:t>)</a:t>
            </a:r>
          </a:p>
          <a:p>
            <a:r>
              <a:rPr lang="en-US" dirty="0" err="1"/>
              <a:t>r</a:t>
            </a:r>
            <a:r>
              <a:rPr lang="en-US" dirty="0" err="1" smtClean="0"/>
              <a:t>untime_set_name</a:t>
            </a:r>
            <a:r>
              <a:rPr lang="en-US" dirty="0" smtClean="0"/>
              <a:t> will be ”\0” if not launched via MPI_EXEC</a:t>
            </a:r>
          </a:p>
          <a:p>
            <a:pPr lvl="1"/>
            <a:r>
              <a:rPr lang="en-US" dirty="0" smtClean="0"/>
              <a:t>Analogous to getting COMM_NULL back from COMM_GET_PARENT</a:t>
            </a:r>
          </a:p>
          <a:p>
            <a:r>
              <a:rPr lang="en-US" dirty="0" smtClean="0"/>
              <a:t>This is how children find out &lt;name&gt; (and that they were </a:t>
            </a:r>
            <a:r>
              <a:rPr lang="en-US" dirty="0" err="1" smtClean="0"/>
              <a:t>exec’ed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622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3630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With &lt;name&gt;, parents and children can get groups and make communicators however they see fit</a:t>
            </a:r>
          </a:p>
          <a:p>
            <a:r>
              <a:rPr lang="en-US" dirty="0" smtClean="0"/>
              <a:t>Assumedly can use Info to request more/new nodes from resource managers (similar to MPI_COMM_SPAWN)</a:t>
            </a:r>
          </a:p>
          <a:p>
            <a:r>
              <a:rPr lang="en-US" dirty="0" smtClean="0"/>
              <a:t>MPI_EXEC can even be used to launch non-MPI apps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6387693" y="5184288"/>
            <a:ext cx="2756307" cy="165911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2016-05-30:</a:t>
            </a: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Comments from Dan/Jeff about the 3 URI forms (see later slide for details)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3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/>
          </a:bodyPr>
          <a:lstStyle/>
          <a:p>
            <a:r>
              <a:rPr lang="en-US" dirty="0" smtClean="0"/>
              <a:t>Can also have:</a:t>
            </a:r>
          </a:p>
          <a:p>
            <a:pPr lvl="1"/>
            <a:r>
              <a:rPr lang="en-US" dirty="0" smtClean="0"/>
              <a:t>MPI_IEXEC</a:t>
            </a:r>
          </a:p>
          <a:p>
            <a:pPr lvl="1"/>
            <a:r>
              <a:rPr lang="en-US" dirty="0" smtClean="0"/>
              <a:t>MPI_EXEC_MULTIPLE</a:t>
            </a:r>
          </a:p>
          <a:p>
            <a:pPr lvl="1"/>
            <a:r>
              <a:rPr lang="en-US" dirty="0" smtClean="0"/>
              <a:t>MPI_IEXEC_MULTIPLE</a:t>
            </a:r>
          </a:p>
          <a:p>
            <a:pPr lvl="1"/>
            <a:r>
              <a:rPr lang="en-US" dirty="0" smtClean="0"/>
              <a:t>Non-blocking versions are non-cancelable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48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3630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NOTE: there are some interesting race conditions with run-time sets involving short-lived children processes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specially when they are not MPI processes</a:t>
            </a:r>
          </a:p>
          <a:p>
            <a:pPr lvl="1"/>
            <a:r>
              <a:rPr lang="en-US" dirty="0" smtClean="0"/>
              <a:t>Probably need to define what happens if, for example: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arents try to connect to the children set and it’s no longer there.</a:t>
            </a:r>
          </a:p>
          <a:p>
            <a:pPr lvl="2"/>
            <a:r>
              <a:rPr lang="en-US" dirty="0" smtClean="0"/>
              <a:t>Parents try to connect to overall set (i.e., the orange box) and the children have already quit.</a:t>
            </a:r>
          </a:p>
          <a:p>
            <a:pPr lvl="2"/>
            <a:r>
              <a:rPr lang="is-IS" dirty="0" smtClean="0"/>
              <a:t>…etc.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4562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about MPI_COMM_SPAWN[_MULTIPLE]?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Theme: similar to INIT/FINALIZE/attributes</a:t>
            </a:r>
          </a:p>
          <a:p>
            <a:pPr lvl="1"/>
            <a:r>
              <a:rPr lang="en-US" dirty="0" smtClean="0"/>
              <a:t>Preserve MPI-3.1 definitions</a:t>
            </a:r>
          </a:p>
          <a:p>
            <a:endParaRPr lang="en-US" dirty="0" smtClean="0"/>
          </a:p>
          <a:p>
            <a:r>
              <a:rPr lang="en-US" dirty="0" smtClean="0"/>
              <a:t>COMM_SPAWN[_MULTIPLE] can be used if:</a:t>
            </a:r>
          </a:p>
          <a:p>
            <a:pPr lvl="1"/>
            <a:r>
              <a:rPr lang="en-US" dirty="0" smtClean="0"/>
              <a:t>Children call MPI_INIT</a:t>
            </a:r>
          </a:p>
          <a:p>
            <a:r>
              <a:rPr lang="en-US" dirty="0" smtClean="0"/>
              <a:t>I.e., legacy MPI-3.1 applications</a:t>
            </a:r>
          </a:p>
        </p:txBody>
      </p:sp>
    </p:spTree>
    <p:extLst>
      <p:ext uri="{BB962C8B-B14F-4D97-AF65-F5344CB8AC3E}">
        <p14:creationId xmlns:p14="http://schemas.microsoft.com/office/powerpoint/2010/main" val="73239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about MPI_COMM_GET_PARENT?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COMM_GET_PARENT is only valid if:</a:t>
            </a:r>
          </a:p>
          <a:p>
            <a:pPr lvl="1"/>
            <a:r>
              <a:rPr lang="en-US" dirty="0" smtClean="0"/>
              <a:t>Launched via COMM_SPAWN</a:t>
            </a:r>
          </a:p>
          <a:p>
            <a:pPr lvl="1"/>
            <a:r>
              <a:rPr lang="en-US" dirty="0" smtClean="0"/>
              <a:t>MPI_INITIALIZED=true, MPI_FINALIZED=false</a:t>
            </a:r>
          </a:p>
          <a:p>
            <a:r>
              <a:rPr lang="en-US" dirty="0" smtClean="0"/>
              <a:t>Specifically:</a:t>
            </a:r>
          </a:p>
          <a:p>
            <a:pPr lvl="1"/>
            <a:r>
              <a:rPr lang="en-US" dirty="0" smtClean="0"/>
              <a:t>Parent communicator is part of the MPI_INIT session</a:t>
            </a:r>
          </a:p>
          <a:p>
            <a:pPr lvl="1"/>
            <a:r>
              <a:rPr lang="en-US" dirty="0" smtClean="0"/>
              <a:t>If not launched via COMM_SPAWN, return COMM_NULL</a:t>
            </a:r>
          </a:p>
          <a:p>
            <a:pPr lvl="1"/>
            <a:r>
              <a:rPr lang="en-US" dirty="0" smtClean="0"/>
              <a:t>If MPI_INIT session is not valid (i.e., if have not called MPI_INIT, or after MPI_FINALIZE), MPI_ERR_ARG</a:t>
            </a:r>
          </a:p>
          <a:p>
            <a:endParaRPr lang="en-US" dirty="0" smtClean="0"/>
          </a:p>
          <a:p>
            <a:r>
              <a:rPr lang="en-US" dirty="0" smtClean="0"/>
              <a:t>If you want better launching (via sessions), use MPI_EXEC[_MULTIPLE]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That’s great for growing MPI jobs</a:t>
            </a:r>
            <a:br>
              <a:rPr lang="en-US" dirty="0" smtClean="0"/>
            </a:br>
            <a:r>
              <a:rPr lang="en-US" dirty="0" smtClean="0"/>
              <a:t>What about shrinking?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92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14156" y="3513172"/>
            <a:ext cx="16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MPI processes</a:t>
            </a:r>
          </a:p>
          <a:p>
            <a:r>
              <a:rPr lang="en-US" dirty="0" smtClean="0"/>
              <a:t>1 node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Launch all N processes</a:t>
            </a:r>
          </a:p>
          <a:p>
            <a:pPr lvl="2"/>
            <a:r>
              <a:rPr lang="en-US" dirty="0" smtClean="0"/>
              <a:t>Distributed across M nodes </a:t>
            </a:r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1069126" y="2884961"/>
            <a:ext cx="611926" cy="602448"/>
            <a:chOff x="414156" y="2884961"/>
            <a:chExt cx="611926" cy="602448"/>
          </a:xfrm>
        </p:grpSpPr>
        <p:sp>
          <p:nvSpPr>
            <p:cNvPr id="332" name="Rectangle 3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1724096" y="2884961"/>
            <a:ext cx="611926" cy="602448"/>
            <a:chOff x="414156" y="2884961"/>
            <a:chExt cx="611926" cy="602448"/>
          </a:xfrm>
        </p:grpSpPr>
        <p:sp>
          <p:nvSpPr>
            <p:cNvPr id="338" name="Rectangle 3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2379066" y="2884961"/>
            <a:ext cx="611926" cy="602448"/>
            <a:chOff x="414156" y="2884961"/>
            <a:chExt cx="611926" cy="602448"/>
          </a:xfrm>
        </p:grpSpPr>
        <p:sp>
          <p:nvSpPr>
            <p:cNvPr id="344" name="Rectangle 3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3034036" y="2884961"/>
            <a:ext cx="611926" cy="602448"/>
            <a:chOff x="414156" y="2884961"/>
            <a:chExt cx="611926" cy="602448"/>
          </a:xfrm>
        </p:grpSpPr>
        <p:sp>
          <p:nvSpPr>
            <p:cNvPr id="350" name="Rectangle 3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3689006" y="2884961"/>
            <a:ext cx="611926" cy="602448"/>
            <a:chOff x="414156" y="2884961"/>
            <a:chExt cx="611926" cy="602448"/>
          </a:xfrm>
        </p:grpSpPr>
        <p:sp>
          <p:nvSpPr>
            <p:cNvPr id="356" name="Rectangle 3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4343976" y="2884961"/>
            <a:ext cx="611926" cy="602448"/>
            <a:chOff x="414156" y="2884961"/>
            <a:chExt cx="611926" cy="602448"/>
          </a:xfrm>
        </p:grpSpPr>
        <p:sp>
          <p:nvSpPr>
            <p:cNvPr id="362" name="Rectangle 3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4998946" y="2884961"/>
            <a:ext cx="611926" cy="602448"/>
            <a:chOff x="414156" y="2884961"/>
            <a:chExt cx="611926" cy="602448"/>
          </a:xfrm>
        </p:grpSpPr>
        <p:sp>
          <p:nvSpPr>
            <p:cNvPr id="368" name="Rectangle 3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5653916" y="2884961"/>
            <a:ext cx="611926" cy="602448"/>
            <a:chOff x="414156" y="2884961"/>
            <a:chExt cx="611926" cy="602448"/>
          </a:xfrm>
        </p:grpSpPr>
        <p:sp>
          <p:nvSpPr>
            <p:cNvPr id="374" name="Rectangle 3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6308886" y="2884961"/>
            <a:ext cx="611926" cy="602448"/>
            <a:chOff x="414156" y="2884961"/>
            <a:chExt cx="611926" cy="602448"/>
          </a:xfrm>
        </p:grpSpPr>
        <p:sp>
          <p:nvSpPr>
            <p:cNvPr id="380" name="Rectangle 3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6963856" y="2884961"/>
            <a:ext cx="611926" cy="602448"/>
            <a:chOff x="414156" y="2884961"/>
            <a:chExt cx="611926" cy="602448"/>
          </a:xfrm>
        </p:grpSpPr>
        <p:sp>
          <p:nvSpPr>
            <p:cNvPr id="386" name="Rectangle 3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7618826" y="2884961"/>
            <a:ext cx="611926" cy="602448"/>
            <a:chOff x="414156" y="2884961"/>
            <a:chExt cx="611926" cy="602448"/>
          </a:xfrm>
        </p:grpSpPr>
        <p:sp>
          <p:nvSpPr>
            <p:cNvPr id="392" name="Rectangle 3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8273796" y="2884961"/>
            <a:ext cx="611926" cy="602448"/>
            <a:chOff x="414156" y="2884961"/>
            <a:chExt cx="611926" cy="602448"/>
          </a:xfrm>
        </p:grpSpPr>
        <p:sp>
          <p:nvSpPr>
            <p:cNvPr id="398" name="Rectangle 3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414156" y="3551308"/>
            <a:ext cx="611926" cy="602448"/>
            <a:chOff x="414156" y="2884961"/>
            <a:chExt cx="611926" cy="602448"/>
          </a:xfrm>
        </p:grpSpPr>
        <p:sp>
          <p:nvSpPr>
            <p:cNvPr id="404" name="Rectangle 4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69126" y="3551308"/>
            <a:ext cx="611926" cy="602448"/>
            <a:chOff x="414156" y="2884961"/>
            <a:chExt cx="611926" cy="602448"/>
          </a:xfrm>
        </p:grpSpPr>
        <p:sp>
          <p:nvSpPr>
            <p:cNvPr id="410" name="Rectangle 4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5" name="Group 414"/>
          <p:cNvGrpSpPr/>
          <p:nvPr/>
        </p:nvGrpSpPr>
        <p:grpSpPr>
          <a:xfrm>
            <a:off x="1724096" y="3551308"/>
            <a:ext cx="611926" cy="602448"/>
            <a:chOff x="414156" y="2884961"/>
            <a:chExt cx="611926" cy="602448"/>
          </a:xfrm>
        </p:grpSpPr>
        <p:sp>
          <p:nvSpPr>
            <p:cNvPr id="416" name="Rectangle 4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379066" y="3551308"/>
            <a:ext cx="611926" cy="602448"/>
            <a:chOff x="414156" y="2884961"/>
            <a:chExt cx="611926" cy="602448"/>
          </a:xfrm>
        </p:grpSpPr>
        <p:sp>
          <p:nvSpPr>
            <p:cNvPr id="422" name="Rectangle 4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3034036" y="3551308"/>
            <a:ext cx="611926" cy="602448"/>
            <a:chOff x="414156" y="2884961"/>
            <a:chExt cx="611926" cy="602448"/>
          </a:xfrm>
        </p:grpSpPr>
        <p:sp>
          <p:nvSpPr>
            <p:cNvPr id="428" name="Rectangle 4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3689006" y="3551308"/>
            <a:ext cx="611926" cy="602448"/>
            <a:chOff x="414156" y="2884961"/>
            <a:chExt cx="611926" cy="602448"/>
          </a:xfrm>
        </p:grpSpPr>
        <p:sp>
          <p:nvSpPr>
            <p:cNvPr id="434" name="Rectangle 4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343976" y="3551308"/>
            <a:ext cx="611926" cy="602448"/>
            <a:chOff x="414156" y="2884961"/>
            <a:chExt cx="611926" cy="602448"/>
          </a:xfrm>
        </p:grpSpPr>
        <p:sp>
          <p:nvSpPr>
            <p:cNvPr id="440" name="Rectangle 4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4998946" y="3551308"/>
            <a:ext cx="611926" cy="602448"/>
            <a:chOff x="414156" y="2884961"/>
            <a:chExt cx="611926" cy="602448"/>
          </a:xfrm>
        </p:grpSpPr>
        <p:sp>
          <p:nvSpPr>
            <p:cNvPr id="446" name="Rectangle 4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5653916" y="3551308"/>
            <a:ext cx="611926" cy="602448"/>
            <a:chOff x="414156" y="2884961"/>
            <a:chExt cx="611926" cy="602448"/>
          </a:xfrm>
        </p:grpSpPr>
        <p:sp>
          <p:nvSpPr>
            <p:cNvPr id="452" name="Rectangle 4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6308886" y="3551308"/>
            <a:ext cx="611926" cy="602448"/>
            <a:chOff x="414156" y="2884961"/>
            <a:chExt cx="611926" cy="602448"/>
          </a:xfrm>
        </p:grpSpPr>
        <p:sp>
          <p:nvSpPr>
            <p:cNvPr id="458" name="Rectangle 4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6963856" y="3551308"/>
            <a:ext cx="611926" cy="602448"/>
            <a:chOff x="414156" y="2884961"/>
            <a:chExt cx="611926" cy="602448"/>
          </a:xfrm>
        </p:grpSpPr>
        <p:sp>
          <p:nvSpPr>
            <p:cNvPr id="464" name="Rectangle 4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7618826" y="3551308"/>
            <a:ext cx="611926" cy="602448"/>
            <a:chOff x="414156" y="2884961"/>
            <a:chExt cx="611926" cy="602448"/>
          </a:xfrm>
        </p:grpSpPr>
        <p:sp>
          <p:nvSpPr>
            <p:cNvPr id="470" name="Rectangle 4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8273796" y="3551308"/>
            <a:ext cx="611926" cy="602448"/>
            <a:chOff x="414156" y="2884961"/>
            <a:chExt cx="611926" cy="602448"/>
          </a:xfrm>
        </p:grpSpPr>
        <p:sp>
          <p:nvSpPr>
            <p:cNvPr id="476" name="Rectangle 4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414156" y="4217655"/>
            <a:ext cx="611926" cy="602448"/>
            <a:chOff x="414156" y="2884961"/>
            <a:chExt cx="611926" cy="602448"/>
          </a:xfrm>
        </p:grpSpPr>
        <p:sp>
          <p:nvSpPr>
            <p:cNvPr id="482" name="Rectangle 4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7" name="Group 486"/>
          <p:cNvGrpSpPr/>
          <p:nvPr/>
        </p:nvGrpSpPr>
        <p:grpSpPr>
          <a:xfrm>
            <a:off x="1069126" y="4217655"/>
            <a:ext cx="611926" cy="602448"/>
            <a:chOff x="414156" y="2884961"/>
            <a:chExt cx="611926" cy="602448"/>
          </a:xfrm>
        </p:grpSpPr>
        <p:sp>
          <p:nvSpPr>
            <p:cNvPr id="488" name="Rectangle 4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1724096" y="4217655"/>
            <a:ext cx="611926" cy="602448"/>
            <a:chOff x="414156" y="2884961"/>
            <a:chExt cx="611926" cy="602448"/>
          </a:xfrm>
        </p:grpSpPr>
        <p:sp>
          <p:nvSpPr>
            <p:cNvPr id="494" name="Rectangle 49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9" name="Group 498"/>
          <p:cNvGrpSpPr/>
          <p:nvPr/>
        </p:nvGrpSpPr>
        <p:grpSpPr>
          <a:xfrm>
            <a:off x="2379066" y="4217655"/>
            <a:ext cx="611926" cy="602448"/>
            <a:chOff x="414156" y="2884961"/>
            <a:chExt cx="611926" cy="602448"/>
          </a:xfrm>
        </p:grpSpPr>
        <p:sp>
          <p:nvSpPr>
            <p:cNvPr id="500" name="Rectangle 49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5" name="Group 504"/>
          <p:cNvGrpSpPr/>
          <p:nvPr/>
        </p:nvGrpSpPr>
        <p:grpSpPr>
          <a:xfrm>
            <a:off x="3034036" y="4217655"/>
            <a:ext cx="611926" cy="602448"/>
            <a:chOff x="414156" y="2884961"/>
            <a:chExt cx="611926" cy="602448"/>
          </a:xfrm>
        </p:grpSpPr>
        <p:sp>
          <p:nvSpPr>
            <p:cNvPr id="506" name="Rectangle 50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3689006" y="4217655"/>
            <a:ext cx="611926" cy="602448"/>
            <a:chOff x="414156" y="2884961"/>
            <a:chExt cx="611926" cy="602448"/>
          </a:xfrm>
        </p:grpSpPr>
        <p:sp>
          <p:nvSpPr>
            <p:cNvPr id="512" name="Rectangle 51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7" name="Group 516"/>
          <p:cNvGrpSpPr/>
          <p:nvPr/>
        </p:nvGrpSpPr>
        <p:grpSpPr>
          <a:xfrm>
            <a:off x="4343976" y="4217655"/>
            <a:ext cx="611926" cy="602448"/>
            <a:chOff x="414156" y="2884961"/>
            <a:chExt cx="611926" cy="602448"/>
          </a:xfrm>
        </p:grpSpPr>
        <p:sp>
          <p:nvSpPr>
            <p:cNvPr id="518" name="Rectangle 51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4998946" y="4217655"/>
            <a:ext cx="611926" cy="602448"/>
            <a:chOff x="414156" y="2884961"/>
            <a:chExt cx="611926" cy="602448"/>
          </a:xfrm>
        </p:grpSpPr>
        <p:sp>
          <p:nvSpPr>
            <p:cNvPr id="524" name="Rectangle 52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5653916" y="4217655"/>
            <a:ext cx="611926" cy="602448"/>
            <a:chOff x="414156" y="2884961"/>
            <a:chExt cx="611926" cy="602448"/>
          </a:xfrm>
        </p:grpSpPr>
        <p:sp>
          <p:nvSpPr>
            <p:cNvPr id="530" name="Rectangle 52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/>
          <p:cNvGrpSpPr/>
          <p:nvPr/>
        </p:nvGrpSpPr>
        <p:grpSpPr>
          <a:xfrm>
            <a:off x="6308886" y="4217655"/>
            <a:ext cx="611926" cy="602448"/>
            <a:chOff x="414156" y="2884961"/>
            <a:chExt cx="611926" cy="602448"/>
          </a:xfrm>
        </p:grpSpPr>
        <p:sp>
          <p:nvSpPr>
            <p:cNvPr id="536" name="Rectangle 53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/>
          <p:cNvGrpSpPr/>
          <p:nvPr/>
        </p:nvGrpSpPr>
        <p:grpSpPr>
          <a:xfrm>
            <a:off x="6963856" y="4217655"/>
            <a:ext cx="611926" cy="602448"/>
            <a:chOff x="414156" y="2884961"/>
            <a:chExt cx="611926" cy="602448"/>
          </a:xfrm>
        </p:grpSpPr>
        <p:sp>
          <p:nvSpPr>
            <p:cNvPr id="542" name="Rectangle 54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/>
          <p:cNvGrpSpPr/>
          <p:nvPr/>
        </p:nvGrpSpPr>
        <p:grpSpPr>
          <a:xfrm>
            <a:off x="7618826" y="4217655"/>
            <a:ext cx="611926" cy="602448"/>
            <a:chOff x="414156" y="2884961"/>
            <a:chExt cx="611926" cy="602448"/>
          </a:xfrm>
        </p:grpSpPr>
        <p:sp>
          <p:nvSpPr>
            <p:cNvPr id="548" name="Rectangle 54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3" name="Group 552"/>
          <p:cNvGrpSpPr/>
          <p:nvPr/>
        </p:nvGrpSpPr>
        <p:grpSpPr>
          <a:xfrm>
            <a:off x="8273796" y="4217655"/>
            <a:ext cx="611926" cy="602448"/>
            <a:chOff x="414156" y="2884961"/>
            <a:chExt cx="611926" cy="602448"/>
          </a:xfrm>
        </p:grpSpPr>
        <p:sp>
          <p:nvSpPr>
            <p:cNvPr id="554" name="Rectangle 55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9" name="Group 558"/>
          <p:cNvGrpSpPr/>
          <p:nvPr/>
        </p:nvGrpSpPr>
        <p:grpSpPr>
          <a:xfrm>
            <a:off x="414156" y="4884002"/>
            <a:ext cx="611926" cy="602448"/>
            <a:chOff x="414156" y="2884961"/>
            <a:chExt cx="611926" cy="602448"/>
          </a:xfrm>
        </p:grpSpPr>
        <p:sp>
          <p:nvSpPr>
            <p:cNvPr id="560" name="Rectangle 55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5" name="Group 564"/>
          <p:cNvGrpSpPr/>
          <p:nvPr/>
        </p:nvGrpSpPr>
        <p:grpSpPr>
          <a:xfrm>
            <a:off x="1069126" y="4884002"/>
            <a:ext cx="611926" cy="602448"/>
            <a:chOff x="414156" y="2884961"/>
            <a:chExt cx="611926" cy="602448"/>
          </a:xfrm>
        </p:grpSpPr>
        <p:sp>
          <p:nvSpPr>
            <p:cNvPr id="566" name="Rectangle 56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1" name="Group 570"/>
          <p:cNvGrpSpPr/>
          <p:nvPr/>
        </p:nvGrpSpPr>
        <p:grpSpPr>
          <a:xfrm>
            <a:off x="1724096" y="4884002"/>
            <a:ext cx="611926" cy="602448"/>
            <a:chOff x="414156" y="2884961"/>
            <a:chExt cx="611926" cy="602448"/>
          </a:xfrm>
        </p:grpSpPr>
        <p:sp>
          <p:nvSpPr>
            <p:cNvPr id="572" name="Rectangle 57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2379066" y="4884002"/>
            <a:ext cx="611926" cy="602448"/>
            <a:chOff x="414156" y="2884961"/>
            <a:chExt cx="611926" cy="602448"/>
          </a:xfrm>
        </p:grpSpPr>
        <p:sp>
          <p:nvSpPr>
            <p:cNvPr id="578" name="Rectangle 57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3" name="Group 582"/>
          <p:cNvGrpSpPr/>
          <p:nvPr/>
        </p:nvGrpSpPr>
        <p:grpSpPr>
          <a:xfrm>
            <a:off x="3034036" y="4884002"/>
            <a:ext cx="611926" cy="602448"/>
            <a:chOff x="414156" y="2884961"/>
            <a:chExt cx="611926" cy="602448"/>
          </a:xfrm>
        </p:grpSpPr>
        <p:sp>
          <p:nvSpPr>
            <p:cNvPr id="584" name="Rectangle 58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9" name="Group 588"/>
          <p:cNvGrpSpPr/>
          <p:nvPr/>
        </p:nvGrpSpPr>
        <p:grpSpPr>
          <a:xfrm>
            <a:off x="3689006" y="4884002"/>
            <a:ext cx="611926" cy="602448"/>
            <a:chOff x="414156" y="2884961"/>
            <a:chExt cx="611926" cy="602448"/>
          </a:xfrm>
        </p:grpSpPr>
        <p:sp>
          <p:nvSpPr>
            <p:cNvPr id="590" name="Rectangle 58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5" name="Group 594"/>
          <p:cNvGrpSpPr/>
          <p:nvPr/>
        </p:nvGrpSpPr>
        <p:grpSpPr>
          <a:xfrm>
            <a:off x="4343976" y="4884002"/>
            <a:ext cx="611926" cy="602448"/>
            <a:chOff x="414156" y="2884961"/>
            <a:chExt cx="611926" cy="602448"/>
          </a:xfrm>
        </p:grpSpPr>
        <p:sp>
          <p:nvSpPr>
            <p:cNvPr id="596" name="Rectangle 59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4998946" y="4884002"/>
            <a:ext cx="611926" cy="602448"/>
            <a:chOff x="414156" y="2884961"/>
            <a:chExt cx="611926" cy="602448"/>
          </a:xfrm>
        </p:grpSpPr>
        <p:sp>
          <p:nvSpPr>
            <p:cNvPr id="602" name="Rectangle 60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653916" y="4884002"/>
            <a:ext cx="611926" cy="602448"/>
            <a:chOff x="414156" y="2884961"/>
            <a:chExt cx="611926" cy="602448"/>
          </a:xfrm>
        </p:grpSpPr>
        <p:sp>
          <p:nvSpPr>
            <p:cNvPr id="608" name="Rectangle 60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3" name="Group 612"/>
          <p:cNvGrpSpPr/>
          <p:nvPr/>
        </p:nvGrpSpPr>
        <p:grpSpPr>
          <a:xfrm>
            <a:off x="6308886" y="4884002"/>
            <a:ext cx="611926" cy="602448"/>
            <a:chOff x="414156" y="2884961"/>
            <a:chExt cx="611926" cy="602448"/>
          </a:xfrm>
        </p:grpSpPr>
        <p:sp>
          <p:nvSpPr>
            <p:cNvPr id="614" name="Rectangle 61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6963856" y="4884002"/>
            <a:ext cx="611926" cy="602448"/>
            <a:chOff x="414156" y="2884961"/>
            <a:chExt cx="611926" cy="602448"/>
          </a:xfrm>
        </p:grpSpPr>
        <p:sp>
          <p:nvSpPr>
            <p:cNvPr id="620" name="Rectangle 61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7618826" y="4884002"/>
            <a:ext cx="611926" cy="602448"/>
            <a:chOff x="414156" y="2884961"/>
            <a:chExt cx="611926" cy="602448"/>
          </a:xfrm>
        </p:grpSpPr>
        <p:sp>
          <p:nvSpPr>
            <p:cNvPr id="626" name="Rectangle 62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8273796" y="4884002"/>
            <a:ext cx="611926" cy="602448"/>
            <a:chOff x="414156" y="2884961"/>
            <a:chExt cx="611926" cy="602448"/>
          </a:xfrm>
        </p:grpSpPr>
        <p:sp>
          <p:nvSpPr>
            <p:cNvPr id="632" name="Rectangle 6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414156" y="5550349"/>
            <a:ext cx="611926" cy="602448"/>
            <a:chOff x="414156" y="2884961"/>
            <a:chExt cx="611926" cy="602448"/>
          </a:xfrm>
        </p:grpSpPr>
        <p:sp>
          <p:nvSpPr>
            <p:cNvPr id="638" name="Rectangle 6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1069126" y="5550349"/>
            <a:ext cx="611926" cy="602448"/>
            <a:chOff x="414156" y="2884961"/>
            <a:chExt cx="611926" cy="602448"/>
          </a:xfrm>
        </p:grpSpPr>
        <p:sp>
          <p:nvSpPr>
            <p:cNvPr id="644" name="Rectangle 6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1724096" y="5550349"/>
            <a:ext cx="611926" cy="602448"/>
            <a:chOff x="414156" y="2884961"/>
            <a:chExt cx="611926" cy="602448"/>
          </a:xfrm>
        </p:grpSpPr>
        <p:sp>
          <p:nvSpPr>
            <p:cNvPr id="650" name="Rectangle 6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2379066" y="5550349"/>
            <a:ext cx="611926" cy="602448"/>
            <a:chOff x="414156" y="2884961"/>
            <a:chExt cx="611926" cy="602448"/>
          </a:xfrm>
        </p:grpSpPr>
        <p:sp>
          <p:nvSpPr>
            <p:cNvPr id="656" name="Rectangle 6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1" name="Group 660"/>
          <p:cNvGrpSpPr/>
          <p:nvPr/>
        </p:nvGrpSpPr>
        <p:grpSpPr>
          <a:xfrm>
            <a:off x="3034036" y="5550349"/>
            <a:ext cx="611926" cy="602448"/>
            <a:chOff x="414156" y="2884961"/>
            <a:chExt cx="611926" cy="602448"/>
          </a:xfrm>
        </p:grpSpPr>
        <p:sp>
          <p:nvSpPr>
            <p:cNvPr id="662" name="Rectangle 6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7" name="Group 666"/>
          <p:cNvGrpSpPr/>
          <p:nvPr/>
        </p:nvGrpSpPr>
        <p:grpSpPr>
          <a:xfrm>
            <a:off x="3689006" y="5550349"/>
            <a:ext cx="611926" cy="602448"/>
            <a:chOff x="414156" y="2884961"/>
            <a:chExt cx="611926" cy="602448"/>
          </a:xfrm>
        </p:grpSpPr>
        <p:sp>
          <p:nvSpPr>
            <p:cNvPr id="668" name="Rectangle 6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3" name="Group 672"/>
          <p:cNvGrpSpPr/>
          <p:nvPr/>
        </p:nvGrpSpPr>
        <p:grpSpPr>
          <a:xfrm>
            <a:off x="4343976" y="5550349"/>
            <a:ext cx="611926" cy="602448"/>
            <a:chOff x="414156" y="2884961"/>
            <a:chExt cx="611926" cy="602448"/>
          </a:xfrm>
        </p:grpSpPr>
        <p:sp>
          <p:nvSpPr>
            <p:cNvPr id="674" name="Rectangle 6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Rectangle 6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Rectangle 6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9" name="Group 678"/>
          <p:cNvGrpSpPr/>
          <p:nvPr/>
        </p:nvGrpSpPr>
        <p:grpSpPr>
          <a:xfrm>
            <a:off x="4998946" y="5550349"/>
            <a:ext cx="611926" cy="602448"/>
            <a:chOff x="414156" y="2884961"/>
            <a:chExt cx="611926" cy="602448"/>
          </a:xfrm>
        </p:grpSpPr>
        <p:sp>
          <p:nvSpPr>
            <p:cNvPr id="680" name="Rectangle 6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Rectangle 6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Rectangle 6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5" name="Group 684"/>
          <p:cNvGrpSpPr/>
          <p:nvPr/>
        </p:nvGrpSpPr>
        <p:grpSpPr>
          <a:xfrm>
            <a:off x="5653916" y="5550349"/>
            <a:ext cx="611926" cy="602448"/>
            <a:chOff x="414156" y="2884961"/>
            <a:chExt cx="611926" cy="602448"/>
          </a:xfrm>
        </p:grpSpPr>
        <p:sp>
          <p:nvSpPr>
            <p:cNvPr id="686" name="Rectangle 6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Rectangle 6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Rectangle 6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1" name="Group 690"/>
          <p:cNvGrpSpPr/>
          <p:nvPr/>
        </p:nvGrpSpPr>
        <p:grpSpPr>
          <a:xfrm>
            <a:off x="6308886" y="5550349"/>
            <a:ext cx="611926" cy="602448"/>
            <a:chOff x="414156" y="2884961"/>
            <a:chExt cx="611926" cy="602448"/>
          </a:xfrm>
        </p:grpSpPr>
        <p:sp>
          <p:nvSpPr>
            <p:cNvPr id="692" name="Rectangle 6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Rectangle 6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Rectangle 6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6963856" y="5550349"/>
            <a:ext cx="611926" cy="602448"/>
            <a:chOff x="414156" y="2884961"/>
            <a:chExt cx="611926" cy="602448"/>
          </a:xfrm>
        </p:grpSpPr>
        <p:sp>
          <p:nvSpPr>
            <p:cNvPr id="698" name="Rectangle 6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3" name="Group 702"/>
          <p:cNvGrpSpPr/>
          <p:nvPr/>
        </p:nvGrpSpPr>
        <p:grpSpPr>
          <a:xfrm>
            <a:off x="7618826" y="5550349"/>
            <a:ext cx="611926" cy="602448"/>
            <a:chOff x="414156" y="2884961"/>
            <a:chExt cx="611926" cy="602448"/>
          </a:xfrm>
        </p:grpSpPr>
        <p:sp>
          <p:nvSpPr>
            <p:cNvPr id="704" name="Rectangle 7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Rectangle 7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Rectangle 7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9" name="Group 708"/>
          <p:cNvGrpSpPr/>
          <p:nvPr/>
        </p:nvGrpSpPr>
        <p:grpSpPr>
          <a:xfrm>
            <a:off x="8273796" y="5550349"/>
            <a:ext cx="611926" cy="602448"/>
            <a:chOff x="414156" y="2884961"/>
            <a:chExt cx="611926" cy="602448"/>
          </a:xfrm>
        </p:grpSpPr>
        <p:sp>
          <p:nvSpPr>
            <p:cNvPr id="710" name="Rectangle 7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5" name="Group 714"/>
          <p:cNvGrpSpPr/>
          <p:nvPr/>
        </p:nvGrpSpPr>
        <p:grpSpPr>
          <a:xfrm>
            <a:off x="414156" y="6216696"/>
            <a:ext cx="611926" cy="602448"/>
            <a:chOff x="414156" y="2884961"/>
            <a:chExt cx="611926" cy="602448"/>
          </a:xfrm>
        </p:grpSpPr>
        <p:sp>
          <p:nvSpPr>
            <p:cNvPr id="716" name="Rectangle 7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1" name="Group 720"/>
          <p:cNvGrpSpPr/>
          <p:nvPr/>
        </p:nvGrpSpPr>
        <p:grpSpPr>
          <a:xfrm>
            <a:off x="1069126" y="6216696"/>
            <a:ext cx="611926" cy="602448"/>
            <a:chOff x="414156" y="2884961"/>
            <a:chExt cx="611926" cy="602448"/>
          </a:xfrm>
        </p:grpSpPr>
        <p:sp>
          <p:nvSpPr>
            <p:cNvPr id="722" name="Rectangle 7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1724096" y="6216696"/>
            <a:ext cx="611926" cy="602448"/>
            <a:chOff x="414156" y="2884961"/>
            <a:chExt cx="611926" cy="602448"/>
          </a:xfrm>
        </p:grpSpPr>
        <p:sp>
          <p:nvSpPr>
            <p:cNvPr id="728" name="Rectangle 7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3" name="Group 732"/>
          <p:cNvGrpSpPr/>
          <p:nvPr/>
        </p:nvGrpSpPr>
        <p:grpSpPr>
          <a:xfrm>
            <a:off x="2379066" y="6216696"/>
            <a:ext cx="611926" cy="602448"/>
            <a:chOff x="414156" y="2884961"/>
            <a:chExt cx="611926" cy="602448"/>
          </a:xfrm>
        </p:grpSpPr>
        <p:sp>
          <p:nvSpPr>
            <p:cNvPr id="734" name="Rectangle 7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9" name="Group 738"/>
          <p:cNvGrpSpPr/>
          <p:nvPr/>
        </p:nvGrpSpPr>
        <p:grpSpPr>
          <a:xfrm>
            <a:off x="3034036" y="6216696"/>
            <a:ext cx="611926" cy="602448"/>
            <a:chOff x="414156" y="2884961"/>
            <a:chExt cx="611926" cy="602448"/>
          </a:xfrm>
        </p:grpSpPr>
        <p:sp>
          <p:nvSpPr>
            <p:cNvPr id="740" name="Rectangle 7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Rectangle 7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Rectangle 7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5" name="Group 744"/>
          <p:cNvGrpSpPr/>
          <p:nvPr/>
        </p:nvGrpSpPr>
        <p:grpSpPr>
          <a:xfrm>
            <a:off x="3689006" y="6216696"/>
            <a:ext cx="611926" cy="602448"/>
            <a:chOff x="414156" y="2884961"/>
            <a:chExt cx="611926" cy="602448"/>
          </a:xfrm>
        </p:grpSpPr>
        <p:sp>
          <p:nvSpPr>
            <p:cNvPr id="746" name="Rectangle 7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Rectangle 7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Rectangle 7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1" name="Group 750"/>
          <p:cNvGrpSpPr/>
          <p:nvPr/>
        </p:nvGrpSpPr>
        <p:grpSpPr>
          <a:xfrm>
            <a:off x="4343976" y="6216696"/>
            <a:ext cx="611926" cy="602448"/>
            <a:chOff x="414156" y="2884961"/>
            <a:chExt cx="611926" cy="602448"/>
          </a:xfrm>
        </p:grpSpPr>
        <p:sp>
          <p:nvSpPr>
            <p:cNvPr id="752" name="Rectangle 7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Rectangle 7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Rectangle 7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7" name="Group 756"/>
          <p:cNvGrpSpPr/>
          <p:nvPr/>
        </p:nvGrpSpPr>
        <p:grpSpPr>
          <a:xfrm>
            <a:off x="4998946" y="6216696"/>
            <a:ext cx="611926" cy="602448"/>
            <a:chOff x="414156" y="2884961"/>
            <a:chExt cx="611926" cy="602448"/>
          </a:xfrm>
        </p:grpSpPr>
        <p:sp>
          <p:nvSpPr>
            <p:cNvPr id="758" name="Rectangle 7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Rectangle 7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Rectangle 7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3" name="Group 762"/>
          <p:cNvGrpSpPr/>
          <p:nvPr/>
        </p:nvGrpSpPr>
        <p:grpSpPr>
          <a:xfrm>
            <a:off x="5653916" y="6216696"/>
            <a:ext cx="611926" cy="602448"/>
            <a:chOff x="414156" y="2884961"/>
            <a:chExt cx="611926" cy="602448"/>
          </a:xfrm>
        </p:grpSpPr>
        <p:sp>
          <p:nvSpPr>
            <p:cNvPr id="764" name="Rectangle 7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Rectangle 7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Rectangle 7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9" name="Group 768"/>
          <p:cNvGrpSpPr/>
          <p:nvPr/>
        </p:nvGrpSpPr>
        <p:grpSpPr>
          <a:xfrm>
            <a:off x="6308886" y="6216696"/>
            <a:ext cx="611926" cy="602448"/>
            <a:chOff x="414156" y="2884961"/>
            <a:chExt cx="611926" cy="602448"/>
          </a:xfrm>
        </p:grpSpPr>
        <p:sp>
          <p:nvSpPr>
            <p:cNvPr id="770" name="Rectangle 7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5" name="Group 774"/>
          <p:cNvGrpSpPr/>
          <p:nvPr/>
        </p:nvGrpSpPr>
        <p:grpSpPr>
          <a:xfrm>
            <a:off x="6963856" y="6216696"/>
            <a:ext cx="611926" cy="602448"/>
            <a:chOff x="414156" y="2884961"/>
            <a:chExt cx="611926" cy="602448"/>
          </a:xfrm>
        </p:grpSpPr>
        <p:sp>
          <p:nvSpPr>
            <p:cNvPr id="776" name="Rectangle 7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1" name="Group 780"/>
          <p:cNvGrpSpPr/>
          <p:nvPr/>
        </p:nvGrpSpPr>
        <p:grpSpPr>
          <a:xfrm>
            <a:off x="7618826" y="6216696"/>
            <a:ext cx="611926" cy="602448"/>
            <a:chOff x="414156" y="2884961"/>
            <a:chExt cx="611926" cy="602448"/>
          </a:xfrm>
        </p:grpSpPr>
        <p:sp>
          <p:nvSpPr>
            <p:cNvPr id="782" name="Rectangle 7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7" name="Group 786"/>
          <p:cNvGrpSpPr/>
          <p:nvPr/>
        </p:nvGrpSpPr>
        <p:grpSpPr>
          <a:xfrm>
            <a:off x="8273796" y="6216696"/>
            <a:ext cx="611926" cy="602448"/>
            <a:chOff x="414156" y="2884961"/>
            <a:chExt cx="611926" cy="602448"/>
          </a:xfrm>
        </p:grpSpPr>
        <p:sp>
          <p:nvSpPr>
            <p:cNvPr id="788" name="Rectangle 7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77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Identify 5 processes across P nodes</a:t>
            </a:r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1069126" y="2884961"/>
            <a:ext cx="611926" cy="602448"/>
            <a:chOff x="414156" y="2884961"/>
            <a:chExt cx="611926" cy="602448"/>
          </a:xfrm>
        </p:grpSpPr>
        <p:sp>
          <p:nvSpPr>
            <p:cNvPr id="332" name="Rectangle 3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1724096" y="2884961"/>
            <a:ext cx="611926" cy="602448"/>
            <a:chOff x="414156" y="2884961"/>
            <a:chExt cx="611926" cy="602448"/>
          </a:xfrm>
        </p:grpSpPr>
        <p:sp>
          <p:nvSpPr>
            <p:cNvPr id="338" name="Rectangle 3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2379066" y="2884961"/>
            <a:ext cx="611926" cy="602448"/>
            <a:chOff x="414156" y="2884961"/>
            <a:chExt cx="611926" cy="602448"/>
          </a:xfrm>
        </p:grpSpPr>
        <p:sp>
          <p:nvSpPr>
            <p:cNvPr id="344" name="Rectangle 3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3034036" y="2884961"/>
            <a:ext cx="611926" cy="602448"/>
            <a:chOff x="414156" y="2884961"/>
            <a:chExt cx="611926" cy="602448"/>
          </a:xfrm>
        </p:grpSpPr>
        <p:sp>
          <p:nvSpPr>
            <p:cNvPr id="350" name="Rectangle 3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3689006" y="2884961"/>
            <a:ext cx="611926" cy="602448"/>
            <a:chOff x="414156" y="2884961"/>
            <a:chExt cx="611926" cy="602448"/>
          </a:xfrm>
        </p:grpSpPr>
        <p:sp>
          <p:nvSpPr>
            <p:cNvPr id="356" name="Rectangle 3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4343976" y="2884961"/>
            <a:ext cx="611926" cy="602448"/>
            <a:chOff x="414156" y="2884961"/>
            <a:chExt cx="611926" cy="602448"/>
          </a:xfrm>
        </p:grpSpPr>
        <p:sp>
          <p:nvSpPr>
            <p:cNvPr id="362" name="Rectangle 3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4998946" y="2884961"/>
            <a:ext cx="611926" cy="602448"/>
            <a:chOff x="414156" y="2884961"/>
            <a:chExt cx="611926" cy="602448"/>
          </a:xfrm>
        </p:grpSpPr>
        <p:sp>
          <p:nvSpPr>
            <p:cNvPr id="368" name="Rectangle 3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5653916" y="2884961"/>
            <a:ext cx="611926" cy="602448"/>
            <a:chOff x="414156" y="2884961"/>
            <a:chExt cx="611926" cy="602448"/>
          </a:xfrm>
        </p:grpSpPr>
        <p:sp>
          <p:nvSpPr>
            <p:cNvPr id="374" name="Rectangle 3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6308886" y="2884961"/>
            <a:ext cx="611926" cy="602448"/>
            <a:chOff x="414156" y="2884961"/>
            <a:chExt cx="611926" cy="602448"/>
          </a:xfrm>
        </p:grpSpPr>
        <p:sp>
          <p:nvSpPr>
            <p:cNvPr id="380" name="Rectangle 3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6963856" y="2884961"/>
            <a:ext cx="611926" cy="602448"/>
            <a:chOff x="414156" y="2884961"/>
            <a:chExt cx="611926" cy="602448"/>
          </a:xfrm>
        </p:grpSpPr>
        <p:sp>
          <p:nvSpPr>
            <p:cNvPr id="386" name="Rectangle 3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7618826" y="2884961"/>
            <a:ext cx="611926" cy="602448"/>
            <a:chOff x="414156" y="2884961"/>
            <a:chExt cx="611926" cy="602448"/>
          </a:xfrm>
        </p:grpSpPr>
        <p:sp>
          <p:nvSpPr>
            <p:cNvPr id="392" name="Rectangle 3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8273796" y="2884961"/>
            <a:ext cx="611926" cy="602448"/>
            <a:chOff x="414156" y="2884961"/>
            <a:chExt cx="611926" cy="602448"/>
          </a:xfrm>
        </p:grpSpPr>
        <p:sp>
          <p:nvSpPr>
            <p:cNvPr id="398" name="Rectangle 3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414156" y="3551308"/>
            <a:ext cx="611926" cy="602448"/>
            <a:chOff x="414156" y="2884961"/>
            <a:chExt cx="611926" cy="602448"/>
          </a:xfrm>
        </p:grpSpPr>
        <p:sp>
          <p:nvSpPr>
            <p:cNvPr id="404" name="Rectangle 4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69126" y="3551308"/>
            <a:ext cx="611926" cy="602448"/>
            <a:chOff x="414156" y="2884961"/>
            <a:chExt cx="611926" cy="602448"/>
          </a:xfrm>
        </p:grpSpPr>
        <p:sp>
          <p:nvSpPr>
            <p:cNvPr id="410" name="Rectangle 4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5" name="Group 414"/>
          <p:cNvGrpSpPr/>
          <p:nvPr/>
        </p:nvGrpSpPr>
        <p:grpSpPr>
          <a:xfrm>
            <a:off x="1724096" y="3551308"/>
            <a:ext cx="611926" cy="602448"/>
            <a:chOff x="414156" y="2884961"/>
            <a:chExt cx="611926" cy="602448"/>
          </a:xfrm>
        </p:grpSpPr>
        <p:sp>
          <p:nvSpPr>
            <p:cNvPr id="416" name="Rectangle 4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379066" y="3551308"/>
            <a:ext cx="611926" cy="602448"/>
            <a:chOff x="414156" y="2884961"/>
            <a:chExt cx="611926" cy="602448"/>
          </a:xfrm>
        </p:grpSpPr>
        <p:sp>
          <p:nvSpPr>
            <p:cNvPr id="422" name="Rectangle 4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3034036" y="3551308"/>
            <a:ext cx="611926" cy="602448"/>
            <a:chOff x="414156" y="2884961"/>
            <a:chExt cx="611926" cy="602448"/>
          </a:xfrm>
        </p:grpSpPr>
        <p:sp>
          <p:nvSpPr>
            <p:cNvPr id="428" name="Rectangle 4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3689006" y="3551308"/>
            <a:ext cx="611926" cy="602448"/>
            <a:chOff x="414156" y="2884961"/>
            <a:chExt cx="611926" cy="602448"/>
          </a:xfrm>
        </p:grpSpPr>
        <p:sp>
          <p:nvSpPr>
            <p:cNvPr id="434" name="Rectangle 4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343976" y="3551308"/>
            <a:ext cx="611926" cy="602448"/>
            <a:chOff x="414156" y="2884961"/>
            <a:chExt cx="611926" cy="602448"/>
          </a:xfrm>
        </p:grpSpPr>
        <p:sp>
          <p:nvSpPr>
            <p:cNvPr id="440" name="Rectangle 4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4998946" y="3551308"/>
            <a:ext cx="611926" cy="602448"/>
            <a:chOff x="414156" y="2884961"/>
            <a:chExt cx="611926" cy="602448"/>
          </a:xfrm>
        </p:grpSpPr>
        <p:sp>
          <p:nvSpPr>
            <p:cNvPr id="446" name="Rectangle 4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5653916" y="3551308"/>
            <a:ext cx="611926" cy="602448"/>
            <a:chOff x="414156" y="2884961"/>
            <a:chExt cx="611926" cy="602448"/>
          </a:xfrm>
        </p:grpSpPr>
        <p:sp>
          <p:nvSpPr>
            <p:cNvPr id="452" name="Rectangle 4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6308886" y="3551308"/>
            <a:ext cx="611926" cy="602448"/>
            <a:chOff x="414156" y="2884961"/>
            <a:chExt cx="611926" cy="602448"/>
          </a:xfrm>
        </p:grpSpPr>
        <p:sp>
          <p:nvSpPr>
            <p:cNvPr id="458" name="Rectangle 4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6963856" y="3551308"/>
            <a:ext cx="611926" cy="602448"/>
            <a:chOff x="414156" y="2884961"/>
            <a:chExt cx="611926" cy="602448"/>
          </a:xfrm>
        </p:grpSpPr>
        <p:sp>
          <p:nvSpPr>
            <p:cNvPr id="464" name="Rectangle 4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7618826" y="3551308"/>
            <a:ext cx="611926" cy="602448"/>
            <a:chOff x="414156" y="2884961"/>
            <a:chExt cx="611926" cy="602448"/>
          </a:xfrm>
        </p:grpSpPr>
        <p:sp>
          <p:nvSpPr>
            <p:cNvPr id="470" name="Rectangle 4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8273796" y="3551308"/>
            <a:ext cx="611926" cy="602448"/>
            <a:chOff x="414156" y="2884961"/>
            <a:chExt cx="611926" cy="602448"/>
          </a:xfrm>
        </p:grpSpPr>
        <p:sp>
          <p:nvSpPr>
            <p:cNvPr id="476" name="Rectangle 4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414156" y="4217655"/>
            <a:ext cx="611926" cy="602448"/>
            <a:chOff x="414156" y="2884961"/>
            <a:chExt cx="611926" cy="602448"/>
          </a:xfrm>
        </p:grpSpPr>
        <p:sp>
          <p:nvSpPr>
            <p:cNvPr id="482" name="Rectangle 4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7" name="Group 486"/>
          <p:cNvGrpSpPr/>
          <p:nvPr/>
        </p:nvGrpSpPr>
        <p:grpSpPr>
          <a:xfrm>
            <a:off x="1069126" y="4217655"/>
            <a:ext cx="611926" cy="602448"/>
            <a:chOff x="414156" y="2884961"/>
            <a:chExt cx="611926" cy="602448"/>
          </a:xfrm>
        </p:grpSpPr>
        <p:sp>
          <p:nvSpPr>
            <p:cNvPr id="488" name="Rectangle 4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1724096" y="4217655"/>
            <a:ext cx="611926" cy="602448"/>
            <a:chOff x="414156" y="2884961"/>
            <a:chExt cx="611926" cy="602448"/>
          </a:xfrm>
        </p:grpSpPr>
        <p:sp>
          <p:nvSpPr>
            <p:cNvPr id="494" name="Rectangle 49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9" name="Group 498"/>
          <p:cNvGrpSpPr/>
          <p:nvPr/>
        </p:nvGrpSpPr>
        <p:grpSpPr>
          <a:xfrm>
            <a:off x="2379066" y="4217655"/>
            <a:ext cx="611926" cy="602448"/>
            <a:chOff x="414156" y="2884961"/>
            <a:chExt cx="611926" cy="602448"/>
          </a:xfrm>
        </p:grpSpPr>
        <p:sp>
          <p:nvSpPr>
            <p:cNvPr id="500" name="Rectangle 49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5" name="Group 504"/>
          <p:cNvGrpSpPr/>
          <p:nvPr/>
        </p:nvGrpSpPr>
        <p:grpSpPr>
          <a:xfrm>
            <a:off x="3034036" y="4217655"/>
            <a:ext cx="611926" cy="602448"/>
            <a:chOff x="414156" y="2884961"/>
            <a:chExt cx="611926" cy="602448"/>
          </a:xfrm>
        </p:grpSpPr>
        <p:sp>
          <p:nvSpPr>
            <p:cNvPr id="506" name="Rectangle 50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3689006" y="4217655"/>
            <a:ext cx="611926" cy="602448"/>
            <a:chOff x="414156" y="2884961"/>
            <a:chExt cx="611926" cy="602448"/>
          </a:xfrm>
        </p:grpSpPr>
        <p:sp>
          <p:nvSpPr>
            <p:cNvPr id="512" name="Rectangle 51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7" name="Group 516"/>
          <p:cNvGrpSpPr/>
          <p:nvPr/>
        </p:nvGrpSpPr>
        <p:grpSpPr>
          <a:xfrm>
            <a:off x="4343976" y="4217655"/>
            <a:ext cx="611926" cy="602448"/>
            <a:chOff x="414156" y="2884961"/>
            <a:chExt cx="611926" cy="602448"/>
          </a:xfrm>
        </p:grpSpPr>
        <p:sp>
          <p:nvSpPr>
            <p:cNvPr id="518" name="Rectangle 51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4998946" y="4217655"/>
            <a:ext cx="611926" cy="602448"/>
            <a:chOff x="414156" y="2884961"/>
            <a:chExt cx="611926" cy="602448"/>
          </a:xfrm>
        </p:grpSpPr>
        <p:sp>
          <p:nvSpPr>
            <p:cNvPr id="524" name="Rectangle 52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5653916" y="4217655"/>
            <a:ext cx="611926" cy="602448"/>
            <a:chOff x="414156" y="2884961"/>
            <a:chExt cx="611926" cy="602448"/>
          </a:xfrm>
        </p:grpSpPr>
        <p:sp>
          <p:nvSpPr>
            <p:cNvPr id="530" name="Rectangle 52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/>
          <p:cNvGrpSpPr/>
          <p:nvPr/>
        </p:nvGrpSpPr>
        <p:grpSpPr>
          <a:xfrm>
            <a:off x="6308886" y="4217655"/>
            <a:ext cx="611926" cy="602448"/>
            <a:chOff x="414156" y="2884961"/>
            <a:chExt cx="611926" cy="602448"/>
          </a:xfrm>
        </p:grpSpPr>
        <p:sp>
          <p:nvSpPr>
            <p:cNvPr id="536" name="Rectangle 53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/>
          <p:cNvGrpSpPr/>
          <p:nvPr/>
        </p:nvGrpSpPr>
        <p:grpSpPr>
          <a:xfrm>
            <a:off x="6963856" y="4217655"/>
            <a:ext cx="611926" cy="602448"/>
            <a:chOff x="414156" y="2884961"/>
            <a:chExt cx="611926" cy="602448"/>
          </a:xfrm>
        </p:grpSpPr>
        <p:sp>
          <p:nvSpPr>
            <p:cNvPr id="542" name="Rectangle 54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/>
          <p:cNvGrpSpPr/>
          <p:nvPr/>
        </p:nvGrpSpPr>
        <p:grpSpPr>
          <a:xfrm>
            <a:off x="7618826" y="4217655"/>
            <a:ext cx="611926" cy="602448"/>
            <a:chOff x="414156" y="2884961"/>
            <a:chExt cx="611926" cy="602448"/>
          </a:xfrm>
        </p:grpSpPr>
        <p:sp>
          <p:nvSpPr>
            <p:cNvPr id="548" name="Rectangle 54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3" name="Group 552"/>
          <p:cNvGrpSpPr/>
          <p:nvPr/>
        </p:nvGrpSpPr>
        <p:grpSpPr>
          <a:xfrm>
            <a:off x="8273796" y="4217655"/>
            <a:ext cx="611926" cy="602448"/>
            <a:chOff x="414156" y="2884961"/>
            <a:chExt cx="611926" cy="602448"/>
          </a:xfrm>
        </p:grpSpPr>
        <p:sp>
          <p:nvSpPr>
            <p:cNvPr id="554" name="Rectangle 55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9" name="Group 558"/>
          <p:cNvGrpSpPr/>
          <p:nvPr/>
        </p:nvGrpSpPr>
        <p:grpSpPr>
          <a:xfrm>
            <a:off x="414156" y="4884002"/>
            <a:ext cx="611926" cy="602448"/>
            <a:chOff x="414156" y="2884961"/>
            <a:chExt cx="611926" cy="602448"/>
          </a:xfrm>
        </p:grpSpPr>
        <p:sp>
          <p:nvSpPr>
            <p:cNvPr id="560" name="Rectangle 55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5" name="Group 564"/>
          <p:cNvGrpSpPr/>
          <p:nvPr/>
        </p:nvGrpSpPr>
        <p:grpSpPr>
          <a:xfrm>
            <a:off x="1069126" y="4884002"/>
            <a:ext cx="611926" cy="602448"/>
            <a:chOff x="414156" y="2884961"/>
            <a:chExt cx="611926" cy="602448"/>
          </a:xfrm>
        </p:grpSpPr>
        <p:sp>
          <p:nvSpPr>
            <p:cNvPr id="566" name="Rectangle 56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1" name="Group 570"/>
          <p:cNvGrpSpPr/>
          <p:nvPr/>
        </p:nvGrpSpPr>
        <p:grpSpPr>
          <a:xfrm>
            <a:off x="1724096" y="4884002"/>
            <a:ext cx="611926" cy="602448"/>
            <a:chOff x="414156" y="2884961"/>
            <a:chExt cx="611926" cy="602448"/>
          </a:xfrm>
        </p:grpSpPr>
        <p:sp>
          <p:nvSpPr>
            <p:cNvPr id="572" name="Rectangle 57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2379066" y="4884002"/>
            <a:ext cx="611926" cy="602448"/>
            <a:chOff x="414156" y="2884961"/>
            <a:chExt cx="611926" cy="602448"/>
          </a:xfrm>
        </p:grpSpPr>
        <p:sp>
          <p:nvSpPr>
            <p:cNvPr id="578" name="Rectangle 57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3" name="Group 582"/>
          <p:cNvGrpSpPr/>
          <p:nvPr/>
        </p:nvGrpSpPr>
        <p:grpSpPr>
          <a:xfrm>
            <a:off x="3034036" y="4884002"/>
            <a:ext cx="611926" cy="602448"/>
            <a:chOff x="414156" y="2884961"/>
            <a:chExt cx="611926" cy="602448"/>
          </a:xfrm>
        </p:grpSpPr>
        <p:sp>
          <p:nvSpPr>
            <p:cNvPr id="584" name="Rectangle 58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9" name="Group 588"/>
          <p:cNvGrpSpPr/>
          <p:nvPr/>
        </p:nvGrpSpPr>
        <p:grpSpPr>
          <a:xfrm>
            <a:off x="3689006" y="4884002"/>
            <a:ext cx="611926" cy="602448"/>
            <a:chOff x="414156" y="2884961"/>
            <a:chExt cx="611926" cy="602448"/>
          </a:xfrm>
        </p:grpSpPr>
        <p:sp>
          <p:nvSpPr>
            <p:cNvPr id="590" name="Rectangle 58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5" name="Group 594"/>
          <p:cNvGrpSpPr/>
          <p:nvPr/>
        </p:nvGrpSpPr>
        <p:grpSpPr>
          <a:xfrm>
            <a:off x="4343976" y="4884002"/>
            <a:ext cx="611926" cy="602448"/>
            <a:chOff x="414156" y="2884961"/>
            <a:chExt cx="611926" cy="602448"/>
          </a:xfrm>
        </p:grpSpPr>
        <p:sp>
          <p:nvSpPr>
            <p:cNvPr id="596" name="Rectangle 59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4998946" y="4884002"/>
            <a:ext cx="611926" cy="602448"/>
            <a:chOff x="414156" y="2884961"/>
            <a:chExt cx="611926" cy="602448"/>
          </a:xfrm>
        </p:grpSpPr>
        <p:sp>
          <p:nvSpPr>
            <p:cNvPr id="602" name="Rectangle 60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653916" y="4884002"/>
            <a:ext cx="611926" cy="602448"/>
            <a:chOff x="414156" y="2884961"/>
            <a:chExt cx="611926" cy="602448"/>
          </a:xfrm>
        </p:grpSpPr>
        <p:sp>
          <p:nvSpPr>
            <p:cNvPr id="608" name="Rectangle 60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3" name="Group 612"/>
          <p:cNvGrpSpPr/>
          <p:nvPr/>
        </p:nvGrpSpPr>
        <p:grpSpPr>
          <a:xfrm>
            <a:off x="6308886" y="4884002"/>
            <a:ext cx="611926" cy="602448"/>
            <a:chOff x="414156" y="2884961"/>
            <a:chExt cx="611926" cy="602448"/>
          </a:xfrm>
        </p:grpSpPr>
        <p:sp>
          <p:nvSpPr>
            <p:cNvPr id="614" name="Rectangle 61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6963856" y="4884002"/>
            <a:ext cx="611926" cy="602448"/>
            <a:chOff x="414156" y="2884961"/>
            <a:chExt cx="611926" cy="602448"/>
          </a:xfrm>
        </p:grpSpPr>
        <p:sp>
          <p:nvSpPr>
            <p:cNvPr id="620" name="Rectangle 61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7618826" y="4884002"/>
            <a:ext cx="611926" cy="602448"/>
            <a:chOff x="414156" y="2884961"/>
            <a:chExt cx="611926" cy="602448"/>
          </a:xfrm>
        </p:grpSpPr>
        <p:sp>
          <p:nvSpPr>
            <p:cNvPr id="626" name="Rectangle 62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8273796" y="4884002"/>
            <a:ext cx="611926" cy="602448"/>
            <a:chOff x="414156" y="2884961"/>
            <a:chExt cx="611926" cy="602448"/>
          </a:xfrm>
        </p:grpSpPr>
        <p:sp>
          <p:nvSpPr>
            <p:cNvPr id="632" name="Rectangle 6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414156" y="5550349"/>
            <a:ext cx="611926" cy="602448"/>
            <a:chOff x="414156" y="2884961"/>
            <a:chExt cx="611926" cy="602448"/>
          </a:xfrm>
        </p:grpSpPr>
        <p:sp>
          <p:nvSpPr>
            <p:cNvPr id="638" name="Rectangle 6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1069126" y="5550349"/>
            <a:ext cx="611926" cy="602448"/>
            <a:chOff x="414156" y="2884961"/>
            <a:chExt cx="611926" cy="602448"/>
          </a:xfrm>
        </p:grpSpPr>
        <p:sp>
          <p:nvSpPr>
            <p:cNvPr id="644" name="Rectangle 6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1724096" y="5550349"/>
            <a:ext cx="611926" cy="602448"/>
            <a:chOff x="414156" y="2884961"/>
            <a:chExt cx="611926" cy="602448"/>
          </a:xfrm>
        </p:grpSpPr>
        <p:sp>
          <p:nvSpPr>
            <p:cNvPr id="650" name="Rectangle 6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2379066" y="5550349"/>
            <a:ext cx="611926" cy="602448"/>
            <a:chOff x="414156" y="2884961"/>
            <a:chExt cx="611926" cy="602448"/>
          </a:xfrm>
        </p:grpSpPr>
        <p:sp>
          <p:nvSpPr>
            <p:cNvPr id="656" name="Rectangle 6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1" name="Group 660"/>
          <p:cNvGrpSpPr/>
          <p:nvPr/>
        </p:nvGrpSpPr>
        <p:grpSpPr>
          <a:xfrm>
            <a:off x="3034036" y="5550349"/>
            <a:ext cx="611926" cy="602448"/>
            <a:chOff x="414156" y="2884961"/>
            <a:chExt cx="611926" cy="602448"/>
          </a:xfrm>
        </p:grpSpPr>
        <p:sp>
          <p:nvSpPr>
            <p:cNvPr id="662" name="Rectangle 6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7" name="Group 666"/>
          <p:cNvGrpSpPr/>
          <p:nvPr/>
        </p:nvGrpSpPr>
        <p:grpSpPr>
          <a:xfrm>
            <a:off x="3689006" y="5550349"/>
            <a:ext cx="611926" cy="602448"/>
            <a:chOff x="414156" y="2884961"/>
            <a:chExt cx="611926" cy="602448"/>
          </a:xfrm>
        </p:grpSpPr>
        <p:sp>
          <p:nvSpPr>
            <p:cNvPr id="668" name="Rectangle 6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3" name="Group 672"/>
          <p:cNvGrpSpPr/>
          <p:nvPr/>
        </p:nvGrpSpPr>
        <p:grpSpPr>
          <a:xfrm>
            <a:off x="4343976" y="5550349"/>
            <a:ext cx="611926" cy="602448"/>
            <a:chOff x="414156" y="2884961"/>
            <a:chExt cx="611926" cy="602448"/>
          </a:xfrm>
        </p:grpSpPr>
        <p:sp>
          <p:nvSpPr>
            <p:cNvPr id="674" name="Rectangle 6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Rectangle 6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Rectangle 6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9" name="Group 678"/>
          <p:cNvGrpSpPr/>
          <p:nvPr/>
        </p:nvGrpSpPr>
        <p:grpSpPr>
          <a:xfrm>
            <a:off x="4998946" y="5550349"/>
            <a:ext cx="611926" cy="602448"/>
            <a:chOff x="414156" y="2884961"/>
            <a:chExt cx="611926" cy="602448"/>
          </a:xfrm>
        </p:grpSpPr>
        <p:sp>
          <p:nvSpPr>
            <p:cNvPr id="680" name="Rectangle 6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Rectangle 6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Rectangle 6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5" name="Group 684"/>
          <p:cNvGrpSpPr/>
          <p:nvPr/>
        </p:nvGrpSpPr>
        <p:grpSpPr>
          <a:xfrm>
            <a:off x="5653916" y="5550349"/>
            <a:ext cx="611926" cy="602448"/>
            <a:chOff x="414156" y="2884961"/>
            <a:chExt cx="611926" cy="602448"/>
          </a:xfrm>
        </p:grpSpPr>
        <p:sp>
          <p:nvSpPr>
            <p:cNvPr id="686" name="Rectangle 6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Rectangle 6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Rectangle 6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1" name="Group 690"/>
          <p:cNvGrpSpPr/>
          <p:nvPr/>
        </p:nvGrpSpPr>
        <p:grpSpPr>
          <a:xfrm>
            <a:off x="6308886" y="5550349"/>
            <a:ext cx="611926" cy="602448"/>
            <a:chOff x="414156" y="2884961"/>
            <a:chExt cx="611926" cy="602448"/>
          </a:xfrm>
        </p:grpSpPr>
        <p:sp>
          <p:nvSpPr>
            <p:cNvPr id="692" name="Rectangle 6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Rectangle 6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Rectangle 6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6963856" y="5550349"/>
            <a:ext cx="611926" cy="602448"/>
            <a:chOff x="414156" y="2884961"/>
            <a:chExt cx="611926" cy="602448"/>
          </a:xfrm>
        </p:grpSpPr>
        <p:sp>
          <p:nvSpPr>
            <p:cNvPr id="698" name="Rectangle 6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3" name="Group 702"/>
          <p:cNvGrpSpPr/>
          <p:nvPr/>
        </p:nvGrpSpPr>
        <p:grpSpPr>
          <a:xfrm>
            <a:off x="7618826" y="5550349"/>
            <a:ext cx="611926" cy="602448"/>
            <a:chOff x="414156" y="2884961"/>
            <a:chExt cx="611926" cy="602448"/>
          </a:xfrm>
        </p:grpSpPr>
        <p:sp>
          <p:nvSpPr>
            <p:cNvPr id="704" name="Rectangle 7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Rectangle 7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Rectangle 7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9" name="Group 708"/>
          <p:cNvGrpSpPr/>
          <p:nvPr/>
        </p:nvGrpSpPr>
        <p:grpSpPr>
          <a:xfrm>
            <a:off x="8273796" y="5550349"/>
            <a:ext cx="611926" cy="602448"/>
            <a:chOff x="414156" y="2884961"/>
            <a:chExt cx="611926" cy="602448"/>
          </a:xfrm>
        </p:grpSpPr>
        <p:sp>
          <p:nvSpPr>
            <p:cNvPr id="710" name="Rectangle 7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5" name="Group 714"/>
          <p:cNvGrpSpPr/>
          <p:nvPr/>
        </p:nvGrpSpPr>
        <p:grpSpPr>
          <a:xfrm>
            <a:off x="414156" y="6216696"/>
            <a:ext cx="611926" cy="602448"/>
            <a:chOff x="414156" y="2884961"/>
            <a:chExt cx="611926" cy="602448"/>
          </a:xfrm>
        </p:grpSpPr>
        <p:sp>
          <p:nvSpPr>
            <p:cNvPr id="716" name="Rectangle 7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1" name="Group 720"/>
          <p:cNvGrpSpPr/>
          <p:nvPr/>
        </p:nvGrpSpPr>
        <p:grpSpPr>
          <a:xfrm>
            <a:off x="1069126" y="6216696"/>
            <a:ext cx="611926" cy="602448"/>
            <a:chOff x="414156" y="2884961"/>
            <a:chExt cx="611926" cy="602448"/>
          </a:xfrm>
        </p:grpSpPr>
        <p:sp>
          <p:nvSpPr>
            <p:cNvPr id="722" name="Rectangle 7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1724096" y="6216696"/>
            <a:ext cx="611926" cy="602448"/>
            <a:chOff x="414156" y="2884961"/>
            <a:chExt cx="611926" cy="602448"/>
          </a:xfrm>
        </p:grpSpPr>
        <p:sp>
          <p:nvSpPr>
            <p:cNvPr id="728" name="Rectangle 7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3" name="Group 732"/>
          <p:cNvGrpSpPr/>
          <p:nvPr/>
        </p:nvGrpSpPr>
        <p:grpSpPr>
          <a:xfrm>
            <a:off x="2379066" y="6216696"/>
            <a:ext cx="611926" cy="602448"/>
            <a:chOff x="414156" y="2884961"/>
            <a:chExt cx="611926" cy="602448"/>
          </a:xfrm>
        </p:grpSpPr>
        <p:sp>
          <p:nvSpPr>
            <p:cNvPr id="734" name="Rectangle 7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9" name="Group 738"/>
          <p:cNvGrpSpPr/>
          <p:nvPr/>
        </p:nvGrpSpPr>
        <p:grpSpPr>
          <a:xfrm>
            <a:off x="3034036" y="6216696"/>
            <a:ext cx="611926" cy="602448"/>
            <a:chOff x="414156" y="2884961"/>
            <a:chExt cx="611926" cy="602448"/>
          </a:xfrm>
        </p:grpSpPr>
        <p:sp>
          <p:nvSpPr>
            <p:cNvPr id="740" name="Rectangle 7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Rectangle 7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Rectangle 7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5" name="Group 744"/>
          <p:cNvGrpSpPr/>
          <p:nvPr/>
        </p:nvGrpSpPr>
        <p:grpSpPr>
          <a:xfrm>
            <a:off x="3689006" y="6216696"/>
            <a:ext cx="611926" cy="602448"/>
            <a:chOff x="414156" y="2884961"/>
            <a:chExt cx="611926" cy="602448"/>
          </a:xfrm>
        </p:grpSpPr>
        <p:sp>
          <p:nvSpPr>
            <p:cNvPr id="746" name="Rectangle 7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Rectangle 7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Rectangle 7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1" name="Group 750"/>
          <p:cNvGrpSpPr/>
          <p:nvPr/>
        </p:nvGrpSpPr>
        <p:grpSpPr>
          <a:xfrm>
            <a:off x="4343976" y="6216696"/>
            <a:ext cx="611926" cy="602448"/>
            <a:chOff x="414156" y="2884961"/>
            <a:chExt cx="611926" cy="602448"/>
          </a:xfrm>
        </p:grpSpPr>
        <p:sp>
          <p:nvSpPr>
            <p:cNvPr id="752" name="Rectangle 7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Rectangle 7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Rectangle 7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7" name="Group 756"/>
          <p:cNvGrpSpPr/>
          <p:nvPr/>
        </p:nvGrpSpPr>
        <p:grpSpPr>
          <a:xfrm>
            <a:off x="4998946" y="6216696"/>
            <a:ext cx="611926" cy="602448"/>
            <a:chOff x="414156" y="2884961"/>
            <a:chExt cx="611926" cy="602448"/>
          </a:xfrm>
        </p:grpSpPr>
        <p:sp>
          <p:nvSpPr>
            <p:cNvPr id="758" name="Rectangle 7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Rectangle 7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Rectangle 7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3" name="Group 762"/>
          <p:cNvGrpSpPr/>
          <p:nvPr/>
        </p:nvGrpSpPr>
        <p:grpSpPr>
          <a:xfrm>
            <a:off x="5653916" y="6216696"/>
            <a:ext cx="611926" cy="602448"/>
            <a:chOff x="414156" y="2884961"/>
            <a:chExt cx="611926" cy="602448"/>
          </a:xfrm>
        </p:grpSpPr>
        <p:sp>
          <p:nvSpPr>
            <p:cNvPr id="764" name="Rectangle 7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Rectangle 7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Rectangle 7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9" name="Group 768"/>
          <p:cNvGrpSpPr/>
          <p:nvPr/>
        </p:nvGrpSpPr>
        <p:grpSpPr>
          <a:xfrm>
            <a:off x="6308886" y="6216696"/>
            <a:ext cx="611926" cy="602448"/>
            <a:chOff x="414156" y="2884961"/>
            <a:chExt cx="611926" cy="602448"/>
          </a:xfrm>
        </p:grpSpPr>
        <p:sp>
          <p:nvSpPr>
            <p:cNvPr id="770" name="Rectangle 7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5" name="Group 774"/>
          <p:cNvGrpSpPr/>
          <p:nvPr/>
        </p:nvGrpSpPr>
        <p:grpSpPr>
          <a:xfrm>
            <a:off x="6963856" y="6216696"/>
            <a:ext cx="611926" cy="602448"/>
            <a:chOff x="414156" y="2884961"/>
            <a:chExt cx="611926" cy="602448"/>
          </a:xfrm>
        </p:grpSpPr>
        <p:sp>
          <p:nvSpPr>
            <p:cNvPr id="776" name="Rectangle 7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1" name="Group 780"/>
          <p:cNvGrpSpPr/>
          <p:nvPr/>
        </p:nvGrpSpPr>
        <p:grpSpPr>
          <a:xfrm>
            <a:off x="7618826" y="6216696"/>
            <a:ext cx="611926" cy="602448"/>
            <a:chOff x="414156" y="2884961"/>
            <a:chExt cx="611926" cy="602448"/>
          </a:xfrm>
        </p:grpSpPr>
        <p:sp>
          <p:nvSpPr>
            <p:cNvPr id="782" name="Rectangle 7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7" name="Group 786"/>
          <p:cNvGrpSpPr/>
          <p:nvPr/>
        </p:nvGrpSpPr>
        <p:grpSpPr>
          <a:xfrm>
            <a:off x="8273796" y="6216696"/>
            <a:ext cx="611926" cy="602448"/>
            <a:chOff x="414156" y="2884961"/>
            <a:chExt cx="611926" cy="602448"/>
          </a:xfrm>
        </p:grpSpPr>
        <p:sp>
          <p:nvSpPr>
            <p:cNvPr id="788" name="Rectangle 7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86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Let all (N-5) processes die</a:t>
            </a:r>
          </a:p>
          <a:p>
            <a:pPr lvl="2"/>
            <a:r>
              <a:rPr lang="en-US" dirty="0" smtClean="0"/>
              <a:t>Which destroys </a:t>
            </a:r>
            <a:r>
              <a:rPr lang="en-US" dirty="0" err="1" smtClean="0"/>
              <a:t>mpi</a:t>
            </a:r>
            <a:r>
              <a:rPr lang="en-US" dirty="0" smtClean="0"/>
              <a:t>://WORLD (!)</a:t>
            </a:r>
          </a:p>
        </p:txBody>
      </p:sp>
      <p:sp>
        <p:nvSpPr>
          <p:cNvPr id="329" name="Rectangle 328"/>
          <p:cNvSpPr/>
          <p:nvPr/>
        </p:nvSpPr>
        <p:spPr>
          <a:xfrm>
            <a:off x="41415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Rectangle 331"/>
          <p:cNvSpPr/>
          <p:nvPr/>
        </p:nvSpPr>
        <p:spPr>
          <a:xfrm>
            <a:off x="106912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Rectangle 337"/>
          <p:cNvSpPr/>
          <p:nvPr/>
        </p:nvSpPr>
        <p:spPr>
          <a:xfrm>
            <a:off x="172409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Rectangle 343"/>
          <p:cNvSpPr/>
          <p:nvPr/>
        </p:nvSpPr>
        <p:spPr>
          <a:xfrm>
            <a:off x="237906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Rectangle 349"/>
          <p:cNvSpPr/>
          <p:nvPr/>
        </p:nvSpPr>
        <p:spPr>
          <a:xfrm>
            <a:off x="303403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Rectangle 355"/>
          <p:cNvSpPr/>
          <p:nvPr/>
        </p:nvSpPr>
        <p:spPr>
          <a:xfrm>
            <a:off x="368900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ectangle 361"/>
          <p:cNvSpPr/>
          <p:nvPr/>
        </p:nvSpPr>
        <p:spPr>
          <a:xfrm>
            <a:off x="434397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Rectangle 367"/>
          <p:cNvSpPr/>
          <p:nvPr/>
        </p:nvSpPr>
        <p:spPr>
          <a:xfrm>
            <a:off x="499894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ectangle 373"/>
          <p:cNvSpPr/>
          <p:nvPr/>
        </p:nvSpPr>
        <p:spPr>
          <a:xfrm>
            <a:off x="565391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Rectangle 379"/>
          <p:cNvSpPr/>
          <p:nvPr/>
        </p:nvSpPr>
        <p:spPr>
          <a:xfrm>
            <a:off x="630888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ectangle 385"/>
          <p:cNvSpPr/>
          <p:nvPr/>
        </p:nvSpPr>
        <p:spPr>
          <a:xfrm>
            <a:off x="696385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Rectangle 391"/>
          <p:cNvSpPr/>
          <p:nvPr/>
        </p:nvSpPr>
        <p:spPr>
          <a:xfrm>
            <a:off x="761882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Rectangle 397"/>
          <p:cNvSpPr/>
          <p:nvPr/>
        </p:nvSpPr>
        <p:spPr>
          <a:xfrm>
            <a:off x="827379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Rectangle 403"/>
          <p:cNvSpPr/>
          <p:nvPr/>
        </p:nvSpPr>
        <p:spPr>
          <a:xfrm>
            <a:off x="41415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Rectangle 409"/>
          <p:cNvSpPr/>
          <p:nvPr/>
        </p:nvSpPr>
        <p:spPr>
          <a:xfrm>
            <a:off x="106912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Rectangle 415"/>
          <p:cNvSpPr/>
          <p:nvPr/>
        </p:nvSpPr>
        <p:spPr>
          <a:xfrm>
            <a:off x="17240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/>
          <p:cNvSpPr/>
          <p:nvPr/>
        </p:nvSpPr>
        <p:spPr>
          <a:xfrm>
            <a:off x="1767140" y="3577071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Rectangle 421"/>
          <p:cNvSpPr/>
          <p:nvPr/>
        </p:nvSpPr>
        <p:spPr>
          <a:xfrm>
            <a:off x="237906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Rectangle 427"/>
          <p:cNvSpPr/>
          <p:nvPr/>
        </p:nvSpPr>
        <p:spPr>
          <a:xfrm>
            <a:off x="303403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Rectangle 433"/>
          <p:cNvSpPr/>
          <p:nvPr/>
        </p:nvSpPr>
        <p:spPr>
          <a:xfrm>
            <a:off x="368900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" name="Rectangle 439"/>
          <p:cNvSpPr/>
          <p:nvPr/>
        </p:nvSpPr>
        <p:spPr>
          <a:xfrm>
            <a:off x="434397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Rectangle 445"/>
          <p:cNvSpPr/>
          <p:nvPr/>
        </p:nvSpPr>
        <p:spPr>
          <a:xfrm>
            <a:off x="499894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Rectangle 451"/>
          <p:cNvSpPr/>
          <p:nvPr/>
        </p:nvSpPr>
        <p:spPr>
          <a:xfrm>
            <a:off x="565391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Rectangle 457"/>
          <p:cNvSpPr/>
          <p:nvPr/>
        </p:nvSpPr>
        <p:spPr>
          <a:xfrm>
            <a:off x="630888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Rectangle 463"/>
          <p:cNvSpPr/>
          <p:nvPr/>
        </p:nvSpPr>
        <p:spPr>
          <a:xfrm>
            <a:off x="696385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Rectangle 469"/>
          <p:cNvSpPr/>
          <p:nvPr/>
        </p:nvSpPr>
        <p:spPr>
          <a:xfrm>
            <a:off x="761882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Rectangle 475"/>
          <p:cNvSpPr/>
          <p:nvPr/>
        </p:nvSpPr>
        <p:spPr>
          <a:xfrm>
            <a:off x="82737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Rectangle 481"/>
          <p:cNvSpPr/>
          <p:nvPr/>
        </p:nvSpPr>
        <p:spPr>
          <a:xfrm>
            <a:off x="41415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Rectangle 487"/>
          <p:cNvSpPr/>
          <p:nvPr/>
        </p:nvSpPr>
        <p:spPr>
          <a:xfrm>
            <a:off x="106912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Rectangle 493"/>
          <p:cNvSpPr/>
          <p:nvPr/>
        </p:nvSpPr>
        <p:spPr>
          <a:xfrm>
            <a:off x="172409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Rectangle 499"/>
          <p:cNvSpPr/>
          <p:nvPr/>
        </p:nvSpPr>
        <p:spPr>
          <a:xfrm>
            <a:off x="237906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Rectangle 505"/>
          <p:cNvSpPr/>
          <p:nvPr/>
        </p:nvSpPr>
        <p:spPr>
          <a:xfrm>
            <a:off x="303403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Rectangle 511"/>
          <p:cNvSpPr/>
          <p:nvPr/>
        </p:nvSpPr>
        <p:spPr>
          <a:xfrm>
            <a:off x="368900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Rectangle 517"/>
          <p:cNvSpPr/>
          <p:nvPr/>
        </p:nvSpPr>
        <p:spPr>
          <a:xfrm>
            <a:off x="434397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Rectangle 520"/>
          <p:cNvSpPr/>
          <p:nvPr/>
        </p:nvSpPr>
        <p:spPr>
          <a:xfrm>
            <a:off x="4387020" y="4544642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Rectangle 523"/>
          <p:cNvSpPr/>
          <p:nvPr/>
        </p:nvSpPr>
        <p:spPr>
          <a:xfrm>
            <a:off x="499894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Rectangle 529"/>
          <p:cNvSpPr/>
          <p:nvPr/>
        </p:nvSpPr>
        <p:spPr>
          <a:xfrm>
            <a:off x="565391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Rectangle 535"/>
          <p:cNvSpPr/>
          <p:nvPr/>
        </p:nvSpPr>
        <p:spPr>
          <a:xfrm>
            <a:off x="630888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Rectangle 541"/>
          <p:cNvSpPr/>
          <p:nvPr/>
        </p:nvSpPr>
        <p:spPr>
          <a:xfrm>
            <a:off x="696385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Rectangle 547"/>
          <p:cNvSpPr/>
          <p:nvPr/>
        </p:nvSpPr>
        <p:spPr>
          <a:xfrm>
            <a:off x="761882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Rectangle 553"/>
          <p:cNvSpPr/>
          <p:nvPr/>
        </p:nvSpPr>
        <p:spPr>
          <a:xfrm>
            <a:off x="827379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Rectangle 559"/>
          <p:cNvSpPr/>
          <p:nvPr/>
        </p:nvSpPr>
        <p:spPr>
          <a:xfrm>
            <a:off x="4141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Rectangle 565"/>
          <p:cNvSpPr/>
          <p:nvPr/>
        </p:nvSpPr>
        <p:spPr>
          <a:xfrm>
            <a:off x="106912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Rectangle 571"/>
          <p:cNvSpPr/>
          <p:nvPr/>
        </p:nvSpPr>
        <p:spPr>
          <a:xfrm>
            <a:off x="172409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Rectangle 577"/>
          <p:cNvSpPr/>
          <p:nvPr/>
        </p:nvSpPr>
        <p:spPr>
          <a:xfrm>
            <a:off x="237906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4" name="Rectangle 583"/>
          <p:cNvSpPr/>
          <p:nvPr/>
        </p:nvSpPr>
        <p:spPr>
          <a:xfrm>
            <a:off x="303403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Rectangle 589"/>
          <p:cNvSpPr/>
          <p:nvPr/>
        </p:nvSpPr>
        <p:spPr>
          <a:xfrm>
            <a:off x="368900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Rectangle 595"/>
          <p:cNvSpPr/>
          <p:nvPr/>
        </p:nvSpPr>
        <p:spPr>
          <a:xfrm>
            <a:off x="434397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2" name="Rectangle 601"/>
          <p:cNvSpPr/>
          <p:nvPr/>
        </p:nvSpPr>
        <p:spPr>
          <a:xfrm>
            <a:off x="499894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" name="Rectangle 607"/>
          <p:cNvSpPr/>
          <p:nvPr/>
        </p:nvSpPr>
        <p:spPr>
          <a:xfrm>
            <a:off x="565391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" name="Rectangle 613"/>
          <p:cNvSpPr/>
          <p:nvPr/>
        </p:nvSpPr>
        <p:spPr>
          <a:xfrm>
            <a:off x="630888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Rectangle 619"/>
          <p:cNvSpPr/>
          <p:nvPr/>
        </p:nvSpPr>
        <p:spPr>
          <a:xfrm>
            <a:off x="69638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Rectangle 621"/>
          <p:cNvSpPr/>
          <p:nvPr/>
        </p:nvSpPr>
        <p:spPr>
          <a:xfrm>
            <a:off x="7312863" y="4909765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Rectangle 625"/>
          <p:cNvSpPr/>
          <p:nvPr/>
        </p:nvSpPr>
        <p:spPr>
          <a:xfrm>
            <a:off x="761882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2" name="Rectangle 631"/>
          <p:cNvSpPr/>
          <p:nvPr/>
        </p:nvSpPr>
        <p:spPr>
          <a:xfrm>
            <a:off x="827379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8" name="Rectangle 637"/>
          <p:cNvSpPr/>
          <p:nvPr/>
        </p:nvSpPr>
        <p:spPr>
          <a:xfrm>
            <a:off x="41415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Rectangle 643"/>
          <p:cNvSpPr/>
          <p:nvPr/>
        </p:nvSpPr>
        <p:spPr>
          <a:xfrm>
            <a:off x="106912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0" name="Rectangle 649"/>
          <p:cNvSpPr/>
          <p:nvPr/>
        </p:nvSpPr>
        <p:spPr>
          <a:xfrm>
            <a:off x="172409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Rectangle 655"/>
          <p:cNvSpPr/>
          <p:nvPr/>
        </p:nvSpPr>
        <p:spPr>
          <a:xfrm>
            <a:off x="237906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2728073" y="5877336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2" name="Rectangle 661"/>
          <p:cNvSpPr/>
          <p:nvPr/>
        </p:nvSpPr>
        <p:spPr>
          <a:xfrm>
            <a:off x="303403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8" name="Rectangle 667"/>
          <p:cNvSpPr/>
          <p:nvPr/>
        </p:nvSpPr>
        <p:spPr>
          <a:xfrm>
            <a:off x="368900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" name="Rectangle 673"/>
          <p:cNvSpPr/>
          <p:nvPr/>
        </p:nvSpPr>
        <p:spPr>
          <a:xfrm>
            <a:off x="434397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0" name="Rectangle 679"/>
          <p:cNvSpPr/>
          <p:nvPr/>
        </p:nvSpPr>
        <p:spPr>
          <a:xfrm>
            <a:off x="499894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" name="Rectangle 685"/>
          <p:cNvSpPr/>
          <p:nvPr/>
        </p:nvSpPr>
        <p:spPr>
          <a:xfrm>
            <a:off x="565391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2" name="Rectangle 691"/>
          <p:cNvSpPr/>
          <p:nvPr/>
        </p:nvSpPr>
        <p:spPr>
          <a:xfrm>
            <a:off x="630888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8" name="Rectangle 697"/>
          <p:cNvSpPr/>
          <p:nvPr/>
        </p:nvSpPr>
        <p:spPr>
          <a:xfrm>
            <a:off x="696385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4" name="Rectangle 703"/>
          <p:cNvSpPr/>
          <p:nvPr/>
        </p:nvSpPr>
        <p:spPr>
          <a:xfrm>
            <a:off x="761882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0" name="Rectangle 709"/>
          <p:cNvSpPr/>
          <p:nvPr/>
        </p:nvSpPr>
        <p:spPr>
          <a:xfrm>
            <a:off x="827379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" name="Rectangle 715"/>
          <p:cNvSpPr/>
          <p:nvPr/>
        </p:nvSpPr>
        <p:spPr>
          <a:xfrm>
            <a:off x="41415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2" name="Rectangle 721"/>
          <p:cNvSpPr/>
          <p:nvPr/>
        </p:nvSpPr>
        <p:spPr>
          <a:xfrm>
            <a:off x="106912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" name="Rectangle 727"/>
          <p:cNvSpPr/>
          <p:nvPr/>
        </p:nvSpPr>
        <p:spPr>
          <a:xfrm>
            <a:off x="172409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4" name="Rectangle 733"/>
          <p:cNvSpPr/>
          <p:nvPr/>
        </p:nvSpPr>
        <p:spPr>
          <a:xfrm>
            <a:off x="237906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0" name="Rectangle 739"/>
          <p:cNvSpPr/>
          <p:nvPr/>
        </p:nvSpPr>
        <p:spPr>
          <a:xfrm>
            <a:off x="303403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6" name="Rectangle 745"/>
          <p:cNvSpPr/>
          <p:nvPr/>
        </p:nvSpPr>
        <p:spPr>
          <a:xfrm>
            <a:off x="368900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2" name="Rectangle 751"/>
          <p:cNvSpPr/>
          <p:nvPr/>
        </p:nvSpPr>
        <p:spPr>
          <a:xfrm>
            <a:off x="434397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8" name="Rectangle 757"/>
          <p:cNvSpPr/>
          <p:nvPr/>
        </p:nvSpPr>
        <p:spPr>
          <a:xfrm>
            <a:off x="499894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Rectangle 763"/>
          <p:cNvSpPr/>
          <p:nvPr/>
        </p:nvSpPr>
        <p:spPr>
          <a:xfrm>
            <a:off x="565391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7" name="Rectangle 766"/>
          <p:cNvSpPr/>
          <p:nvPr/>
        </p:nvSpPr>
        <p:spPr>
          <a:xfrm>
            <a:off x="5696960" y="6543683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0" name="Rectangle 769"/>
          <p:cNvSpPr/>
          <p:nvPr/>
        </p:nvSpPr>
        <p:spPr>
          <a:xfrm>
            <a:off x="630888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6" name="Rectangle 775"/>
          <p:cNvSpPr/>
          <p:nvPr/>
        </p:nvSpPr>
        <p:spPr>
          <a:xfrm>
            <a:off x="696385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2" name="Rectangle 781"/>
          <p:cNvSpPr/>
          <p:nvPr/>
        </p:nvSpPr>
        <p:spPr>
          <a:xfrm>
            <a:off x="761882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" name="Rectangle 787"/>
          <p:cNvSpPr/>
          <p:nvPr/>
        </p:nvSpPr>
        <p:spPr>
          <a:xfrm>
            <a:off x="827379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5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Run time system may free (M-P) nodes</a:t>
            </a:r>
          </a:p>
          <a:p>
            <a:pPr lvl="2"/>
            <a:r>
              <a:rPr lang="en-US" dirty="0" smtClean="0"/>
              <a:t>May need to keep node where </a:t>
            </a:r>
            <a:r>
              <a:rPr lang="en-US" dirty="0" err="1" smtClean="0"/>
              <a:t>mpiexec</a:t>
            </a:r>
            <a:r>
              <a:rPr lang="en-US" dirty="0" smtClean="0"/>
              <a:t> is running</a:t>
            </a:r>
            <a:r>
              <a:rPr lang="en-US" dirty="0"/>
              <a:t> </a:t>
            </a:r>
            <a:r>
              <a:rPr lang="en-US" dirty="0" smtClean="0"/>
              <a:t>(implementation detail)</a:t>
            </a:r>
          </a:p>
        </p:txBody>
      </p:sp>
      <p:sp>
        <p:nvSpPr>
          <p:cNvPr id="416" name="Rectangle 415"/>
          <p:cNvSpPr/>
          <p:nvPr/>
        </p:nvSpPr>
        <p:spPr>
          <a:xfrm>
            <a:off x="17240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/>
          <p:cNvSpPr/>
          <p:nvPr/>
        </p:nvSpPr>
        <p:spPr>
          <a:xfrm>
            <a:off x="1767140" y="3577071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Rectangle 517"/>
          <p:cNvSpPr/>
          <p:nvPr/>
        </p:nvSpPr>
        <p:spPr>
          <a:xfrm>
            <a:off x="434397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Rectangle 520"/>
          <p:cNvSpPr/>
          <p:nvPr/>
        </p:nvSpPr>
        <p:spPr>
          <a:xfrm>
            <a:off x="4387020" y="4544642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Rectangle 619"/>
          <p:cNvSpPr/>
          <p:nvPr/>
        </p:nvSpPr>
        <p:spPr>
          <a:xfrm>
            <a:off x="69638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Rectangle 621"/>
          <p:cNvSpPr/>
          <p:nvPr/>
        </p:nvSpPr>
        <p:spPr>
          <a:xfrm>
            <a:off x="7312863" y="4909765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Rectangle 655"/>
          <p:cNvSpPr/>
          <p:nvPr/>
        </p:nvSpPr>
        <p:spPr>
          <a:xfrm>
            <a:off x="237906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2728073" y="5877336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Rectangle 763"/>
          <p:cNvSpPr/>
          <p:nvPr/>
        </p:nvSpPr>
        <p:spPr>
          <a:xfrm>
            <a:off x="565391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7" name="Rectangle 766"/>
          <p:cNvSpPr/>
          <p:nvPr/>
        </p:nvSpPr>
        <p:spPr>
          <a:xfrm>
            <a:off x="5696960" y="6543683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8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this simple?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(N-5) procs call MPI_SESSION_FINALIZE / exit()</a:t>
            </a:r>
          </a:p>
          <a:p>
            <a:pPr lvl="1"/>
            <a:r>
              <a:rPr lang="en-US" dirty="0" smtClean="0"/>
              <a:t>Run time sees that (M-P) nodes are now empty and frees them</a:t>
            </a:r>
          </a:p>
          <a:p>
            <a:r>
              <a:rPr lang="en-US" dirty="0"/>
              <a:t>Remaining procs make </a:t>
            </a:r>
            <a:r>
              <a:rPr lang="en-US" dirty="0" err="1"/>
              <a:t>MPI_Group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n-US" dirty="0" err="1" smtClean="0"/>
              <a:t>MPI_Comm</a:t>
            </a:r>
            <a:endParaRPr lang="en-US" dirty="0"/>
          </a:p>
          <a:p>
            <a:pPr lvl="1"/>
            <a:r>
              <a:rPr lang="en-US" dirty="0" smtClean="0"/>
              <a:t>No need to create a user-defined set, right?</a:t>
            </a:r>
          </a:p>
        </p:txBody>
      </p:sp>
    </p:spTree>
    <p:extLst>
      <p:ext uri="{BB962C8B-B14F-4D97-AF65-F5344CB8AC3E}">
        <p14:creationId xmlns:p14="http://schemas.microsoft.com/office/powerpoint/2010/main" val="110557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Run-time system might want to release nodes</a:t>
            </a:r>
            <a:endParaRPr lang="en-US" dirty="0"/>
          </a:p>
          <a:p>
            <a:r>
              <a:rPr lang="en-US" dirty="0" smtClean="0"/>
              <a:t>Some sets (e.g., </a:t>
            </a:r>
            <a:r>
              <a:rPr lang="en-US" dirty="0" err="1" smtClean="0"/>
              <a:t>mpi</a:t>
            </a:r>
            <a:r>
              <a:rPr lang="en-US" dirty="0" smtClean="0"/>
              <a:t>://WORLD) are now stale / invalid</a:t>
            </a:r>
          </a:p>
          <a:p>
            <a:pPr lvl="1"/>
            <a:r>
              <a:rPr lang="en-US" dirty="0" smtClean="0"/>
              <a:t>Similar to ULFM – sets may now have holes</a:t>
            </a:r>
          </a:p>
          <a:p>
            <a:pPr lvl="1"/>
            <a:r>
              <a:rPr lang="en-US" dirty="0" smtClean="0"/>
              <a:t>What if they try to be used – (soft) fail?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5762" y="4355615"/>
            <a:ext cx="4488238" cy="250238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Is it in MPI’s prevue to say ”run-time: don’t release this node when this process exits”?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Related question: do we need a MPI_EXEC_REPLACE API to replace one MPI process with another (e.g., identify existing processes by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MPI_Group</a:t>
            </a:r>
            <a:r>
              <a:rPr lang="en-US" dirty="0" smtClean="0">
                <a:solidFill>
                  <a:sysClr val="windowText" lastClr="000000"/>
                </a:solidFill>
              </a:rPr>
              <a:t>) – perhaps when the original process(</a:t>
            </a:r>
            <a:r>
              <a:rPr lang="en-US" dirty="0" err="1" smtClean="0">
                <a:solidFill>
                  <a:sysClr val="windowText" lastClr="000000"/>
                </a:solidFill>
              </a:rPr>
              <a:t>es</a:t>
            </a:r>
            <a:r>
              <a:rPr lang="en-US" dirty="0" smtClean="0">
                <a:solidFill>
                  <a:sysClr val="windowText" lastClr="000000"/>
                </a:solidFill>
              </a:rPr>
              <a:t>) exit?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7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there’s more to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resource manager requires explicit API call to free nodes?</a:t>
            </a:r>
          </a:p>
          <a:p>
            <a:pPr lvl="1"/>
            <a:r>
              <a:rPr lang="en-US" dirty="0" smtClean="0"/>
              <a:t>(in the special case of “release some-but-not-all nodes”)</a:t>
            </a:r>
          </a:p>
          <a:p>
            <a:pPr lvl="1"/>
            <a:r>
              <a:rPr lang="en-US" dirty="0" smtClean="0"/>
              <a:t>Is it the MPI run-time’s responsibility to:</a:t>
            </a:r>
          </a:p>
          <a:p>
            <a:pPr lvl="2"/>
            <a:r>
              <a:rPr lang="en-US" dirty="0"/>
              <a:t>K</a:t>
            </a:r>
            <a:r>
              <a:rPr lang="en-US" dirty="0" smtClean="0"/>
              <a:t>now when a node is “free” and can be returned to the resource manager</a:t>
            </a:r>
          </a:p>
          <a:p>
            <a:pPr lvl="2"/>
            <a:r>
              <a:rPr lang="en-US" dirty="0" smtClean="0"/>
              <a:t>Make the API call(s) to return nodes to the resource manager</a:t>
            </a:r>
          </a:p>
        </p:txBody>
      </p:sp>
    </p:spTree>
    <p:extLst>
      <p:ext uri="{BB962C8B-B14F-4D97-AF65-F5344CB8AC3E}">
        <p14:creationId xmlns:p14="http://schemas.microsoft.com/office/powerpoint/2010/main" val="148893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2016-05-30 New slide – comments about MPI_EXEC three output URIs, but related to changing set membership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Dan comments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because it is static, and there are cases where the membership changes (e.g., shrink use cases)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Doesn’t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because it’s a synonym for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Doesn’t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</a:t>
            </a:r>
            <a:r>
              <a:rPr lang="is-IS" dirty="0" smtClean="0">
                <a:solidFill>
                  <a:sysClr val="windowText" lastClr="000000"/>
                </a:solidFill>
              </a:rPr>
              <a:t>…for some other reason, too. </a:t>
            </a:r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 </a:t>
            </a:r>
          </a:p>
          <a:p>
            <a:pPr marL="285750" indent="-285750" algn="ctr">
              <a:buFontTx/>
              <a:buChar char="-"/>
            </a:pPr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In terms of MPI_EXEC, why give the children mpi://&lt;name&gt;/children, why isn’t mpi://WORLD sufficient?</a:t>
            </a:r>
          </a:p>
          <a:p>
            <a:pPr marL="285750" indent="-285750" algn="ctr">
              <a:buFontTx/>
              <a:buChar char="-"/>
            </a:pPr>
            <a:endParaRPr lang="is-IS" dirty="0">
              <a:solidFill>
                <a:sysClr val="windowText" lastClr="000000"/>
              </a:solidFill>
              <a:sym typeface="Wingdings"/>
            </a:endParaRPr>
          </a:p>
          <a:p>
            <a:pPr algn="ctr"/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Jeff comments</a:t>
            </a:r>
          </a:p>
          <a:p>
            <a:pPr algn="ctr"/>
            <a:endParaRPr lang="is-IS" dirty="0" smtClean="0">
              <a:solidFill>
                <a:sysClr val="windowText" lastClr="000000"/>
              </a:solidFill>
              <a:sym typeface="Wingdings"/>
            </a:endParaRP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It’s useful to have the 3 forms of URI that are common between the parents and children – good for application developers for debugging purposes.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Who cares if we have an alias to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://WORLD?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We do need to figure out what it means if run time sets change membership over time (i.e., add *OR* remove members).  Sets are for establishing communications with processes you haven’t yet communicated with.  What if some processes in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(or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://rack/13 or </a:t>
            </a:r>
            <a:r>
              <a:rPr lang="is-IS" smtClean="0">
                <a:solidFill>
                  <a:sysClr val="windowText" lastClr="000000"/>
                </a:solidFill>
              </a:rPr>
              <a:t>…) die due to shrinking – are you able to establish groups/communication with any process that a) you haven’t yet established groups/communication, and b) *didn’t* die yet?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9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Session simple startup</a:t>
            </a:r>
            <a:br>
              <a:rPr lang="en-US" dirty="0"/>
            </a:br>
            <a:r>
              <a:rPr lang="en-US" dirty="0"/>
              <a:t>(i.e., what 99% of the world will use)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5064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those who just want a simple startup</a:t>
            </a:r>
          </a:p>
          <a:p>
            <a:pPr lvl="1"/>
            <a:r>
              <a:rPr lang="en-US" dirty="0" smtClean="0"/>
              <a:t>They basically just want an MPI_COMM_WORLD-like communicator</a:t>
            </a:r>
          </a:p>
          <a:p>
            <a:r>
              <a:rPr lang="en-US" dirty="0" err="1" smtClean="0"/>
              <a:t>MPI_Session_init_comm</a:t>
            </a:r>
            <a:r>
              <a:rPr lang="en-US" dirty="0" smtClean="0"/>
              <a:t>(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IN </a:t>
            </a:r>
            <a:r>
              <a:rPr lang="en-US" dirty="0" err="1" smtClean="0">
                <a:solidFill>
                  <a:srgbClr val="000000"/>
                </a:solidFill>
              </a:rPr>
              <a:t>const</a:t>
            </a:r>
            <a:r>
              <a:rPr lang="en-US" dirty="0" smtClean="0">
                <a:solidFill>
                  <a:srgbClr val="000000"/>
                </a:solidFill>
              </a:rPr>
              <a:t> char *</a:t>
            </a:r>
            <a:r>
              <a:rPr lang="en-US" dirty="0" err="1" smtClean="0">
                <a:solidFill>
                  <a:srgbClr val="000000"/>
                </a:solidFill>
              </a:rPr>
              <a:t>set_name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// e.g., “</a:t>
            </a:r>
            <a:r>
              <a:rPr lang="en-US" dirty="0" err="1" smtClean="0">
                <a:solidFill>
                  <a:srgbClr val="FF0000"/>
                </a:solidFill>
              </a:rPr>
              <a:t>mpi</a:t>
            </a:r>
            <a:r>
              <a:rPr lang="en-US" dirty="0" smtClean="0">
                <a:solidFill>
                  <a:srgbClr val="FF0000"/>
                </a:solidFill>
              </a:rPr>
              <a:t>://WORLD”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 </a:t>
            </a:r>
            <a:r>
              <a:rPr lang="en-US" dirty="0" smtClean="0">
                <a:solidFill>
                  <a:srgbClr val="FF0000"/>
                </a:solidFill>
              </a:rPr>
              <a:t>// for matching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MPI_Session</a:t>
            </a:r>
            <a:r>
              <a:rPr lang="en-US" dirty="0" smtClean="0"/>
              <a:t> *session,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// </a:t>
            </a:r>
            <a:r>
              <a:rPr lang="en-US" dirty="0" err="1" smtClean="0">
                <a:solidFill>
                  <a:srgbClr val="FF0000"/>
                </a:solidFill>
              </a:rPr>
              <a:t>intracommunicator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Collective across the </a:t>
            </a:r>
            <a:r>
              <a:rPr lang="en-US" dirty="0" err="1" smtClean="0"/>
              <a:t>set_name</a:t>
            </a: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ach call returns a distinct, unique communicator (i.e., CID), even if the same (</a:t>
            </a:r>
            <a:r>
              <a:rPr lang="en-US" dirty="0" err="1" smtClean="0"/>
              <a:t>set_name+tag</a:t>
            </a:r>
            <a:r>
              <a:rPr lang="en-US" dirty="0" smtClean="0"/>
              <a:t>) is used in multiple calls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Session simple startup</a:t>
            </a:r>
            <a:br>
              <a:rPr lang="en-US" dirty="0" smtClean="0"/>
            </a:br>
            <a:r>
              <a:rPr lang="en-US" dirty="0" smtClean="0"/>
              <a:t>(i.e., what 99% of the world will use)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be as simple as:</a:t>
            </a:r>
          </a:p>
          <a:p>
            <a:pPr lvl="1"/>
            <a:r>
              <a:rPr lang="en-US" dirty="0" err="1" smtClean="0"/>
              <a:t>MPI_Session_init_comm</a:t>
            </a:r>
            <a:r>
              <a:rPr lang="en-US" dirty="0" smtClean="0"/>
              <a:t>(“</a:t>
            </a:r>
            <a:r>
              <a:rPr lang="en-US" dirty="0" err="1" smtClean="0"/>
              <a:t>mpi</a:t>
            </a:r>
            <a:r>
              <a:rPr lang="en-US" dirty="0" smtClean="0"/>
              <a:t>://WORLD”, “me”, &amp;session, &amp;</a:t>
            </a:r>
            <a:r>
              <a:rPr lang="en-US" dirty="0" err="1" smtClean="0"/>
              <a:t>comm_world</a:t>
            </a:r>
            <a:r>
              <a:rPr lang="en-US" dirty="0" smtClean="0"/>
              <a:t>); </a:t>
            </a:r>
          </a:p>
          <a:p>
            <a:r>
              <a:rPr lang="en-US" dirty="0" smtClean="0"/>
              <a:t>Still have to call MPI_SESSION_FINALIZE with the session handle</a:t>
            </a:r>
          </a:p>
          <a:p>
            <a:pPr lvl="1"/>
            <a:r>
              <a:rPr lang="en-US" dirty="0" smtClean="0"/>
              <a:t>Can also set session finalize hooks</a:t>
            </a:r>
          </a:p>
          <a:p>
            <a:pPr marL="342900" lvl="1" indent="-342900">
              <a:buFont typeface="Arial"/>
              <a:buChar char="•"/>
            </a:pP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If </a:t>
            </a:r>
            <a:r>
              <a:rPr lang="en-US" dirty="0"/>
              <a:t>you want more complex behavior (e.g., info, </a:t>
            </a:r>
            <a:r>
              <a:rPr lang="en-US" dirty="0" err="1"/>
              <a:t>errhandler</a:t>
            </a:r>
            <a:r>
              <a:rPr lang="en-US" dirty="0"/>
              <a:t>), use the full MPI_SESSION_INIT/etc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9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(for the main part of the proposal)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1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Items that still need more discussion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that still need more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Covered in other proposals:</a:t>
            </a:r>
          </a:p>
          <a:p>
            <a:pPr lvl="1"/>
            <a:r>
              <a:rPr lang="en-US" dirty="0" smtClean="0"/>
              <a:t>Generic error handlers</a:t>
            </a:r>
          </a:p>
        </p:txBody>
      </p:sp>
    </p:spTree>
    <p:extLst>
      <p:ext uri="{BB962C8B-B14F-4D97-AF65-F5344CB8AC3E}">
        <p14:creationId xmlns:p14="http://schemas.microsoft.com/office/powerpoint/2010/main" val="143259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that still need more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do tools hook into MPI initialization and finalization?</a:t>
            </a:r>
          </a:p>
          <a:p>
            <a:r>
              <a:rPr lang="en-US" dirty="0" smtClean="0"/>
              <a:t>What are the consequences of per-session thread level?</a:t>
            </a:r>
          </a:p>
          <a:p>
            <a:pPr lvl="1"/>
            <a:r>
              <a:rPr lang="en-US" dirty="0" smtClean="0"/>
              <a:t>Do we need more always-thread-safe functions (a la MPI-3.1 MPI_INITIALIZED and friends)?</a:t>
            </a:r>
          </a:p>
          <a:p>
            <a:pPr lvl="2"/>
            <a:r>
              <a:rPr lang="en-US" dirty="0" smtClean="0"/>
              <a:t>E.g., do MPI_INFO_* functions need to always be THREAD_MULTIPLE-safe? (i.e., functions not tied to </a:t>
            </a:r>
            <a:r>
              <a:rPr lang="en-US" smtClean="0"/>
              <a:t>a session)</a:t>
            </a:r>
            <a:endParaRPr lang="en-US" dirty="0" smtClean="0"/>
          </a:p>
          <a:p>
            <a:pPr lvl="1"/>
            <a:r>
              <a:rPr lang="is-IS" dirty="0" smtClean="0"/>
              <a:t>…?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71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 </a:t>
            </a:r>
            <a:r>
              <a:rPr lang="en-US" dirty="0" smtClean="0"/>
              <a:t>whether handles are in the same session</a:t>
            </a:r>
            <a:endParaRPr lang="en-US" dirty="0"/>
          </a:p>
          <a:p>
            <a:pPr lvl="1"/>
            <a:r>
              <a:rPr lang="en-US" dirty="0" err="1"/>
              <a:t>MPI_Session_query</a:t>
            </a:r>
            <a:r>
              <a:rPr lang="en-US" dirty="0"/>
              <a:t>(handle1, handle1_type, handle2, handle2_type, </a:t>
            </a:r>
            <a:r>
              <a:rPr lang="en-US" dirty="0" smtClean="0"/>
              <a:t>bool *</a:t>
            </a:r>
            <a:r>
              <a:rPr lang="en-US" dirty="0" err="1" smtClean="0"/>
              <a:t>are_they_in_the_same_session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Not 100% sure we need this</a:t>
            </a:r>
            <a:r>
              <a:rPr lang="is-IS" dirty="0" smtClean="0"/>
              <a:t>…?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1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24728</TotalTime>
  <Words>5836</Words>
  <Application>Microsoft Macintosh PowerPoint</Application>
  <PresentationFormat>On-screen Show (4:3)</PresentationFormat>
  <Paragraphs>1091</Paragraphs>
  <Slides>101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8" baseType="lpstr">
      <vt:lpstr>Calibri</vt:lpstr>
      <vt:lpstr>Chalkboard</vt:lpstr>
      <vt:lpstr>Courier</vt:lpstr>
      <vt:lpstr>Noteworthy Light</vt:lpstr>
      <vt:lpstr>Wingdings</vt:lpstr>
      <vt:lpstr>Arial</vt:lpstr>
      <vt:lpstr>Office Theme</vt:lpstr>
      <vt:lpstr>How to make MPI Awesome: MPI Sessions</vt:lpstr>
      <vt:lpstr>Still TBD</vt:lpstr>
      <vt:lpstr>What we want</vt:lpstr>
      <vt:lpstr>Before MPI-3.1, this could be erroneous</vt:lpstr>
      <vt:lpstr>The MPI-3.1 solution</vt:lpstr>
      <vt:lpstr>MPI-3.1 MPI_INIT / FINALIZE limitations</vt:lpstr>
      <vt:lpstr>(More of) What we want</vt:lpstr>
      <vt:lpstr>All these things overlap</vt:lpstr>
      <vt:lpstr>How do we get those things?</vt:lpstr>
      <vt:lpstr>New concept: “session”</vt:lpstr>
      <vt:lpstr>MPI Session</vt:lpstr>
      <vt:lpstr>MPI Session</vt:lpstr>
      <vt:lpstr>Initialize / finalize a session</vt:lpstr>
      <vt:lpstr>Session init params</vt:lpstr>
      <vt:lpstr>MPI_Session_init</vt:lpstr>
      <vt:lpstr>MPI Session</vt:lpstr>
      <vt:lpstr>Great. I have a session. Now what?</vt:lpstr>
      <vt:lpstr>Fair warning</vt:lpstr>
      <vt:lpstr>Overview</vt:lpstr>
      <vt:lpstr>Runtime concepts</vt:lpstr>
      <vt:lpstr>Static sets of processes</vt:lpstr>
      <vt:lpstr>Static sets of processes</vt:lpstr>
      <vt:lpstr>Examples of sets</vt:lpstr>
      <vt:lpstr>Examples of sets</vt:lpstr>
      <vt:lpstr>Examples of sets</vt:lpstr>
      <vt:lpstr>Examples of sets</vt:lpstr>
      <vt:lpstr>Examples of sets</vt:lpstr>
      <vt:lpstr>Examples of sets</vt:lpstr>
      <vt:lpstr>Querying the run-time</vt:lpstr>
      <vt:lpstr>Open questions</vt:lpstr>
      <vt:lpstr>Values in sets</vt:lpstr>
      <vt:lpstr>Querying the run-time</vt:lpstr>
      <vt:lpstr>Example</vt:lpstr>
      <vt:lpstr>Ummmm… great. What’s the point of that?</vt:lpstr>
      <vt:lpstr>Make MPI_Groups!</vt:lpstr>
      <vt:lpstr>Example</vt:lpstr>
      <vt:lpstr>Make a communicator from that group</vt:lpstr>
      <vt:lpstr>String tag is used to match concurrent creations by different entities</vt:lpstr>
      <vt:lpstr>Make any kind of communicator</vt:lpstr>
      <vt:lpstr>Make any kind of communicator</vt:lpstr>
      <vt:lpstr>Make any kind of communicator</vt:lpstr>
      <vt:lpstr>Make RMA window</vt:lpstr>
      <vt:lpstr>Make File</vt:lpstr>
      <vt:lpstr>Run-time static sets across different sessions in the same process</vt:lpstr>
      <vt:lpstr>Run-time static sets across different sessions in the same process</vt:lpstr>
      <vt:lpstr>Session isolation in a process</vt:lpstr>
      <vt:lpstr>Example: Mixing requests from different sessions: disallowed</vt:lpstr>
      <vt:lpstr>Extracting a Set from a Group</vt:lpstr>
      <vt:lpstr>MPI_Session_finalize</vt:lpstr>
      <vt:lpstr>Well, that all sounds great.  …but who calls MPI_INIT?  And what session does MPI_COMM_WORLD / MPI_COMM_SELF belong to?</vt:lpstr>
      <vt:lpstr>New concept: no longer require MPI_INIT / MPI_FINALIZE</vt:lpstr>
      <vt:lpstr>New concept: no longer require MPI_INIT / MPI_FINALIZE</vt:lpstr>
      <vt:lpstr>Split MPI APIs into two sets</vt:lpstr>
      <vt:lpstr>Split MPI APIs into two sets</vt:lpstr>
      <vt:lpstr>Split MPI APIs into two sets</vt:lpstr>
      <vt:lpstr>Open question</vt:lpstr>
      <vt:lpstr>Split MPI APIs into two sets</vt:lpstr>
      <vt:lpstr>Example</vt:lpstr>
      <vt:lpstr>Example</vt:lpstr>
      <vt:lpstr>Example</vt:lpstr>
      <vt:lpstr>Example</vt:lpstr>
      <vt:lpstr>The overall theme</vt:lpstr>
      <vt:lpstr>Wait a minute – What about MPI_COMM_WORLD?</vt:lpstr>
      <vt:lpstr>Wait a minute – What about MPI_COMM_WORLD?</vt:lpstr>
      <vt:lpstr>INIT and FINALIZE</vt:lpstr>
      <vt:lpstr>INIT and FINALIZE</vt:lpstr>
      <vt:lpstr>Backwards compatibility: INITIALIZED and FINALIZED behavior</vt:lpstr>
      <vt:lpstr>Corner cases that don’t fit well into sessions</vt:lpstr>
      <vt:lpstr>Big Issues</vt:lpstr>
      <vt:lpstr>MPI 3-1: Attribute destruction on COMM_SELF</vt:lpstr>
      <vt:lpstr>Session-based finalization hook</vt:lpstr>
      <vt:lpstr>Session-based finalization hook</vt:lpstr>
      <vt:lpstr>Session-based finalization hook</vt:lpstr>
      <vt:lpstr>De-registration of session finalization hook</vt:lpstr>
      <vt:lpstr>Session finalization / MPI_FINALIZE</vt:lpstr>
      <vt:lpstr>Replacing attributes on COMM_WORLD</vt:lpstr>
      <vt:lpstr>MPI_COMM_SPAWN</vt:lpstr>
      <vt:lpstr>Launch new processes</vt:lpstr>
      <vt:lpstr>Launch new processes</vt:lpstr>
      <vt:lpstr>Launch new processes</vt:lpstr>
      <vt:lpstr>Launch new processes</vt:lpstr>
      <vt:lpstr>Launch new processes</vt:lpstr>
      <vt:lpstr>What about MPI_COMM_SPAWN[_MULTIPLE]?</vt:lpstr>
      <vt:lpstr>What about MPI_COMM_GET_PARENT?</vt:lpstr>
      <vt:lpstr>That’s great for growing MPI jobs What about shrinking?</vt:lpstr>
      <vt:lpstr>Example: launch N procs, shrink down to 5 procs</vt:lpstr>
      <vt:lpstr>Example: launch N procs, shrink down to 5 procs</vt:lpstr>
      <vt:lpstr>Example: launch N procs, shrink down to 5 procs</vt:lpstr>
      <vt:lpstr>Example: launch N procs, shrink down to 5 procs</vt:lpstr>
      <vt:lpstr>Example: launch N procs, shrink down to 5 procs</vt:lpstr>
      <vt:lpstr>Is it this simple?</vt:lpstr>
      <vt:lpstr>Implications</vt:lpstr>
      <vt:lpstr>What if there’s more to it?</vt:lpstr>
      <vt:lpstr>PowerPoint Presentation</vt:lpstr>
      <vt:lpstr>Session simple startup (i.e., what 99% of the world will use)</vt:lpstr>
      <vt:lpstr>Session simple startup (i.e., what 99% of the world will use)</vt:lpstr>
      <vt:lpstr>FIN</vt:lpstr>
      <vt:lpstr>Items that still need more discussion</vt:lpstr>
      <vt:lpstr>Issues that still need more discussion</vt:lpstr>
      <vt:lpstr>Issues that still need more discussion</vt:lpstr>
      <vt:lpstr>Session queries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MPI Sessions proposal</dc:title>
  <dc:creator>Jeff Squyres</dc:creator>
  <cp:lastModifiedBy>Jeff Squyres</cp:lastModifiedBy>
  <cp:revision>859</cp:revision>
  <dcterms:created xsi:type="dcterms:W3CDTF">2015-10-14T17:46:12Z</dcterms:created>
  <dcterms:modified xsi:type="dcterms:W3CDTF">2016-10-31T18:01:45Z</dcterms:modified>
</cp:coreProperties>
</file>