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6" r:id="rId3"/>
    <p:sldId id="274" r:id="rId4"/>
    <p:sldId id="275" r:id="rId5"/>
    <p:sldId id="262" r:id="rId6"/>
    <p:sldId id="263" r:id="rId7"/>
    <p:sldId id="264" r:id="rId8"/>
    <p:sldId id="265" r:id="rId9"/>
    <p:sldId id="267" r:id="rId10"/>
    <p:sldId id="269" r:id="rId11"/>
    <p:sldId id="268" r:id="rId12"/>
    <p:sldId id="271" r:id="rId13"/>
    <p:sldId id="272" r:id="rId14"/>
    <p:sldId id="281" r:id="rId15"/>
    <p:sldId id="277" r:id="rId16"/>
    <p:sldId id="278" r:id="rId17"/>
    <p:sldId id="283" r:id="rId18"/>
    <p:sldId id="284" r:id="rId19"/>
    <p:sldId id="285" r:id="rId20"/>
    <p:sldId id="286" r:id="rId21"/>
    <p:sldId id="279" r:id="rId22"/>
    <p:sldId id="280" r:id="rId23"/>
    <p:sldId id="28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03"/>
    <p:restoredTop sz="94694"/>
  </p:normalViewPr>
  <p:slideViewPr>
    <p:cSldViewPr snapToGrid="0" snapToObjects="1">
      <p:cViewPr>
        <p:scale>
          <a:sx n="84" d="100"/>
          <a:sy n="84" d="100"/>
        </p:scale>
        <p:origin x="424" y="1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6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s://dingelish.github.io/sgx_tdh/sgx_types/type.uint64_t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70849-B0F9-D84A-B8C9-182251FC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DFF2A-7A89-4F47-800E-A9A087F86B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[in, out]</a:t>
            </a:r>
          </a:p>
          <a:p>
            <a:r>
              <a:rPr lang="en-US" dirty="0"/>
              <a:t>[</a:t>
            </a:r>
            <a:r>
              <a:rPr lang="en-US" dirty="0" err="1"/>
              <a:t>user_check</a:t>
            </a:r>
            <a:r>
              <a:rPr lang="en-US" dirty="0"/>
              <a:t>]</a:t>
            </a:r>
          </a:p>
          <a:p>
            <a:r>
              <a:rPr lang="en-US" dirty="0"/>
              <a:t>[count]</a:t>
            </a:r>
          </a:p>
          <a:p>
            <a:r>
              <a:rPr lang="en-US" dirty="0"/>
              <a:t>[size]</a:t>
            </a:r>
          </a:p>
          <a:p>
            <a:r>
              <a:rPr lang="en-US" dirty="0"/>
              <a:t>[</a:t>
            </a:r>
            <a:r>
              <a:rPr lang="en-US" dirty="0" err="1"/>
              <a:t>readonly</a:t>
            </a:r>
            <a:r>
              <a:rPr lang="en-US" dirty="0"/>
              <a:t>]</a:t>
            </a:r>
          </a:p>
          <a:p>
            <a:r>
              <a:rPr lang="en-US" dirty="0"/>
              <a:t>[</a:t>
            </a:r>
            <a:r>
              <a:rPr lang="en-US" dirty="0" err="1"/>
              <a:t>isptr</a:t>
            </a:r>
            <a:r>
              <a:rPr lang="en-US" dirty="0"/>
              <a:t>]</a:t>
            </a:r>
          </a:p>
          <a:p>
            <a:r>
              <a:rPr lang="en-US" dirty="0"/>
              <a:t>[string]</a:t>
            </a:r>
          </a:p>
          <a:p>
            <a:r>
              <a:rPr lang="en-US" dirty="0"/>
              <a:t>[</a:t>
            </a:r>
            <a:r>
              <a:rPr lang="en-US" dirty="0" err="1"/>
              <a:t>isary</a:t>
            </a:r>
            <a:r>
              <a:rPr lang="en-US" dirty="0"/>
              <a:t>]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785E6-8FAB-8948-B140-170F3362D1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public keyword</a:t>
            </a:r>
          </a:p>
          <a:p>
            <a:r>
              <a:rPr lang="en-US" dirty="0"/>
              <a:t>include statements</a:t>
            </a:r>
          </a:p>
          <a:p>
            <a:r>
              <a:rPr lang="en-US" dirty="0"/>
              <a:t>struct - </a:t>
            </a:r>
            <a:r>
              <a:rPr lang="en-US" dirty="0" err="1"/>
              <a:t>enum</a:t>
            </a:r>
            <a:r>
              <a:rPr lang="en-US" dirty="0"/>
              <a:t> definitions</a:t>
            </a:r>
          </a:p>
          <a:p>
            <a:r>
              <a:rPr lang="en-US" dirty="0"/>
              <a:t>allow keyword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183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[ISPTR]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User defined typedef pointers have this attribute to annotate to EDL that this type is in fact a pointer.</a:t>
            </a:r>
          </a:p>
        </p:txBody>
      </p:sp>
      <p:pic>
        <p:nvPicPr>
          <p:cNvPr id="8" name="Picture 7" descr="A close up of a screen&#10;&#10;Description automatically generated">
            <a:extLst>
              <a:ext uri="{FF2B5EF4-FFF2-40B4-BE49-F238E27FC236}">
                <a16:creationId xmlns:a16="http://schemas.microsoft.com/office/drawing/2014/main" id="{CB7465A7-ECE0-E843-AE69-0A95314D2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3800" y="548711"/>
            <a:ext cx="4953000" cy="1231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C5946F-8D54-AF4D-98EC-40EB63B78E66}"/>
              </a:ext>
            </a:extLst>
          </p:cNvPr>
          <p:cNvSpPr txBox="1"/>
          <p:nvPr/>
        </p:nvSpPr>
        <p:spPr>
          <a:xfrm>
            <a:off x="2540000" y="264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AFB88-E6AB-364F-9D10-BE8E7042D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2146300"/>
            <a:ext cx="5105400" cy="495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E9F7F2-CDB0-C347-B5BD-D8BEDCC9A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700" y="3429000"/>
            <a:ext cx="1981200" cy="533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ABB1AE-3952-8948-A495-782FE598FF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3800" y="203378"/>
            <a:ext cx="21971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37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[READ_ONLY]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Typedef pointers with const qualifier gets this attribute. </a:t>
            </a:r>
            <a:r>
              <a:rPr lang="en-US" sz="2000" dirty="0" err="1"/>
              <a:t>isptr</a:t>
            </a:r>
            <a:r>
              <a:rPr lang="en-US" sz="2000" dirty="0"/>
              <a:t> attribute has to be included here.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728F2E4-3AE0-5D43-893E-CEF28DC13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922531"/>
            <a:ext cx="5080000" cy="50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23F7DF0-5BE1-5D44-ADD1-A9F64B0C4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050" y="3429000"/>
            <a:ext cx="34671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43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ISARy</a:t>
            </a:r>
            <a:r>
              <a:rPr lang="en-US" dirty="0"/>
              <a:t>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85353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User defined typedef arrays should have this pointer.</a:t>
            </a:r>
          </a:p>
          <a:p>
            <a:r>
              <a:rPr lang="en-US" sz="2000" dirty="0"/>
              <a:t>LLVM uses </a:t>
            </a:r>
            <a:r>
              <a:rPr lang="en-US" sz="2000" dirty="0" err="1"/>
              <a:t>DW_TAG_pointer_type</a:t>
            </a:r>
            <a:r>
              <a:rPr lang="en-US" sz="2000" dirty="0"/>
              <a:t> directly instead of </a:t>
            </a:r>
            <a:r>
              <a:rPr lang="en-US" sz="2000" dirty="0" err="1"/>
              <a:t>DW_TAG_typedef</a:t>
            </a:r>
            <a:r>
              <a:rPr lang="en-US" sz="2000" dirty="0"/>
              <a:t>. We lose the static size information and the </a:t>
            </a:r>
            <a:r>
              <a:rPr lang="en-US" sz="2000" dirty="0" err="1"/>
              <a:t>typedeffed</a:t>
            </a:r>
            <a:r>
              <a:rPr lang="en-US" sz="2000" dirty="0"/>
              <a:t> type.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C5946F-8D54-AF4D-98EC-40EB63B78E66}"/>
              </a:ext>
            </a:extLst>
          </p:cNvPr>
          <p:cNvSpPr txBox="1"/>
          <p:nvPr/>
        </p:nvSpPr>
        <p:spPr>
          <a:xfrm>
            <a:off x="2540000" y="264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39C981-EB4A-F640-86A4-97658C87D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50" y="1345724"/>
            <a:ext cx="7937500" cy="317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06DEEE-9782-084B-8C72-FF84DBF01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2600" y="1821413"/>
            <a:ext cx="6654800" cy="2794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2C21243-2FF0-A74A-85AF-F3375C0C7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754523"/>
            <a:ext cx="4851400" cy="431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DFB730C-A2F3-DA45-B79D-828118F9F8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8350" y="3046090"/>
            <a:ext cx="20447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0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20A0-46E1-324C-8F2A-CA90ACCE4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C0CD-55DF-3048-8B79-7188DCC5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function from untrusted side is an OCALL if it is called from a function inside trusted side.</a:t>
            </a:r>
          </a:p>
          <a:p>
            <a:r>
              <a:rPr lang="en-US" dirty="0"/>
              <a:t>In our example </a:t>
            </a:r>
            <a:r>
              <a:rPr lang="en-US" dirty="0" err="1"/>
              <a:t>some_call</a:t>
            </a:r>
            <a:r>
              <a:rPr lang="en-US" dirty="0"/>
              <a:t>(const char* str) is an OCALL because it is called inside </a:t>
            </a:r>
            <a:r>
              <a:rPr lang="en-US" dirty="0" err="1"/>
              <a:t>initkey</a:t>
            </a:r>
            <a:r>
              <a:rPr lang="en-US" dirty="0"/>
              <a:t>(int </a:t>
            </a:r>
            <a:r>
              <a:rPr lang="en-US" dirty="0" err="1"/>
              <a:t>sz</a:t>
            </a:r>
            <a:r>
              <a:rPr lang="en-US" dirty="0"/>
              <a:t>) which is an ECALL.</a:t>
            </a:r>
          </a:p>
          <a:p>
            <a:endParaRPr lang="en-US" dirty="0"/>
          </a:p>
          <a:p>
            <a:r>
              <a:rPr lang="en-US" dirty="0"/>
              <a:t>OCALLs can only call the functions that are explicitly allowed with the allow() syntax.</a:t>
            </a:r>
          </a:p>
          <a:p>
            <a:r>
              <a:rPr lang="en-US" dirty="0"/>
              <a:t>Generating the untrusted { }; in EDL, we allow a function that is found in the transitive closure of an OCALL if that function is cross boundary. </a:t>
            </a:r>
          </a:p>
        </p:txBody>
      </p:sp>
    </p:spTree>
    <p:extLst>
      <p:ext uri="{BB962C8B-B14F-4D97-AF65-F5344CB8AC3E}">
        <p14:creationId xmlns:p14="http://schemas.microsoft.com/office/powerpoint/2010/main" val="1907277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31D6-B5D1-204B-A461-F22648DC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C10F9-F7A3-5E40-BBA0-59F40044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746768"/>
          </a:xfrm>
        </p:spPr>
        <p:txBody>
          <a:bodyPr/>
          <a:lstStyle/>
          <a:p>
            <a:r>
              <a:rPr lang="en-US" dirty="0"/>
              <a:t>There has to be at least one public (root) ECALL. Public ECALLs can be called from untrusted domain. (Not OCALLs, the untrusted part).</a:t>
            </a:r>
          </a:p>
          <a:p>
            <a:r>
              <a:rPr lang="en-US" dirty="0"/>
              <a:t>We analyze Call Graph to find all root ECALL functions and add that information to the EDL we create.</a:t>
            </a:r>
          </a:p>
        </p:txBody>
      </p:sp>
    </p:spTree>
    <p:extLst>
      <p:ext uri="{BB962C8B-B14F-4D97-AF65-F5344CB8AC3E}">
        <p14:creationId xmlns:p14="http://schemas.microsoft.com/office/powerpoint/2010/main" val="3356327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20A0-46E1-324C-8F2A-CA90ACCE4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for user defined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1C0CD-55DF-3048-8B79-7188DCC5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Currently arguments with typedef trigger include statements in EDL.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E56A82-60A5-E04B-B496-DFD9408A2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66" y="2966338"/>
            <a:ext cx="811530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28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B9E7-B86D-444E-8B5C-9A96A4C9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1106B-C67E-C041-82D5-EC973139C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info tracking for structs are not supported yet.</a:t>
            </a:r>
          </a:p>
          <a:p>
            <a:r>
              <a:rPr lang="en-US" dirty="0"/>
              <a:t>Structs types can be declared by including a header that declares them like typedef or directly declared inside EDL.</a:t>
            </a:r>
          </a:p>
          <a:p>
            <a:r>
              <a:rPr lang="en-US" dirty="0"/>
              <a:t>We can have deep copy struct by declaring them in EDL. This can be generated from DI in LLVM.</a:t>
            </a:r>
          </a:p>
          <a:p>
            <a:r>
              <a:rPr lang="en-US" dirty="0"/>
              <a:t>Such as</a:t>
            </a:r>
          </a:p>
        </p:txBody>
      </p:sp>
      <p:pic>
        <p:nvPicPr>
          <p:cNvPr id="7" name="Picture 6" descr="A picture containing monitor, black, screen, clock&#10;&#10;Description automatically generated">
            <a:extLst>
              <a:ext uri="{FF2B5EF4-FFF2-40B4-BE49-F238E27FC236}">
                <a16:creationId xmlns:a16="http://schemas.microsoft.com/office/drawing/2014/main" id="{6165E9D5-E19B-8F45-B1A7-9AA471180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4221745"/>
            <a:ext cx="4495800" cy="124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243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2B0E-62D5-4644-8C7F-F094CFE6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project to SGX automatize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EF328-0C7B-504E-92F6-CDA0BF3BA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an enclave initialization function. Included from “</a:t>
            </a:r>
            <a:r>
              <a:rPr lang="en-US" dirty="0" err="1"/>
              <a:t>sgx_urts.h</a:t>
            </a:r>
            <a:r>
              <a:rPr lang="en-US" dirty="0"/>
              <a:t>”</a:t>
            </a:r>
          </a:p>
          <a:p>
            <a:r>
              <a:rPr lang="en-US" dirty="0" err="1"/>
              <a:t>global_eid</a:t>
            </a:r>
            <a:r>
              <a:rPr lang="en-US" dirty="0"/>
              <a:t> of type </a:t>
            </a:r>
            <a:r>
              <a:rPr lang="en-US" b="1" dirty="0" err="1"/>
              <a:t>sgx_enclave_id_t</a:t>
            </a:r>
            <a:r>
              <a:rPr lang="en-US" dirty="0"/>
              <a:t> (</a:t>
            </a:r>
            <a:r>
              <a:rPr lang="en-US" dirty="0">
                <a:hlinkClick r:id="rId2" tooltip="type sgx_types::uint64_t"/>
              </a:rPr>
              <a:t>uint64_t</a:t>
            </a:r>
            <a:r>
              <a:rPr lang="en-US" dirty="0"/>
              <a:t>). This value is sent to ECALL calls.</a:t>
            </a:r>
          </a:p>
          <a:p>
            <a:r>
              <a:rPr lang="en-US" dirty="0"/>
              <a:t>ECALLs return </a:t>
            </a:r>
            <a:r>
              <a:rPr lang="en-US" b="1" dirty="0" err="1"/>
              <a:t>sgx_status_t</a:t>
            </a:r>
            <a:r>
              <a:rPr lang="en-US" b="1" dirty="0"/>
              <a:t> </a:t>
            </a:r>
            <a:r>
              <a:rPr lang="en-US" dirty="0"/>
              <a:t>to check whether the </a:t>
            </a:r>
            <a:r>
              <a:rPr lang="en-US" dirty="0" err="1"/>
              <a:t>ecall</a:t>
            </a:r>
            <a:r>
              <a:rPr lang="en-US" dirty="0"/>
              <a:t> was successful.</a:t>
            </a:r>
          </a:p>
          <a:p>
            <a:r>
              <a:rPr lang="en-US" dirty="0"/>
              <a:t>Real return values of ECALLs are sent as the second parameter.</a:t>
            </a:r>
          </a:p>
          <a:p>
            <a:r>
              <a:rPr lang="en-US" dirty="0"/>
              <a:t>Two header files are required: “</a:t>
            </a:r>
            <a:r>
              <a:rPr lang="en-US" dirty="0" err="1"/>
              <a:t>Enclave_t.h</a:t>
            </a:r>
            <a:r>
              <a:rPr lang="en-US" dirty="0"/>
              <a:t>” and ”</a:t>
            </a:r>
            <a:r>
              <a:rPr lang="en-US" dirty="0" err="1"/>
              <a:t>Enclave_u.h</a:t>
            </a:r>
            <a:r>
              <a:rPr lang="en-US" dirty="0"/>
              <a:t>”. </a:t>
            </a:r>
          </a:p>
          <a:p>
            <a:endParaRPr lang="en-US" dirty="0"/>
          </a:p>
        </p:txBody>
      </p:sp>
      <p:pic>
        <p:nvPicPr>
          <p:cNvPr id="5" name="Picture 4" descr="A screenshot of a cell phone screen with text&#10;&#10;Description automatically generated">
            <a:extLst>
              <a:ext uri="{FF2B5EF4-FFF2-40B4-BE49-F238E27FC236}">
                <a16:creationId xmlns:a16="http://schemas.microsoft.com/office/drawing/2014/main" id="{02165DA1-EB0C-4345-BFD2-63CBDF109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815523"/>
            <a:ext cx="77724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98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2B0E-62D5-4644-8C7F-F094CFE6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project to SGX automatize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EF328-0C7B-504E-92F6-CDA0BF3BA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trusted side (enclave) does not need any changes. OCALL calls don’t have special syntax.</a:t>
            </a:r>
          </a:p>
          <a:p>
            <a:r>
              <a:rPr lang="en-US" dirty="0"/>
              <a:t>Using debug information, we can inject the include statements for headers and the necessary changes to function calls and the initialization of the enclave.</a:t>
            </a:r>
          </a:p>
          <a:p>
            <a:r>
              <a:rPr lang="en-US" b="1" dirty="0"/>
              <a:t>Most important change we need to do is:</a:t>
            </a:r>
          </a:p>
          <a:p>
            <a:pPr lvl="1"/>
            <a:r>
              <a:rPr lang="en-US" dirty="0"/>
              <a:t>Add necessary headers to both sides and add a global variable of type </a:t>
            </a:r>
            <a:r>
              <a:rPr lang="en-US" dirty="0" err="1"/>
              <a:t>sgx_enclave_id_t</a:t>
            </a:r>
            <a:r>
              <a:rPr lang="en-US" dirty="0"/>
              <a:t> to the untrusted domain. This variable will be used in the ECALLs.</a:t>
            </a:r>
          </a:p>
          <a:p>
            <a:pPr lvl="1"/>
            <a:r>
              <a:rPr lang="en-US" dirty="0"/>
              <a:t>Add the </a:t>
            </a:r>
            <a:r>
              <a:rPr lang="en-US" dirty="0" err="1"/>
              <a:t>global_eid</a:t>
            </a:r>
            <a:r>
              <a:rPr lang="en-US" dirty="0"/>
              <a:t> parameter to each ECALL function.</a:t>
            </a:r>
          </a:p>
          <a:p>
            <a:pPr lvl="1"/>
            <a:r>
              <a:rPr lang="en-US" dirty="0"/>
              <a:t>Currently we don’t handle ECALLs with return types other than void. We need to analyze how the return value is used and send a second parameter as reference to the ECALL to get return values from the ECALLs.</a:t>
            </a:r>
          </a:p>
        </p:txBody>
      </p:sp>
    </p:spTree>
    <p:extLst>
      <p:ext uri="{BB962C8B-B14F-4D97-AF65-F5344CB8AC3E}">
        <p14:creationId xmlns:p14="http://schemas.microsoft.com/office/powerpoint/2010/main" val="861000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2B0E-62D5-4644-8C7F-F094CFE6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project to SGX automatize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EF328-0C7B-504E-92F6-CDA0BF3BA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en-US" dirty="0" err="1"/>
              <a:t>SGXGenerator</a:t>
            </a:r>
            <a:r>
              <a:rPr lang="en-US" dirty="0"/>
              <a:t> pass in the project analyzes the debug information and injects enclave initialization code into the main function.</a:t>
            </a:r>
          </a:p>
          <a:p>
            <a:r>
              <a:rPr lang="en-US" dirty="0"/>
              <a:t>It also defines the following:</a:t>
            </a:r>
          </a:p>
          <a:p>
            <a:pPr marL="457200" lvl="1" indent="0">
              <a:buNone/>
            </a:pPr>
            <a:r>
              <a:rPr lang="en-US" dirty="0" err="1"/>
              <a:t>sgx_enclave_id_t</a:t>
            </a:r>
            <a:r>
              <a:rPr lang="en-US" dirty="0"/>
              <a:t> </a:t>
            </a:r>
            <a:r>
              <a:rPr lang="en-US" dirty="0" err="1"/>
              <a:t>global_eid</a:t>
            </a:r>
            <a:r>
              <a:rPr lang="en-US" dirty="0"/>
              <a:t> = 0;</a:t>
            </a:r>
          </a:p>
          <a:p>
            <a:r>
              <a:rPr lang="en-US" dirty="0"/>
              <a:t>The above variable then gets sent to each ECALL function in the untrusted domain. The location to inject that parameter is found via debug information again.</a:t>
            </a:r>
          </a:p>
          <a:p>
            <a:r>
              <a:rPr lang="en-US" dirty="0"/>
              <a:t>Finally some headers necessary for SGX gets injected to both trusted and untrusted domains</a:t>
            </a:r>
            <a:r>
              <a:rPr lang="en-US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5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70849-B0F9-D84A-B8C9-182251FC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DFF2A-7A89-4F47-800E-A9A087F86B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trike="sngStrike" dirty="0"/>
              <a:t>[in, out]</a:t>
            </a:r>
          </a:p>
          <a:p>
            <a:r>
              <a:rPr lang="en-US" strike="sngStrike" dirty="0"/>
              <a:t>[</a:t>
            </a:r>
            <a:r>
              <a:rPr lang="en-US" strike="sngStrike" dirty="0" err="1"/>
              <a:t>user_check</a:t>
            </a:r>
            <a:r>
              <a:rPr lang="en-US" strike="sngStrike" dirty="0"/>
              <a:t>]</a:t>
            </a:r>
          </a:p>
          <a:p>
            <a:r>
              <a:rPr lang="en-US" dirty="0"/>
              <a:t>[count]</a:t>
            </a:r>
          </a:p>
          <a:p>
            <a:r>
              <a:rPr lang="en-US" dirty="0"/>
              <a:t>[size]</a:t>
            </a:r>
          </a:p>
          <a:p>
            <a:r>
              <a:rPr lang="en-US" strike="sngStrike" dirty="0"/>
              <a:t>[</a:t>
            </a:r>
            <a:r>
              <a:rPr lang="en-US" strike="sngStrike" dirty="0" err="1"/>
              <a:t>readonly</a:t>
            </a:r>
            <a:r>
              <a:rPr lang="en-US" strike="sngStrike" dirty="0"/>
              <a:t>]</a:t>
            </a:r>
          </a:p>
          <a:p>
            <a:r>
              <a:rPr lang="en-US" strike="sngStrike" dirty="0"/>
              <a:t>[</a:t>
            </a:r>
            <a:r>
              <a:rPr lang="en-US" strike="sngStrike" dirty="0" err="1"/>
              <a:t>isptr</a:t>
            </a:r>
            <a:r>
              <a:rPr lang="en-US" strike="sngStrike" dirty="0"/>
              <a:t>]</a:t>
            </a:r>
          </a:p>
          <a:p>
            <a:r>
              <a:rPr lang="en-US" dirty="0"/>
              <a:t>[string]</a:t>
            </a:r>
          </a:p>
          <a:p>
            <a:r>
              <a:rPr lang="en-US" strike="sngStrike" dirty="0">
                <a:solidFill>
                  <a:srgbClr val="C00000"/>
                </a:solidFill>
              </a:rPr>
              <a:t>[</a:t>
            </a:r>
            <a:r>
              <a:rPr lang="en-US" strike="sngStrike" dirty="0" err="1">
                <a:solidFill>
                  <a:srgbClr val="C00000"/>
                </a:solidFill>
              </a:rPr>
              <a:t>isary</a:t>
            </a:r>
            <a:r>
              <a:rPr lang="en-US" strike="sngStrike" dirty="0">
                <a:solidFill>
                  <a:srgbClr val="C00000"/>
                </a:solidFill>
              </a:rPr>
              <a:t>]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785E6-8FAB-8948-B140-170F3362D1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trike="sngStrike" dirty="0"/>
              <a:t>public keyword</a:t>
            </a:r>
          </a:p>
          <a:p>
            <a:r>
              <a:rPr lang="en-US" u="sng" strike="sngStrike" dirty="0"/>
              <a:t>include statements</a:t>
            </a:r>
          </a:p>
          <a:p>
            <a:r>
              <a:rPr lang="en-US" u="sng" dirty="0"/>
              <a:t>struct - </a:t>
            </a:r>
            <a:r>
              <a:rPr lang="en-US" u="sng" dirty="0" err="1"/>
              <a:t>enum</a:t>
            </a:r>
            <a:r>
              <a:rPr lang="en-US" u="sng" dirty="0"/>
              <a:t> definitions</a:t>
            </a:r>
          </a:p>
          <a:p>
            <a:r>
              <a:rPr lang="en-US" strike="sngStrike" dirty="0"/>
              <a:t>allow keyword</a:t>
            </a:r>
          </a:p>
        </p:txBody>
      </p:sp>
    </p:spTree>
    <p:extLst>
      <p:ext uri="{BB962C8B-B14F-4D97-AF65-F5344CB8AC3E}">
        <p14:creationId xmlns:p14="http://schemas.microsoft.com/office/powerpoint/2010/main" val="4161357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C2B0E-62D5-4644-8C7F-F094CFE6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ConvertED</a:t>
            </a:r>
            <a:r>
              <a:rPr lang="en-US" dirty="0"/>
              <a:t> to =&gt;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244005-E4F2-0944-91D9-BC7C0FC54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771" y="2016125"/>
            <a:ext cx="4284899" cy="4037013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76892F-0170-D143-891D-67B46C1EC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4354" y="0"/>
            <a:ext cx="69182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24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31D6-B5D1-204B-A461-F22648DC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- INCLUDE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C10F9-F7A3-5E40-BBA0-59F40044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746768"/>
          </a:xfrm>
        </p:spPr>
        <p:txBody>
          <a:bodyPr/>
          <a:lstStyle/>
          <a:p>
            <a:r>
              <a:rPr lang="en-US" dirty="0"/>
              <a:t>The include statement should be at the top of a scope in an EDL. Will rewrite include statement generation.</a:t>
            </a:r>
          </a:p>
          <a:p>
            <a:r>
              <a:rPr lang="en-US" dirty="0"/>
              <a:t>Try to analyze local variables too for include statements.</a:t>
            </a:r>
          </a:p>
          <a:p>
            <a:r>
              <a:rPr lang="en-US" dirty="0"/>
              <a:t>The relative path of the file might need to be fixed.</a:t>
            </a:r>
          </a:p>
          <a:p>
            <a:r>
              <a:rPr lang="en-US" dirty="0"/>
              <a:t>Include should also handle struct types if they are defined in the file.</a:t>
            </a:r>
          </a:p>
        </p:txBody>
      </p:sp>
    </p:spTree>
    <p:extLst>
      <p:ext uri="{BB962C8B-B14F-4D97-AF65-F5344CB8AC3E}">
        <p14:creationId xmlns:p14="http://schemas.microsoft.com/office/powerpoint/2010/main" val="3722027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31D6-B5D1-204B-A461-F22648DC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- 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C10F9-F7A3-5E40-BBA0-59F40044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746768"/>
          </a:xfrm>
        </p:spPr>
        <p:txBody>
          <a:bodyPr/>
          <a:lstStyle/>
          <a:p>
            <a:r>
              <a:rPr lang="en-US" dirty="0"/>
              <a:t>Access info tracking.</a:t>
            </a:r>
          </a:p>
          <a:p>
            <a:r>
              <a:rPr lang="en-US" dirty="0"/>
              <a:t>Struct declarations in EDL can have attributed buffers. We can get elements of the struct from LLVM DI and declare the struct in EDL with appropriate attributes and types.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52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31D6-B5D1-204B-A461-F22648DC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– COUNT SIZE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C10F9-F7A3-5E40-BBA0-59F400446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7989"/>
          </a:xfrm>
        </p:spPr>
        <p:txBody>
          <a:bodyPr>
            <a:normAutofit/>
          </a:bodyPr>
          <a:lstStyle/>
          <a:p>
            <a:r>
              <a:rPr lang="en-US" dirty="0"/>
              <a:t>Need to analyze argument usage and possibly the caller to deduce count, size, and string attributes.</a:t>
            </a:r>
          </a:p>
          <a:p>
            <a:r>
              <a:rPr lang="en-US" dirty="0"/>
              <a:t>STRING: typical str library functions</a:t>
            </a:r>
          </a:p>
          <a:p>
            <a:r>
              <a:rPr lang="en-US" dirty="0"/>
              <a:t>The total buffer size is count * size. SGX does not allow arbitrary size. It has to be a multiple of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argType</a:t>
            </a:r>
            <a:r>
              <a:rPr lang="en-US" dirty="0"/>
              <a:t>). </a:t>
            </a:r>
          </a:p>
          <a:p>
            <a:r>
              <a:rPr lang="en-US" dirty="0"/>
              <a:t>If size is not specified, then the buffer size is calculated using the above formula where size is </a:t>
            </a:r>
            <a:r>
              <a:rPr lang="en-US" dirty="0" err="1"/>
              <a:t>sizeof</a:t>
            </a:r>
            <a:r>
              <a:rPr lang="en-US" dirty="0"/>
              <a:t> (element pointed by the pointer).  This seems fine for most types other than void. For void pointers size attribute is required. </a:t>
            </a:r>
          </a:p>
        </p:txBody>
      </p:sp>
    </p:spTree>
    <p:extLst>
      <p:ext uri="{BB962C8B-B14F-4D97-AF65-F5344CB8AC3E}">
        <p14:creationId xmlns:p14="http://schemas.microsoft.com/office/powerpoint/2010/main" val="105758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FF6F3448-2B20-B842-AB79-DAF71A6E4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1003300"/>
            <a:ext cx="4699000" cy="4013200"/>
          </a:xfrm>
          <a:prstGeom prst="rect">
            <a:avLst/>
          </a:prstGeom>
        </p:spPr>
      </p:pic>
      <p:pic>
        <p:nvPicPr>
          <p:cNvPr id="5" name="Picture 4" descr="A picture containing screen, room&#10;&#10;Description automatically generated">
            <a:extLst>
              <a:ext uri="{FF2B5EF4-FFF2-40B4-BE49-F238E27FC236}">
                <a16:creationId xmlns:a16="http://schemas.microsoft.com/office/drawing/2014/main" id="{6C86B835-3D0C-1643-A6AF-C42D2BB90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0" y="1003300"/>
            <a:ext cx="5499100" cy="2032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206C04-3A0B-004B-A4F4-3416586F2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750" y="3429000"/>
            <a:ext cx="53340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21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EA50FF-148D-884B-8556-B78886D12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300" y="1460500"/>
            <a:ext cx="86614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9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[In – out]</a:t>
            </a:r>
          </a:p>
        </p:txBody>
      </p:sp>
      <p:pic>
        <p:nvPicPr>
          <p:cNvPr id="6" name="Content Placeholder 5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859C2B41-41CD-FA4D-93DE-EE6DC2DE7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176531"/>
            <a:ext cx="4229100" cy="24638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From </a:t>
            </a:r>
            <a:r>
              <a:rPr lang="en-US" sz="2000" dirty="0" err="1"/>
              <a:t>AccessInfoTracker</a:t>
            </a:r>
            <a:endParaRPr lang="en-US" sz="2000" dirty="0"/>
          </a:p>
          <a:p>
            <a:r>
              <a:rPr lang="en-US" sz="2000" dirty="0"/>
              <a:t>Currently not supporting struct.</a:t>
            </a:r>
          </a:p>
          <a:p>
            <a:r>
              <a:rPr lang="en-US" sz="2000" dirty="0"/>
              <a:t>For pointers there are two nodes: pointer and base.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B2EC13-ED38-5D48-B2DE-A2226B3F5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300" y="544973"/>
            <a:ext cx="1244600" cy="25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32B864-C3C4-034B-BB32-BE550B0009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300" y="1240102"/>
            <a:ext cx="4343400" cy="4953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6D84322-0D36-294F-88B5-4BD77A77E8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913049"/>
            <a:ext cx="17526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7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[In – out]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pointer is used in a load, so we have the in attribute.</a:t>
            </a:r>
          </a:p>
        </p:txBody>
      </p:sp>
      <p:pic>
        <p:nvPicPr>
          <p:cNvPr id="9" name="Content Placeholder 8" descr="A screen shot of a clock&#10;&#10;Description automatically generated">
            <a:extLst>
              <a:ext uri="{FF2B5EF4-FFF2-40B4-BE49-F238E27FC236}">
                <a16:creationId xmlns:a16="http://schemas.microsoft.com/office/drawing/2014/main" id="{A9FA737B-DFCA-0E4D-9774-FD34FE9AA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481473"/>
            <a:ext cx="3771900" cy="635000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18F9CD-BE4D-C942-85A2-573943B49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" y="1182078"/>
            <a:ext cx="11569700" cy="4445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7CD9F53-AAF2-7146-A047-2936DF7B98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6450" y="4958372"/>
            <a:ext cx="2032000" cy="495300"/>
          </a:xfrm>
          <a:prstGeom prst="rect">
            <a:avLst/>
          </a:prstGeom>
        </p:spPr>
      </p:pic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97DD760-5D6C-8543-9AF2-7875F98536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0250" y="2009683"/>
            <a:ext cx="4343400" cy="260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0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[In – out]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pointer is used in a load, we have [in] attribute.</a:t>
            </a:r>
          </a:p>
          <a:p>
            <a:r>
              <a:rPr lang="en-US" sz="2000" dirty="0" err="1"/>
              <a:t>iptr</a:t>
            </a:r>
            <a:r>
              <a:rPr lang="en-US" sz="2000" dirty="0"/>
              <a:t> is a char* in this example.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7C256B-9387-DF42-9356-1CB5A8684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200" y="262306"/>
            <a:ext cx="2260600" cy="419100"/>
          </a:xfrm>
          <a:prstGeom prst="rect">
            <a:avLst/>
          </a:prstGeom>
        </p:spPr>
      </p:pic>
      <p:pic>
        <p:nvPicPr>
          <p:cNvPr id="18" name="Picture 17" descr="A close up of a screen&#10;&#10;Description automatically generated">
            <a:extLst>
              <a:ext uri="{FF2B5EF4-FFF2-40B4-BE49-F238E27FC236}">
                <a16:creationId xmlns:a16="http://schemas.microsoft.com/office/drawing/2014/main" id="{C32D8B7C-4874-F14F-BCA2-EDC8EC38C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350" y="929056"/>
            <a:ext cx="5956300" cy="6858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48F86A-7AB7-9747-B649-2276D93F3E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2050" y="5584088"/>
            <a:ext cx="1879600" cy="457200"/>
          </a:xfrm>
          <a:prstGeom prst="rect">
            <a:avLst/>
          </a:prstGeom>
        </p:spPr>
      </p:pic>
      <p:pic>
        <p:nvPicPr>
          <p:cNvPr id="24" name="Picture 23" descr="A screenshot of a computer&#10;&#10;Description automatically generated">
            <a:extLst>
              <a:ext uri="{FF2B5EF4-FFF2-40B4-BE49-F238E27FC236}">
                <a16:creationId xmlns:a16="http://schemas.microsoft.com/office/drawing/2014/main" id="{6F0A38DC-6F2E-244B-A849-09874550E2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0950" y="1745272"/>
            <a:ext cx="42418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1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[In – out]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pointer is used in a store we have [out] attribute.</a:t>
            </a:r>
          </a:p>
          <a:p>
            <a:r>
              <a:rPr lang="en-US" sz="2000" dirty="0" err="1"/>
              <a:t>iptr</a:t>
            </a:r>
            <a:r>
              <a:rPr lang="en-US" sz="2000" dirty="0"/>
              <a:t> is a char* in this example.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C97CC5-4951-754F-A465-7030EADDB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78273"/>
            <a:ext cx="5219700" cy="5207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4E4085-3872-4644-A675-B8217068C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071631"/>
            <a:ext cx="4457700" cy="457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E97A5C-AC06-5445-99CE-CB2AE52C3A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2250" y="5525627"/>
            <a:ext cx="1981200" cy="533400"/>
          </a:xfrm>
          <a:prstGeom prst="rect">
            <a:avLst/>
          </a:prstGeom>
        </p:spPr>
      </p:pic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1E5DA7A-2598-5041-BA3F-E3D9631FFD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7650" y="1603179"/>
            <a:ext cx="4470400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3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82F9D-3FB8-3E40-B6BC-41C441ED2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err="1"/>
              <a:t>user_check</a:t>
            </a:r>
            <a:r>
              <a:rPr lang="en-US" dirty="0"/>
              <a:t>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5555D-5B25-674F-8982-8D081F805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Pointers have to have direction attribute, if we don’t find any access type, they default to </a:t>
            </a:r>
            <a:r>
              <a:rPr lang="en-US" sz="2000" dirty="0" err="1"/>
              <a:t>user_check</a:t>
            </a:r>
            <a:r>
              <a:rPr lang="en-US" sz="2000" dirty="0"/>
              <a:t>.</a:t>
            </a:r>
          </a:p>
        </p:txBody>
      </p:sp>
      <p:pic>
        <p:nvPicPr>
          <p:cNvPr id="5" name="Picture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873E8089-14C9-9443-B5FB-D8AD9670F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0" y="2133600"/>
            <a:ext cx="4419600" cy="2590800"/>
          </a:xfrm>
          <a:prstGeom prst="rect">
            <a:avLst/>
          </a:prstGeom>
        </p:spPr>
      </p:pic>
      <p:pic>
        <p:nvPicPr>
          <p:cNvPr id="8" name="Picture 7" descr="A close up of a screen&#10;&#10;Description automatically generated">
            <a:extLst>
              <a:ext uri="{FF2B5EF4-FFF2-40B4-BE49-F238E27FC236}">
                <a16:creationId xmlns:a16="http://schemas.microsoft.com/office/drawing/2014/main" id="{CB7465A7-ECE0-E843-AE69-0A95314D2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800" y="690631"/>
            <a:ext cx="4953000" cy="12319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502202-4859-3244-9154-3001F0F273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2550" y="5047272"/>
            <a:ext cx="20955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9771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215</TotalTime>
  <Words>1038</Words>
  <Application>Microsoft Macintosh PowerPoint</Application>
  <PresentationFormat>Widescreen</PresentationFormat>
  <Paragraphs>96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Gill Sans MT</vt:lpstr>
      <vt:lpstr>Gallery</vt:lpstr>
      <vt:lpstr>Features</vt:lpstr>
      <vt:lpstr>Features</vt:lpstr>
      <vt:lpstr>PowerPoint Presentation</vt:lpstr>
      <vt:lpstr>PowerPoint Presentation</vt:lpstr>
      <vt:lpstr>[In – out]</vt:lpstr>
      <vt:lpstr>[In – out]</vt:lpstr>
      <vt:lpstr>[In – out]</vt:lpstr>
      <vt:lpstr>[In – out]</vt:lpstr>
      <vt:lpstr>[user_check]</vt:lpstr>
      <vt:lpstr>[ISPTR]</vt:lpstr>
      <vt:lpstr>[READ_ONLY]</vt:lpstr>
      <vt:lpstr>[ISARy]</vt:lpstr>
      <vt:lpstr>Allow keyword</vt:lpstr>
      <vt:lpstr>PUBLIC KEYWORD</vt:lpstr>
      <vt:lpstr>INCLUDE for user defined types</vt:lpstr>
      <vt:lpstr>StructS</vt:lpstr>
      <vt:lpstr>Simple project to SGX automatize</vt:lpstr>
      <vt:lpstr>Simple project to SGX automatize</vt:lpstr>
      <vt:lpstr>Simple project to SGX automatize</vt:lpstr>
      <vt:lpstr>ConvertED to =&gt;</vt:lpstr>
      <vt:lpstr>Next steps - INCLUDE</vt:lpstr>
      <vt:lpstr>Next steps - STRUCTs</vt:lpstr>
      <vt:lpstr>Next steps – COUNT SIZE STRING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</dc:title>
  <dc:creator>Sahin, Eralp</dc:creator>
  <cp:lastModifiedBy>Sahin, Eralp</cp:lastModifiedBy>
  <cp:revision>690</cp:revision>
  <dcterms:created xsi:type="dcterms:W3CDTF">2020-03-05T15:38:18Z</dcterms:created>
  <dcterms:modified xsi:type="dcterms:W3CDTF">2020-03-30T15:54:39Z</dcterms:modified>
</cp:coreProperties>
</file>