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69" r:id="rId2"/>
    <p:sldMasterId id="2147483673" r:id="rId3"/>
    <p:sldMasterId id="2147483685" r:id="rId4"/>
  </p:sldMasterIdLst>
  <p:notesMasterIdLst>
    <p:notesMasterId r:id="rId10"/>
  </p:notesMasterIdLst>
  <p:sldIdLst>
    <p:sldId id="350" r:id="rId5"/>
    <p:sldId id="338" r:id="rId6"/>
    <p:sldId id="339" r:id="rId7"/>
    <p:sldId id="351" r:id="rId8"/>
    <p:sldId id="33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808080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808080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808080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808080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808080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rgbClr val="808080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rgbClr val="808080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rgbClr val="808080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rgbClr val="808080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Owen" initials="JO" lastIdx="6" clrIdx="0"/>
  <p:cmAuthor id="1" name="Keith Schengili-Roberts" initials="KS" lastIdx="11" clrIdx="1">
    <p:extLst>
      <p:ext uri="{19B8F6BF-5375-455C-9EA6-DF929625EA0E}">
        <p15:presenceInfo xmlns:p15="http://schemas.microsoft.com/office/powerpoint/2012/main" userId="cd9dcb3a52a372e9" providerId="Windows Live"/>
      </p:ext>
    </p:extLst>
  </p:cmAuthor>
  <p:cmAuthor id="2" name="Leigh White" initials="LW" lastIdx="7" clrIdx="2">
    <p:extLst>
      <p:ext uri="{19B8F6BF-5375-455C-9EA6-DF929625EA0E}">
        <p15:presenceInfo xmlns:p15="http://schemas.microsoft.com/office/powerpoint/2012/main" userId="S-1-5-21-2881592737-150519377-3931746107-2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BA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844" autoAdjust="0"/>
  </p:normalViewPr>
  <p:slideViewPr>
    <p:cSldViewPr>
      <p:cViewPr varScale="1">
        <p:scale>
          <a:sx n="94" d="100"/>
          <a:sy n="94" d="100"/>
        </p:scale>
        <p:origin x="9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A38D0-6F17-4112-82B7-EB19230FCC76}" type="datetimeFigureOut">
              <a:rPr lang="en-US" smtClean="0"/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1B298-4B47-4914-BF8C-3A5C42161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6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</a:t>
            </a:r>
            <a:r>
              <a:rPr lang="en-CA" dirty="0" err="1"/>
              <a:t>subjectSchema</a:t>
            </a:r>
            <a:r>
              <a:rPr lang="en-CA" dirty="0"/>
              <a:t> can also be created/used to automatically create</a:t>
            </a:r>
            <a:r>
              <a:rPr lang="en-CA" baseline="0" dirty="0"/>
              <a:t> metadata in the DITA source content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1B298-4B47-4914-BF8C-3A5C421617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1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Named after Dublin, Ohio btw ;)</a:t>
            </a:r>
          </a:p>
          <a:p>
            <a:r>
              <a:rPr lang="en-CA" dirty="0"/>
              <a:t>“W3C” – “World Wide Web Consortium”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1B298-4B47-4914-BF8C-3A5C421617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9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Am</a:t>
            </a:r>
            <a:r>
              <a:rPr lang="en-CA" baseline="0" dirty="0"/>
              <a:t> not aware of this info previously made available in this compact format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1B298-4B47-4914-BF8C-3A5C421617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2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DITA example is</a:t>
            </a:r>
            <a:r>
              <a:rPr lang="en-CA" baseline="0" dirty="0"/>
              <a:t> designed to output as many possible Dublin Core metatags (and variants) as possible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1B298-4B47-4914-BF8C-3A5C421617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8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4200" y="1371600"/>
            <a:ext cx="5407025" cy="3352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rgbClr val="808080"/>
                </a:solidFill>
              </a:defRPr>
            </a:lvl1pPr>
          </a:lstStyle>
          <a:p>
            <a:pPr lvl="0"/>
            <a:r>
              <a:rPr lang="fr-CA" noProof="0"/>
              <a:t>Click to edit Master title style</a:t>
            </a:r>
            <a:endParaRPr lang="en-CA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4876800"/>
            <a:ext cx="5410200" cy="1371600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CA" noProof="0"/>
              <a:t>Click to edit Master subtitle style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80664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4704"/>
            <a:ext cx="2114550" cy="5559896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4704"/>
            <a:ext cx="6191250" cy="5559896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2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459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5170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8267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79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9764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989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3844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558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73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014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071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194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8"/>
            <a:ext cx="9144000" cy="68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4200" y="1371600"/>
            <a:ext cx="5407025" cy="3352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4876800"/>
            <a:ext cx="5410200" cy="1371600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895038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566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93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152900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41438"/>
            <a:ext cx="4152900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7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860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893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48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94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18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912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83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4704"/>
            <a:ext cx="2114550" cy="55598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4704"/>
            <a:ext cx="6191250" cy="55598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22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8"/>
            <a:ext cx="9144000" cy="68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4200" y="1371600"/>
            <a:ext cx="5407025" cy="3352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4876800"/>
            <a:ext cx="5410200" cy="1371600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494284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989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738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152900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41438"/>
            <a:ext cx="4152900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2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53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81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152900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41438"/>
            <a:ext cx="4152900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7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34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815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654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09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4704"/>
            <a:ext cx="2114550" cy="55598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4704"/>
            <a:ext cx="6191250" cy="55598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11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99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97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87350"/>
            <a:ext cx="69850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here to enter a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4582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First</a:t>
            </a:r>
          </a:p>
          <a:p>
            <a:pPr lvl="1"/>
            <a:r>
              <a:rPr lang="en-CA"/>
              <a:t>Second</a:t>
            </a:r>
          </a:p>
          <a:p>
            <a:pPr lvl="2"/>
            <a:r>
              <a:rPr lang="en-CA"/>
              <a:t>Third</a:t>
            </a:r>
          </a:p>
          <a:p>
            <a:pPr lvl="3"/>
            <a:r>
              <a:rPr lang="en-CA"/>
              <a:t>Fourth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9pPr>
    </p:titleStyle>
    <p:bodyStyle>
      <a:lvl1pPr marL="2270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808080"/>
          </a:solidFill>
          <a:latin typeface="+mn-lt"/>
          <a:ea typeface="ＭＳ Ｐゴシック" charset="0"/>
          <a:cs typeface="ＭＳ Ｐゴシック" charset="0"/>
        </a:defRPr>
      </a:lvl1pPr>
      <a:lvl2pPr marL="569913" indent="-228600" algn="l" rtl="0" eaLnBrk="1" fontAlgn="base" hangingPunct="1">
        <a:spcBef>
          <a:spcPct val="20000"/>
        </a:spcBef>
        <a:spcAft>
          <a:spcPct val="0"/>
        </a:spcAft>
        <a:buSzPct val="110000"/>
        <a:buFont typeface="Wingdings" charset="0"/>
        <a:buChar char="§"/>
        <a:defRPr sz="2400">
          <a:solidFill>
            <a:srgbClr val="808080"/>
          </a:solidFill>
          <a:latin typeface="+mn-lt"/>
          <a:ea typeface="ＭＳ Ｐゴシック" charset="0"/>
        </a:defRPr>
      </a:lvl2pPr>
      <a:lvl3pPr marL="914400" indent="-230188" algn="l" rtl="0" eaLnBrk="1" fontAlgn="base" hangingPunct="1">
        <a:spcBef>
          <a:spcPct val="20000"/>
        </a:spcBef>
        <a:spcAft>
          <a:spcPct val="0"/>
        </a:spcAft>
        <a:buSzPct val="90000"/>
        <a:buFont typeface="Wingdings" charset="0"/>
        <a:buChar char="§"/>
        <a:defRPr sz="2000">
          <a:solidFill>
            <a:srgbClr val="808080"/>
          </a:solidFill>
          <a:latin typeface="+mn-lt"/>
          <a:ea typeface="ＭＳ Ｐゴシック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808080"/>
          </a:solidFill>
          <a:latin typeface="+mn-lt"/>
          <a:ea typeface="ＭＳ Ｐゴシック" charset="0"/>
        </a:defRPr>
      </a:lvl4pPr>
      <a:lvl5pPr marL="14843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ＭＳ Ｐゴシック" charset="0"/>
        </a:defRPr>
      </a:lvl5pPr>
      <a:lvl6pPr marL="19415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6pPr>
      <a:lvl7pPr marL="23987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7pPr>
      <a:lvl8pPr marL="28559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8pPr>
      <a:lvl9pPr marL="33131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84EE-514D-4F27-883E-03E92B89B5B8}" type="datetimeFigureOut">
              <a:rPr lang="en-CA" smtClean="0"/>
              <a:t>2016-12-12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B38D-1227-4589-9421-639FD67A5B9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869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8"/>
            <a:ext cx="9144000" cy="68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87350"/>
            <a:ext cx="69850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here to enter a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4582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First</a:t>
            </a:r>
          </a:p>
          <a:p>
            <a:pPr lvl="1"/>
            <a:r>
              <a:rPr lang="en-CA"/>
              <a:t>Second</a:t>
            </a:r>
          </a:p>
          <a:p>
            <a:pPr lvl="2"/>
            <a:r>
              <a:rPr lang="en-CA"/>
              <a:t>Third</a:t>
            </a:r>
          </a:p>
          <a:p>
            <a:pPr lvl="3"/>
            <a:r>
              <a:rPr lang="en-CA"/>
              <a:t>Fourth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808080"/>
          </a:solidFill>
          <a:latin typeface="+mn-lt"/>
          <a:ea typeface="ＭＳ Ｐゴシック" charset="0"/>
          <a:cs typeface="ＭＳ Ｐゴシック" charset="0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charset="0"/>
        <a:buChar char="§"/>
        <a:defRPr sz="2400">
          <a:solidFill>
            <a:srgbClr val="808080"/>
          </a:solidFill>
          <a:latin typeface="+mn-lt"/>
          <a:ea typeface="ＭＳ Ｐゴシック" charset="0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§"/>
        <a:defRPr sz="2000">
          <a:solidFill>
            <a:srgbClr val="808080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808080"/>
          </a:solidFill>
          <a:latin typeface="+mn-lt"/>
          <a:ea typeface="ＭＳ Ｐゴシック" charset="0"/>
        </a:defRPr>
      </a:lvl4pPr>
      <a:lvl5pPr marL="1484313" indent="-166688" algn="l" rtl="0" eaLnBrk="0" fontAlgn="base" hangingPunct="0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ＭＳ Ｐゴシック" charset="0"/>
        </a:defRPr>
      </a:lvl5pPr>
      <a:lvl6pPr marL="19415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6pPr>
      <a:lvl7pPr marL="23987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7pPr>
      <a:lvl8pPr marL="28559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8pPr>
      <a:lvl9pPr marL="33131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8"/>
            <a:ext cx="9144000" cy="68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87350"/>
            <a:ext cx="69850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here to enter a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4582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First</a:t>
            </a:r>
          </a:p>
          <a:p>
            <a:pPr lvl="1"/>
            <a:r>
              <a:rPr lang="en-CA"/>
              <a:t>Second</a:t>
            </a:r>
          </a:p>
          <a:p>
            <a:pPr lvl="2"/>
            <a:r>
              <a:rPr lang="en-CA"/>
              <a:t>Third</a:t>
            </a:r>
          </a:p>
          <a:p>
            <a:pPr lvl="3"/>
            <a:r>
              <a:rPr lang="en-CA"/>
              <a:t>Fourth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Wingdings" charset="0"/>
        <a:defRPr sz="3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Wingdings" charset="0"/>
        <a:defRPr sz="3200">
          <a:solidFill>
            <a:srgbClr val="993300"/>
          </a:solidFill>
          <a:latin typeface="Verdana" charset="0"/>
          <a:ea typeface="ＭＳ Ｐゴシック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808080"/>
          </a:solidFill>
          <a:latin typeface="+mn-lt"/>
          <a:ea typeface="ＭＳ Ｐゴシック" charset="0"/>
          <a:cs typeface="ＭＳ Ｐゴシック" charset="0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charset="0"/>
        <a:buChar char="§"/>
        <a:defRPr sz="2400">
          <a:solidFill>
            <a:srgbClr val="808080"/>
          </a:solidFill>
          <a:latin typeface="+mn-lt"/>
          <a:ea typeface="ＭＳ Ｐゴシック" charset="0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§"/>
        <a:defRPr sz="2000">
          <a:solidFill>
            <a:srgbClr val="808080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808080"/>
          </a:solidFill>
          <a:latin typeface="+mn-lt"/>
          <a:ea typeface="ＭＳ Ｐゴシック" charset="0"/>
        </a:defRPr>
      </a:lvl4pPr>
      <a:lvl5pPr marL="1484313" indent="-166688" algn="l" rtl="0" eaLnBrk="0" fontAlgn="base" hangingPunct="0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ＭＳ Ｐゴシック" charset="0"/>
        </a:defRPr>
      </a:lvl5pPr>
      <a:lvl6pPr marL="19415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6pPr>
      <a:lvl7pPr marL="23987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7pPr>
      <a:lvl8pPr marL="28559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8pPr>
      <a:lvl9pPr marL="331311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o"/>
        <a:defRPr sz="2000">
          <a:solidFill>
            <a:srgbClr val="80808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DITA and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8"/>
            <a:ext cx="4983088" cy="4983162"/>
          </a:xfrm>
        </p:spPr>
        <p:txBody>
          <a:bodyPr/>
          <a:lstStyle/>
          <a:p>
            <a:r>
              <a:rPr lang="en-CA" dirty="0"/>
              <a:t>Metadata can be incorporated at both the map and topic levels</a:t>
            </a:r>
          </a:p>
          <a:p>
            <a:pPr lvl="1"/>
            <a:r>
              <a:rPr lang="en-CA" dirty="0"/>
              <a:t>Bookmaps use the bookmeta and topicmeta elements as containers</a:t>
            </a:r>
          </a:p>
          <a:p>
            <a:pPr lvl="1"/>
            <a:r>
              <a:rPr lang="en-CA" dirty="0"/>
              <a:t>Topics incorporate metadata within the prolog</a:t>
            </a:r>
          </a:p>
          <a:p>
            <a:r>
              <a:rPr lang="en-CA" dirty="0"/>
              <a:t>This content along is then expressed at output primarily as Dublin Core metadata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51" y="980728"/>
            <a:ext cx="5161905" cy="320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569" y="4788119"/>
            <a:ext cx="5657143" cy="1752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7944" y="3140968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Bookmap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6227" y="4283378"/>
            <a:ext cx="90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67130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87350"/>
            <a:ext cx="8748712" cy="738188"/>
          </a:xfrm>
        </p:spPr>
        <p:txBody>
          <a:bodyPr/>
          <a:lstStyle/>
          <a:p>
            <a:r>
              <a:rPr lang="en-CA" dirty="0"/>
              <a:t>What is Dublin Core?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8"/>
            <a:ext cx="4335016" cy="4983162"/>
          </a:xfrm>
        </p:spPr>
        <p:txBody>
          <a:bodyPr/>
          <a:lstStyle/>
          <a:p>
            <a:r>
              <a:rPr lang="en-CA" sz="2600" dirty="0"/>
              <a:t>Dublin Core is a set of metadata designed to describe web content, related to semantic web initiative</a:t>
            </a:r>
          </a:p>
          <a:p>
            <a:r>
              <a:rPr lang="en-CA" sz="2600" dirty="0"/>
              <a:t>Originating in 1995, since mid 2000s DCMI have worked with W3C on Semantic Web efforts</a:t>
            </a:r>
          </a:p>
          <a:p>
            <a:r>
              <a:rPr lang="en-CA" sz="2600" dirty="0"/>
              <a:t>DITA-OT uses a subset of Simple Dublin Core v1.1 when outputting to XHTML</a:t>
            </a:r>
          </a:p>
          <a:p>
            <a:endParaRPr lang="en-CA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365527"/>
            <a:ext cx="390101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2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87350"/>
            <a:ext cx="8748712" cy="738188"/>
          </a:xfrm>
        </p:spPr>
        <p:txBody>
          <a:bodyPr/>
          <a:lstStyle/>
          <a:p>
            <a:r>
              <a:rPr lang="en-CA" dirty="0"/>
              <a:t>DITA, DITA-OT and Dublin Core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695828"/>
              </p:ext>
            </p:extLst>
          </p:nvPr>
        </p:nvGraphicFramePr>
        <p:xfrm>
          <a:off x="381000" y="1341438"/>
          <a:ext cx="8458200" cy="47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024">
                  <a:extLst>
                    <a:ext uri="{9D8B030D-6E8A-4147-A177-3AD203B41FA5}">
                      <a16:colId xmlns:a16="http://schemas.microsoft.com/office/drawing/2014/main" val="775724209"/>
                    </a:ext>
                  </a:extLst>
                </a:gridCol>
                <a:gridCol w="4051176">
                  <a:extLst>
                    <a:ext uri="{9D8B030D-6E8A-4147-A177-3AD203B41FA5}">
                      <a16:colId xmlns:a16="http://schemas.microsoft.com/office/drawing/2014/main" val="2133597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DITA Element(s)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Dublin Core Equivalent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43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author (topic), authorinformation (map)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Creator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8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51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[output type:</a:t>
                      </a:r>
                      <a:r>
                        <a:rPr lang="en-CA" sz="1800" baseline="0" dirty="0"/>
                        <a:t> XHTML]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Format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64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critdates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16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[id value associated with topic type]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Identifier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7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publisher (topic), publisherinformation (map)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Publisher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copyright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90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42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keyword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5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9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[topic type]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51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19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DITA to Dublin Core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312" y="1412776"/>
            <a:ext cx="3790476" cy="367619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286" y="4276204"/>
            <a:ext cx="5485714" cy="2200000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 bwMode="auto">
          <a:xfrm rot="5400000">
            <a:off x="4680012" y="1598589"/>
            <a:ext cx="1800200" cy="244827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502"/>
            </a:avLst>
          </a:prstGeom>
          <a:solidFill>
            <a:schemeClr val="accent2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1420829"/>
            <a:ext cx="158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DITA topic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3968" y="3758133"/>
            <a:ext cx="368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Equivalent XHTML output</a:t>
            </a:r>
          </a:p>
        </p:txBody>
      </p:sp>
    </p:spTree>
    <p:extLst>
      <p:ext uri="{BB962C8B-B14F-4D97-AF65-F5344CB8AC3E}">
        <p14:creationId xmlns:p14="http://schemas.microsoft.com/office/powerpoint/2010/main" val="170873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87350"/>
            <a:ext cx="8748712" cy="738188"/>
          </a:xfrm>
        </p:spPr>
        <p:txBody>
          <a:bodyPr/>
          <a:lstStyle/>
          <a:p>
            <a:r>
              <a:rPr lang="en-CA" dirty="0"/>
              <a:t>Google and Dublin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41438"/>
            <a:ext cx="5055097" cy="4983162"/>
          </a:xfrm>
        </p:spPr>
        <p:txBody>
          <a:bodyPr/>
          <a:lstStyle/>
          <a:p>
            <a:r>
              <a:rPr lang="en-CA" sz="2400" dirty="0"/>
              <a:t>While Dublin Core is long-established, and the DITA-OT supports it, Google does not appear to do much with this content</a:t>
            </a:r>
          </a:p>
          <a:p>
            <a:r>
              <a:rPr lang="en-CA" sz="2400" dirty="0"/>
              <a:t>It </a:t>
            </a:r>
            <a:r>
              <a:rPr lang="en-CA" sz="2400" i="1" dirty="0"/>
              <a:t>can</a:t>
            </a:r>
            <a:r>
              <a:rPr lang="en-CA" sz="2400" dirty="0"/>
              <a:t> be advantageous from a content management perspective</a:t>
            </a:r>
          </a:p>
          <a:p>
            <a:pPr lvl="1"/>
            <a:r>
              <a:rPr lang="en-CA" sz="2200" dirty="0"/>
              <a:t>For example, info on when a topic is created and by whom may be useful to know</a:t>
            </a:r>
          </a:p>
          <a:p>
            <a:pPr lvl="1"/>
            <a:r>
              <a:rPr lang="en-CA" sz="2200" dirty="0"/>
              <a:t>Local webserver may be able to filter content or provide faceted search options based on DC values</a:t>
            </a:r>
          </a:p>
          <a:p>
            <a:pPr lvl="1"/>
            <a:endParaRPr lang="en-CA" sz="2000" dirty="0"/>
          </a:p>
          <a:p>
            <a:pPr lvl="1"/>
            <a:endParaRPr lang="en-CA" sz="2000" dirty="0"/>
          </a:p>
          <a:p>
            <a:pPr lvl="1"/>
            <a:endParaRPr lang="en-CA" sz="2200" dirty="0"/>
          </a:p>
          <a:p>
            <a:endParaRPr lang="en-CA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217099"/>
              </p:ext>
            </p:extLst>
          </p:nvPr>
        </p:nvGraphicFramePr>
        <p:xfrm>
          <a:off x="5323244" y="1228334"/>
          <a:ext cx="3711848" cy="1243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" r:id="rId3" imgW="5079240" imgH="1701360" progId="">
                  <p:embed/>
                </p:oleObj>
              </mc:Choice>
              <mc:Fallback>
                <p:oleObj r:id="rId3" imgW="5079240" imgH="1701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3244" y="1228334"/>
                        <a:ext cx="3711848" cy="1243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921605"/>
              </p:ext>
            </p:extLst>
          </p:nvPr>
        </p:nvGraphicFramePr>
        <p:xfrm>
          <a:off x="5292080" y="2956248"/>
          <a:ext cx="3733428" cy="12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" r:id="rId5" imgW="5447520" imgH="1790280" progId="">
                  <p:embed/>
                </p:oleObj>
              </mc:Choice>
              <mc:Fallback>
                <p:oleObj r:id="rId5" imgW="5447520" imgH="1790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2956248"/>
                        <a:ext cx="3733428" cy="12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33249" y="1999501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6600"/>
                </a:solidFill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3248" y="392704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dirty="0">
                <a:solidFill>
                  <a:srgbClr val="FF6600"/>
                </a:solidFill>
              </a:rPr>
              <a:t>=</a:t>
            </a:r>
          </a:p>
        </p:txBody>
      </p:sp>
      <p:pic>
        <p:nvPicPr>
          <p:cNvPr id="3345" name="Picture 273" descr="http://tuftsjournal.tufts.edu/2008/11_2/images/pr1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32" y="4725144"/>
            <a:ext cx="1872208" cy="18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24261"/>
      </p:ext>
    </p:extLst>
  </p:cSld>
  <p:clrMapOvr>
    <a:masterClrMapping/>
  </p:clrMapOvr>
</p:sld>
</file>

<file path=ppt/theme/theme1.xml><?xml version="1.0" encoding="utf-8"?>
<a:theme xmlns:a="http://schemas.openxmlformats.org/drawingml/2006/main" name="IXIASOFT-template3">
  <a:themeElements>
    <a:clrScheme name="IXIASOF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44876"/>
      </a:accent1>
      <a:accent2>
        <a:srgbClr val="F58A1F"/>
      </a:accent2>
      <a:accent3>
        <a:srgbClr val="EAEAEA"/>
      </a:accent3>
      <a:accent4>
        <a:srgbClr val="000000"/>
      </a:accent4>
      <a:accent5>
        <a:srgbClr val="FF0000"/>
      </a:accent5>
      <a:accent6>
        <a:srgbClr val="2D2DB9"/>
      </a:accent6>
      <a:hlink>
        <a:srgbClr val="244876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IxiaWithTit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WithTit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TACMS - template">
  <a:themeElements>
    <a:clrScheme name="IXIASOF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44876"/>
      </a:accent1>
      <a:accent2>
        <a:srgbClr val="F58A1F"/>
      </a:accent2>
      <a:accent3>
        <a:srgbClr val="EAEAEA"/>
      </a:accent3>
      <a:accent4>
        <a:srgbClr val="000000"/>
      </a:accent4>
      <a:accent5>
        <a:srgbClr val="FF0000"/>
      </a:accent5>
      <a:accent6>
        <a:srgbClr val="2D2DB9"/>
      </a:accent6>
      <a:hlink>
        <a:srgbClr val="244876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IxiaWithTit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WithTit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ML - template">
  <a:themeElements>
    <a:clrScheme name="IXIASOF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44876"/>
      </a:accent1>
      <a:accent2>
        <a:srgbClr val="F58A1F"/>
      </a:accent2>
      <a:accent3>
        <a:srgbClr val="EAEAEA"/>
      </a:accent3>
      <a:accent4>
        <a:srgbClr val="000000"/>
      </a:accent4>
      <a:accent5>
        <a:srgbClr val="FF0000"/>
      </a:accent5>
      <a:accent6>
        <a:srgbClr val="2D2DB9"/>
      </a:accent6>
      <a:hlink>
        <a:srgbClr val="244876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IxiaWithTit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xiaWithTit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xiaWithTit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16240</TotalTime>
  <Words>312</Words>
  <Application>Microsoft Office PowerPoint</Application>
  <PresentationFormat>On-screen Show (4:3)</PresentationFormat>
  <Paragraphs>57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Verdana</vt:lpstr>
      <vt:lpstr>Wingdings</vt:lpstr>
      <vt:lpstr>IXIASOFT-template3</vt:lpstr>
      <vt:lpstr>Custom Design</vt:lpstr>
      <vt:lpstr>DITACMS - template</vt:lpstr>
      <vt:lpstr>TEXTML - template</vt:lpstr>
      <vt:lpstr>DITA and Metadata</vt:lpstr>
      <vt:lpstr>What is Dublin Core?</vt:lpstr>
      <vt:lpstr>DITA, DITA-OT and Dublin Core</vt:lpstr>
      <vt:lpstr>DITA to Dublin Core</vt:lpstr>
      <vt:lpstr>Google and Dublin Core</vt:lpstr>
    </vt:vector>
  </TitlesOfParts>
  <Company>IXIASOFT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 Couvrette</dc:creator>
  <cp:lastModifiedBy>Keith Schengili-Roberts</cp:lastModifiedBy>
  <cp:revision>450</cp:revision>
  <cp:lastPrinted>2016-05-04T12:39:28Z</cp:lastPrinted>
  <dcterms:created xsi:type="dcterms:W3CDTF">2006-10-25T15:05:22Z</dcterms:created>
  <dcterms:modified xsi:type="dcterms:W3CDTF">2016-12-12T20:24:35Z</dcterms:modified>
</cp:coreProperties>
</file>