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83" r:id="rId2"/>
    <p:sldId id="257" r:id="rId3"/>
    <p:sldId id="258" r:id="rId4"/>
    <p:sldId id="259" r:id="rId5"/>
    <p:sldId id="260" r:id="rId6"/>
    <p:sldId id="261" r:id="rId7"/>
    <p:sldId id="2784" r:id="rId8"/>
    <p:sldId id="264" r:id="rId9"/>
    <p:sldId id="265" r:id="rId10"/>
    <p:sldId id="266" r:id="rId11"/>
    <p:sldId id="267" r:id="rId12"/>
    <p:sldId id="366" r:id="rId13"/>
    <p:sldId id="367" r:id="rId14"/>
    <p:sldId id="368" r:id="rId15"/>
    <p:sldId id="369" r:id="rId16"/>
    <p:sldId id="2785" r:id="rId17"/>
    <p:sldId id="308" r:id="rId18"/>
    <p:sldId id="309" r:id="rId19"/>
    <p:sldId id="310" r:id="rId20"/>
    <p:sldId id="311" r:id="rId21"/>
    <p:sldId id="312" r:id="rId22"/>
    <p:sldId id="313" r:id="rId23"/>
    <p:sldId id="314" r:id="rId24"/>
    <p:sldId id="370" r:id="rId25"/>
    <p:sldId id="3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nnycook, John" initials="PJ" lastIdx="9" clrIdx="0">
    <p:extLst>
      <p:ext uri="{19B8F6BF-5375-455C-9EA6-DF929625EA0E}">
        <p15:presenceInfo xmlns:p15="http://schemas.microsoft.com/office/powerpoint/2012/main" userId="S::john.pennycook@intel.com::3535af73-4c1a-4308-ab11-f31a2d947cbd" providerId="AD"/>
      </p:ext>
    </p:extLst>
  </p:cmAuthor>
  <p:cmAuthor id="2" name="Sewall, Jason" initials="SJ" lastIdx="8" clrIdx="1">
    <p:extLst>
      <p:ext uri="{19B8F6BF-5375-455C-9EA6-DF929625EA0E}">
        <p15:presenceInfo xmlns:p15="http://schemas.microsoft.com/office/powerpoint/2012/main" userId="S::jason.sewall@intel.com::8cb1f1c0-e063-497a-98fc-dc46e994eb2d" providerId="AD"/>
      </p:ext>
    </p:extLst>
  </p:cmAuthor>
  <p:cmAuthor id="3" name="Michael Wong"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62457" autoAdjust="0"/>
  </p:normalViewPr>
  <p:slideViewPr>
    <p:cSldViewPr snapToGrid="0">
      <p:cViewPr varScale="1">
        <p:scale>
          <a:sx n="74" d="100"/>
          <a:sy n="74" d="100"/>
        </p:scale>
        <p:origin x="956" y="60"/>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10-31T19:23:17.047" idx="1">
    <p:pos x="440" y="100"/>
    <p:text>to add Huawei compiler
In Huawei Connect 2021, we officially announced Bisheng C++ and compiler (https://mp.weixin.qq.com/s/yV80x6oOGnwUEl-DTwOSYA). BiSheng （毕昇）was the inventor of movable type printing in ancient China.
Bisheng C++ supports the SYCL heterogeneous programming standard with C++ language extension, allowing you to program Kunpeng, Ascend, and mainstream computing power in single source language; The Bisheng compiler provides unified compilation and reuse optimization capabilities across various computing capabilities such as Kunpeng and Ascend. It can directly generate fatbin executable programs that integrate multiple computing capabilities, facilitating deployment and running on diverse computing systems.</p:text>
  </p:cm>
  <p:cm authorId="3" dt="2021-10-31T19:23:17.047" idx="2">
    <p:pos x="440" y="100"/>
    <p:text>Done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6BE4C-6AEB-4526-A435-C029F7509B15}"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055A0-B653-4377-B1F9-ACB21D4D3D3C}" type="slidenum">
              <a:rPr lang="en-US" smtClean="0"/>
              <a:t>‹#›</a:t>
            </a:fld>
            <a:endParaRPr lang="en-US"/>
          </a:p>
        </p:txBody>
      </p:sp>
    </p:spTree>
    <p:extLst>
      <p:ext uri="{BB962C8B-B14F-4D97-AF65-F5344CB8AC3E}">
        <p14:creationId xmlns:p14="http://schemas.microsoft.com/office/powerpoint/2010/main" val="3566475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ithub.com/gromacs/gromac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github.com/bcosenza/sycl-bench" TargetMode="External"/><Relationship Id="rId5" Type="http://schemas.openxmlformats.org/officeDocument/2006/relationships/hyperlink" Target="https://gitlab.cern.ch/atlas/athena" TargetMode="External"/><Relationship Id="rId4" Type="http://schemas.openxmlformats.org/officeDocument/2006/relationships/hyperlink" Target="https://github.com/taskflow/taskflo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94e50b939_1_188:notes"/>
          <p:cNvSpPr txBox="1">
            <a:spLocks noGrp="1"/>
          </p:cNvSpPr>
          <p:nvPr>
            <p:ph type="body" idx="1"/>
          </p:nvPr>
        </p:nvSpPr>
        <p:spPr>
          <a:xfrm>
            <a:off x="685800" y="4343400"/>
            <a:ext cx="5486400" cy="4114800"/>
          </a:xfrm>
          <a:prstGeom prst="rect">
            <a:avLst/>
          </a:prstGeom>
        </p:spPr>
        <p:txBody>
          <a:bodyPr spcFirstLastPara="1" wrap="square" lIns="79725" tIns="79725" rIns="79725" bIns="797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It is a single source C++ parallel programming language that tkes standard ISO C++ application code, even tensorflow, and compiles them with a host CPU compiler, and a device SYCL compiler which generates code for many kinds of devices.</a:t>
            </a:r>
            <a:endParaRPr sz="1200"/>
          </a:p>
        </p:txBody>
      </p:sp>
      <p:sp>
        <p:nvSpPr>
          <p:cNvPr id="401" name="Google Shape;401;gf94e50b939_1_18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cb39610a36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cb39610a36_0_14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n" sz="900"/>
              <a:t>HPC workload persists for 20 years while HW can change every 5, often to different vendors. They need to serve the three pillars of Science problems: </a:t>
            </a:r>
            <a:endParaRPr sz="900"/>
          </a:p>
          <a:p>
            <a:pPr marL="457200" marR="0" lvl="0" indent="-285750" algn="l" rtl="0">
              <a:lnSpc>
                <a:spcPct val="100000"/>
              </a:lnSpc>
              <a:spcBef>
                <a:spcPts val="0"/>
              </a:spcBef>
              <a:spcAft>
                <a:spcPts val="0"/>
              </a:spcAft>
              <a:buSzPts val="900"/>
              <a:buAutoNum type="arabicPeriod"/>
            </a:pPr>
            <a:r>
              <a:rPr lang="en" sz="900"/>
              <a:t>Simulation which needs an HPC language with solvers and parallel RT,</a:t>
            </a:r>
            <a:endParaRPr sz="900"/>
          </a:p>
          <a:p>
            <a:pPr marL="457200" marR="0" lvl="0" indent="-285750" algn="l" rtl="0">
              <a:lnSpc>
                <a:spcPct val="100000"/>
              </a:lnSpc>
              <a:spcBef>
                <a:spcPts val="0"/>
              </a:spcBef>
              <a:spcAft>
                <a:spcPts val="0"/>
              </a:spcAft>
              <a:buSzPts val="900"/>
              <a:buAutoNum type="arabicPeriod"/>
            </a:pPr>
            <a:r>
              <a:rPr lang="en" sz="900"/>
              <a:t>Data Science which needs a High productivity language for big Data</a:t>
            </a:r>
            <a:endParaRPr sz="900"/>
          </a:p>
          <a:p>
            <a:pPr marL="457200" marR="0" lvl="0" indent="-285750" algn="l" rtl="0">
              <a:lnSpc>
                <a:spcPct val="100000"/>
              </a:lnSpc>
              <a:spcBef>
                <a:spcPts val="0"/>
              </a:spcBef>
              <a:spcAft>
                <a:spcPts val="0"/>
              </a:spcAft>
              <a:buSzPts val="900"/>
              <a:buAutoNum type="arabicPeriod"/>
            </a:pPr>
            <a:r>
              <a:rPr lang="en" sz="900"/>
              <a:t>Learning (training/inference) needs a High productivity language for ML</a:t>
            </a:r>
            <a:endParaRPr sz="900"/>
          </a:p>
          <a:p>
            <a:pPr marL="0" marR="0" lvl="0" indent="0" algn="l" rtl="0">
              <a:lnSpc>
                <a:spcPct val="100000"/>
              </a:lnSpc>
              <a:spcBef>
                <a:spcPts val="0"/>
              </a:spcBef>
              <a:spcAft>
                <a:spcPts val="0"/>
              </a:spcAft>
              <a:buSzPts val="1400"/>
              <a:buNone/>
            </a:pPr>
            <a:r>
              <a:rPr lang="en" sz="900"/>
              <a:t>These have been supported by the top 3 set of languages: OpenMP mostly for C/Fortran, a mix of CUDA/OpenACC/OpenCl, and now for C++ SYCL, Kokkos, Raja. </a:t>
            </a:r>
            <a:endParaRPr sz="900"/>
          </a:p>
          <a:p>
            <a:pPr marL="0" marR="0" lvl="0" indent="0" algn="l" rtl="0">
              <a:lnSpc>
                <a:spcPct val="100000"/>
              </a:lnSpc>
              <a:spcBef>
                <a:spcPts val="0"/>
              </a:spcBef>
              <a:spcAft>
                <a:spcPts val="0"/>
              </a:spcAft>
              <a:buSzPts val="1400"/>
              <a:buNone/>
            </a:pPr>
            <a:r>
              <a:rPr lang="en" sz="900"/>
              <a:t>The Development workflow for these science problems starts with </a:t>
            </a:r>
            <a:endParaRPr sz="900"/>
          </a:p>
          <a:p>
            <a:pPr marL="0" marR="0" lvl="0" indent="0" algn="l" rtl="0">
              <a:lnSpc>
                <a:spcPct val="100000"/>
              </a:lnSpc>
              <a:spcBef>
                <a:spcPts val="0"/>
              </a:spcBef>
              <a:spcAft>
                <a:spcPts val="0"/>
              </a:spcAft>
              <a:buSzPts val="1400"/>
              <a:buNone/>
            </a:pPr>
            <a:r>
              <a:rPr lang="en" sz="900"/>
              <a:t>1. choosing an algorithm, unlike before, today that choice needs feedback knowledge of the system architecture and tools and those tools need to have control of the data layout, movement, locality and affinity or they will be non-performant; SYCL and other C++ frameworks enables these parameterization and dynamically configured algorithm through C++ capabilities like templates and inlining</a:t>
            </a:r>
            <a:endParaRPr sz="900"/>
          </a:p>
          <a:p>
            <a:pPr marL="0" marR="0" lvl="0" indent="0" algn="l" rtl="0">
              <a:lnSpc>
                <a:spcPct val="100000"/>
              </a:lnSpc>
              <a:spcBef>
                <a:spcPts val="0"/>
              </a:spcBef>
              <a:spcAft>
                <a:spcPts val="0"/>
              </a:spcAft>
              <a:buSzPts val="1400"/>
              <a:buNone/>
            </a:pPr>
            <a:r>
              <a:rPr lang="en" sz="900"/>
              <a:t>2. Implement and test the algo</a:t>
            </a:r>
            <a:endParaRPr sz="900"/>
          </a:p>
          <a:p>
            <a:pPr marL="0" marR="0" lvl="0" indent="0" algn="l" rtl="0">
              <a:lnSpc>
                <a:spcPct val="100000"/>
              </a:lnSpc>
              <a:spcBef>
                <a:spcPts val="0"/>
              </a:spcBef>
              <a:spcAft>
                <a:spcPts val="0"/>
              </a:spcAft>
              <a:buSzPts val="1400"/>
              <a:buNone/>
            </a:pPr>
            <a:r>
              <a:rPr lang="en" sz="900"/>
              <a:t>3. Optimize the algo, traditionally this was the only step that needed architecture and tool knowledge</a:t>
            </a:r>
            <a:endParaRPr sz="900"/>
          </a:p>
          <a:p>
            <a:pPr marL="0" marR="0" lvl="0" indent="0" algn="l" rtl="0">
              <a:lnSpc>
                <a:spcPct val="100000"/>
              </a:lnSpc>
              <a:spcBef>
                <a:spcPts val="0"/>
              </a:spcBef>
              <a:spcAft>
                <a:spcPts val="0"/>
              </a:spcAft>
              <a:buSzPts val="1400"/>
              <a:buNone/>
            </a:pPr>
            <a:r>
              <a:rPr lang="en" sz="900"/>
              <a:t>All these steps enable to reach performance portable code.</a:t>
            </a:r>
            <a:endParaRPr sz="900"/>
          </a:p>
          <a:p>
            <a:pPr marL="0" marR="0" lvl="0" indent="0" algn="l" rtl="0">
              <a:lnSpc>
                <a:spcPct val="100000"/>
              </a:lnSpc>
              <a:spcBef>
                <a:spcPts val="0"/>
              </a:spcBef>
              <a:spcAft>
                <a:spcPts val="0"/>
              </a:spcAft>
              <a:buSzPts val="1400"/>
              <a:buNone/>
            </a:pPr>
            <a:r>
              <a:rPr lang="en" sz="900"/>
              <a:t>They are required to reach Exascale computing for the 4 major systems of which 2 are now using SYCL: ANL’s Aurora, and NERSC/LBNL’s Perlmutter</a:t>
            </a:r>
            <a:endParaRPr sz="900"/>
          </a:p>
          <a:p>
            <a:pPr marL="0" marR="0" lvl="0" indent="0" algn="l" rtl="0">
              <a:lnSpc>
                <a:spcPct val="100000"/>
              </a:lnSpc>
              <a:spcBef>
                <a:spcPts val="0"/>
              </a:spcBef>
              <a:spcAft>
                <a:spcPts val="0"/>
              </a:spcAft>
              <a:buSzPts val="1400"/>
              <a:buNone/>
            </a:pPr>
            <a:r>
              <a:rPr lang="en" sz="900"/>
              <a:t>The other 2 are AMD systems Frontier and El Capitan and SYCL has demonstrated to work on AMD systems as well. This parametrization and dynamically composed algorithm along with compiler optimization using an Open Standard programming model is what we think will enable performance portability.</a:t>
            </a:r>
            <a:endParaRPr sz="900"/>
          </a:p>
        </p:txBody>
      </p:sp>
      <p:sp>
        <p:nvSpPr>
          <p:cNvPr id="774" name="Google Shape;774;gcb39610a36_0_1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cb39610a36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6" name="Google Shape;1896;gcb39610a36_0_298:notes"/>
          <p:cNvSpPr txBox="1">
            <a:spLocks noGrp="1"/>
          </p:cNvSpPr>
          <p:nvPr>
            <p:ph type="body" idx="1"/>
          </p:nvPr>
        </p:nvSpPr>
        <p:spPr>
          <a:xfrm>
            <a:off x="685316" y="4400602"/>
            <a:ext cx="5487300" cy="3600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
              <a:t>Finally  I will start by talking about how oneAPI and SYCL are working together to bring developers an open standard environment for developers. oneAPI provides developers with a platform to build accelerated software, and SYCL sits at the heart of oneAPI, providing a mature, open standard interface for developers. When you write code using the oneAPI platform, you will be using the SYCL interface to interact with the low level hardware on your machine, whether that is targeting Intel GPUs, Nvidia GPUs or AMD GPUs. The DPC++ compiler is an implementation of the SYCL standard, and makes targeting massively parallel hardware architectures simple, and provides you with portability across different targets. The SYCL standard is defined by the whole industry, with myself as the chair, members from many major processor vendors, national laboratories and research groups ensuring that the standard continues to meet the needs of companies making processors and the software developers who want to easily target these processors.</a:t>
            </a:r>
            <a:endParaRPr/>
          </a:p>
        </p:txBody>
      </p:sp>
      <p:sp>
        <p:nvSpPr>
          <p:cNvPr id="1897" name="Google Shape;1897;gcb39610a36_0_298:notes"/>
          <p:cNvSpPr txBox="1">
            <a:spLocks noGrp="1"/>
          </p:cNvSpPr>
          <p:nvPr>
            <p:ph type="sldNum" idx="12"/>
          </p:nvPr>
        </p:nvSpPr>
        <p:spPr>
          <a:xfrm>
            <a:off x="3883999" y="8684973"/>
            <a:ext cx="2972400" cy="459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cb39610a36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0" name="Google Shape;1910;gcb39610a36_0_345:notes"/>
          <p:cNvSpPr txBox="1">
            <a:spLocks noGrp="1"/>
          </p:cNvSpPr>
          <p:nvPr>
            <p:ph type="body" idx="1"/>
          </p:nvPr>
        </p:nvSpPr>
        <p:spPr>
          <a:xfrm>
            <a:off x="685316" y="4400602"/>
            <a:ext cx="5487300" cy="3600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
              <a:t>Codeplay has been involved in defining the SYCL standard since the beginning, and we have spent many years implementing our own compiler ComputeCpp which has been focused on delivering SYCL support to customers. We are also closely involved in working on the oneAPI initiative, and have been implementing support for multiple processor architectures for DPC++ and some oneAPI libraries. Currently we are adding support for all the features of SYCL on the Perlmutter pre-exascale supercomputer and continue to extend this to things like tensor cores. We are also working to extend support in DPC++ for the Frontier exascale supercomputer being built for Oak Ridge National Laboratory, this work is in a development state but we expect this to be ready for developers to use very soon. You can find instructions to set up DPC++ for CUDA support on this web url and AMD information will come soon. The compilation step can’t be simpler, change the target flag to tell the compiler to make binaries for the Nvidia CUDA target as shown in the command on this slide.</a:t>
            </a:r>
            <a:endParaRPr/>
          </a:p>
        </p:txBody>
      </p:sp>
      <p:sp>
        <p:nvSpPr>
          <p:cNvPr id="1911" name="Google Shape;1911;gcb39610a36_0_345:notes"/>
          <p:cNvSpPr txBox="1">
            <a:spLocks noGrp="1"/>
          </p:cNvSpPr>
          <p:nvPr>
            <p:ph type="sldNum" idx="12"/>
          </p:nvPr>
        </p:nvSpPr>
        <p:spPr>
          <a:xfrm>
            <a:off x="3883999" y="8684973"/>
            <a:ext cx="2972400" cy="459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cb39610a36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1" name="Google Shape;1931;gcb39610a36_0_310:notes"/>
          <p:cNvSpPr txBox="1">
            <a:spLocks noGrp="1"/>
          </p:cNvSpPr>
          <p:nvPr>
            <p:ph type="body" idx="1"/>
          </p:nvPr>
        </p:nvSpPr>
        <p:spPr>
          <a:xfrm>
            <a:off x="685316" y="4400602"/>
            <a:ext cx="5487300" cy="3600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
              <a:t>The strategy of the National Laboratories in the United States is focused on enabling developers with a standard programming environment so that the software they write can be deployed across multiple supercomputers that bring pre-exascale to exascale computing to researchers. Codeplay has built partnerships with Lawrence Berkeley National Laboratory, Argonne National Laboratory and Oak Ridge National Laboratory to enable SYCL on their next generation of supercomputers using the DPC++ open source compiler project. You can see a small snapshot of some of the frameworks and software that is enabled by using the SYCL open standard, from LAMMPS, a particle simulator, to Eigen, a linear algebra library used by the TensorFlow framework for tensor operations.</a:t>
            </a:r>
            <a:endParaRPr/>
          </a:p>
        </p:txBody>
      </p:sp>
      <p:sp>
        <p:nvSpPr>
          <p:cNvPr id="1932" name="Google Shape;1932;gcb39610a36_0_310:notes"/>
          <p:cNvSpPr txBox="1">
            <a:spLocks noGrp="1"/>
          </p:cNvSpPr>
          <p:nvPr>
            <p:ph type="sldNum" idx="12"/>
          </p:nvPr>
        </p:nvSpPr>
        <p:spPr>
          <a:xfrm>
            <a:off x="3883999" y="8684973"/>
            <a:ext cx="2972400" cy="459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cb39610a36_0_1025:notes"/>
          <p:cNvSpPr txBox="1">
            <a:spLocks noGrp="1"/>
          </p:cNvSpPr>
          <p:nvPr>
            <p:ph type="body" idx="1"/>
          </p:nvPr>
        </p:nvSpPr>
        <p:spPr>
          <a:xfrm>
            <a:off x="685800" y="4343400"/>
            <a:ext cx="5486400" cy="4114800"/>
          </a:xfrm>
          <a:prstGeom prst="rect">
            <a:avLst/>
          </a:prstGeom>
          <a:noFill/>
          <a:ln>
            <a:noFill/>
          </a:ln>
        </p:spPr>
        <p:txBody>
          <a:bodyPr spcFirstLastPara="1" wrap="square" lIns="79725" tIns="79725" rIns="79725" bIns="79725" anchor="ctr" anchorCtr="0">
            <a:noAutofit/>
          </a:bodyPr>
          <a:lstStyle/>
          <a:p>
            <a:pPr marL="0" lvl="0" indent="0" algn="l" rtl="0">
              <a:lnSpc>
                <a:spcPct val="115000"/>
              </a:lnSpc>
              <a:spcBef>
                <a:spcPts val="900"/>
              </a:spcBef>
              <a:spcAft>
                <a:spcPts val="0"/>
              </a:spcAft>
              <a:buClr>
                <a:schemeClr val="dk1"/>
              </a:buClr>
              <a:buSzPts val="1100"/>
              <a:buFont typeface="Arial"/>
              <a:buNone/>
            </a:pPr>
            <a:r>
              <a:rPr lang="en">
                <a:solidFill>
                  <a:schemeClr val="dk1"/>
                </a:solidFill>
              </a:rPr>
              <a:t>This is the main slide. It shows what is in SYCL 2020 on the bottom left </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you will see some of the 40 features we have.</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and in the top  box, our general larger philosophy that we have followed in our change from SYCL 1.2.1 and SYCL 2020. </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In the bottom right, you will see what we have to do NEXT, in the form of conformance tests, and working on conforming implementations, as well as new SYCL Next feature proposals and on the far right you see that our main goal is converging SYCL and ISO while continuing to strongly support OpenCL, driving to support more kinds of chips.</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The main diagram illustrates our philosophy of moving from SYCL 2020 to SYCL NEXT and iterating this cycle with new releases every 1.5-3 years from previous to next release.</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Next Slide, please.</a:t>
            </a:r>
            <a:endParaRPr>
              <a:solidFill>
                <a:schemeClr val="dk1"/>
              </a:solidFill>
            </a:endParaRPr>
          </a:p>
          <a:p>
            <a:pPr marL="0" lvl="0" indent="0" algn="l" rtl="0">
              <a:lnSpc>
                <a:spcPct val="115000"/>
              </a:lnSpc>
              <a:spcBef>
                <a:spcPts val="900"/>
              </a:spcBef>
              <a:spcAft>
                <a:spcPts val="0"/>
              </a:spcAft>
              <a:buSzPts val="1400"/>
              <a:buNone/>
            </a:pPr>
            <a:r>
              <a:rPr lang="en">
                <a:solidFill>
                  <a:schemeClr val="dk1"/>
                </a:solidFill>
              </a:rPr>
              <a:t>We want easier integration with C++17, less verbose language, that has smaller code size, and simplify common patterns. We wish to enable multiple backends, but simplify interoperability while at the same time ease porting of C++ applications to SYCL, improving programmability. We aim to strike a balance for performance and stability by enabling backwards compatibility with previous releases, but also selectively break API to achieve higher performance.. We expect that breakage to be minor from SYCL 1.2.1 to 2020.</a:t>
            </a:r>
            <a:endParaRPr>
              <a:solidFill>
                <a:schemeClr val="dk1"/>
              </a:solidFill>
            </a:endParaRPr>
          </a:p>
          <a:p>
            <a:pPr marL="0" lvl="0" indent="0" algn="l" rtl="0">
              <a:lnSpc>
                <a:spcPct val="115000"/>
              </a:lnSpc>
              <a:spcBef>
                <a:spcPts val="900"/>
              </a:spcBef>
              <a:spcAft>
                <a:spcPts val="0"/>
              </a:spcAft>
              <a:buSzPts val="1400"/>
              <a:buNone/>
            </a:pPr>
            <a:endParaRPr>
              <a:solidFill>
                <a:schemeClr val="dk1"/>
              </a:solidFill>
            </a:endParaRPr>
          </a:p>
          <a:p>
            <a:pPr marL="177800" lvl="0" indent="-177800" algn="l" rtl="0">
              <a:lnSpc>
                <a:spcPct val="90000"/>
              </a:lnSpc>
              <a:spcBef>
                <a:spcPts val="900"/>
              </a:spcBef>
              <a:spcAft>
                <a:spcPts val="0"/>
              </a:spcAft>
              <a:buClr>
                <a:schemeClr val="dk1"/>
              </a:buClr>
              <a:buSzPts val="2400"/>
              <a:buChar char="●"/>
            </a:pPr>
            <a:r>
              <a:rPr lang="en">
                <a:solidFill>
                  <a:schemeClr val="dk1"/>
                </a:solidFill>
              </a:rPr>
              <a:t>Generalization (a.k.a the Backend Model) presented by Gordon Brown</a:t>
            </a:r>
            <a:endParaRPr>
              <a:solidFill>
                <a:schemeClr val="dk1"/>
              </a:solidFill>
            </a:endParaRPr>
          </a:p>
          <a:p>
            <a:pPr marL="520700" lvl="1" indent="-177800" algn="l" rtl="0">
              <a:lnSpc>
                <a:spcPct val="90000"/>
              </a:lnSpc>
              <a:spcBef>
                <a:spcPts val="400"/>
              </a:spcBef>
              <a:spcAft>
                <a:spcPts val="0"/>
              </a:spcAft>
              <a:buClr>
                <a:schemeClr val="dk1"/>
              </a:buClr>
              <a:buSzPts val="1800"/>
              <a:buChar char="○"/>
            </a:pPr>
            <a:r>
              <a:rPr lang="en">
                <a:solidFill>
                  <a:schemeClr val="dk1"/>
                </a:solidFill>
              </a:rPr>
              <a:t>Accidental massive change! but gives us independence from OpenCL, though we still are deeply tied to it</a:t>
            </a:r>
            <a:endParaRPr>
              <a:solidFill>
                <a:schemeClr val="dk1"/>
              </a:solidFill>
            </a:endParaRPr>
          </a:p>
          <a:p>
            <a:pPr marL="520700" lvl="1" indent="-152400" algn="l" rtl="0">
              <a:lnSpc>
                <a:spcPct val="90000"/>
              </a:lnSpc>
              <a:spcBef>
                <a:spcPts val="400"/>
              </a:spcBef>
              <a:spcAft>
                <a:spcPts val="0"/>
              </a:spcAft>
              <a:buClr>
                <a:schemeClr val="dk1"/>
              </a:buClr>
              <a:buSzPts val="1400"/>
              <a:buChar char="○"/>
            </a:pPr>
            <a:r>
              <a:rPr lang="en">
                <a:solidFill>
                  <a:schemeClr val="dk1"/>
                </a:solidFill>
              </a:rPr>
              <a:t>But now can adapt to Vulkan, CUDA, OpenMP... backends</a:t>
            </a:r>
            <a:endParaRPr>
              <a:solidFill>
                <a:schemeClr val="dk1"/>
              </a:solidFill>
            </a:endParaRPr>
          </a:p>
          <a:p>
            <a:pPr marL="457200" lvl="0" indent="-381000" algn="l" rtl="0">
              <a:lnSpc>
                <a:spcPct val="90000"/>
              </a:lnSpc>
              <a:spcBef>
                <a:spcPts val="800"/>
              </a:spcBef>
              <a:spcAft>
                <a:spcPts val="0"/>
              </a:spcAft>
              <a:buClr>
                <a:schemeClr val="dk1"/>
              </a:buClr>
              <a:buSzPts val="2400"/>
              <a:buChar char="●"/>
            </a:pPr>
            <a:r>
              <a:rPr lang="en">
                <a:solidFill>
                  <a:schemeClr val="dk1"/>
                </a:solidFill>
              </a:rPr>
              <a:t>Unified Shared Memory (USM) presented by James Brodman</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Enables code with pointers in data structure naturally without translation, buffers or accessors</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Help ports from some lower level language, CUDA</a:t>
            </a:r>
            <a:endParaRPr>
              <a:solidFill>
                <a:schemeClr val="dk1"/>
              </a:solidFill>
            </a:endParaRPr>
          </a:p>
          <a:p>
            <a:pPr marL="177800" lvl="0" indent="-177800" algn="l" rtl="0">
              <a:lnSpc>
                <a:spcPct val="90000"/>
              </a:lnSpc>
              <a:spcBef>
                <a:spcPts val="800"/>
              </a:spcBef>
              <a:spcAft>
                <a:spcPts val="0"/>
              </a:spcAft>
              <a:buClr>
                <a:schemeClr val="dk1"/>
              </a:buClr>
              <a:buSzPts val="2400"/>
              <a:buChar char="●"/>
            </a:pPr>
            <a:r>
              <a:rPr lang="en">
                <a:solidFill>
                  <a:schemeClr val="dk1"/>
                </a:solidFill>
              </a:rPr>
              <a:t>Improvement to Program class  Modules presented by Gordon Brown</a:t>
            </a:r>
            <a:endParaRPr>
              <a:solidFill>
                <a:schemeClr val="dk1"/>
              </a:solidFill>
            </a:endParaRPr>
          </a:p>
          <a:p>
            <a:pPr marL="520700" lvl="1" indent="-177800" algn="l" rtl="0">
              <a:lnSpc>
                <a:spcPct val="90000"/>
              </a:lnSpc>
              <a:spcBef>
                <a:spcPts val="400"/>
              </a:spcBef>
              <a:spcAft>
                <a:spcPts val="0"/>
              </a:spcAft>
              <a:buClr>
                <a:schemeClr val="dk1"/>
              </a:buClr>
              <a:buSzPts val="1800"/>
              <a:buChar char="○"/>
            </a:pPr>
            <a:r>
              <a:rPr lang="en">
                <a:solidFill>
                  <a:schemeClr val="dk1"/>
                </a:solidFill>
              </a:rPr>
              <a:t>No, not </a:t>
            </a:r>
            <a:r>
              <a:rPr lang="en" b="1" i="1">
                <a:solidFill>
                  <a:schemeClr val="dk1"/>
                </a:solidFill>
              </a:rPr>
              <a:t>those</a:t>
            </a:r>
            <a:r>
              <a:rPr lang="en">
                <a:solidFill>
                  <a:schemeClr val="dk1"/>
                </a:solidFill>
              </a:rPr>
              <a:t> modules from C++</a:t>
            </a:r>
            <a:endParaRPr>
              <a:solidFill>
                <a:schemeClr val="dk1"/>
              </a:solidFill>
            </a:endParaRPr>
          </a:p>
          <a:p>
            <a:pPr marL="520700" lvl="1" indent="-152400" algn="l" rtl="0">
              <a:lnSpc>
                <a:spcPct val="90000"/>
              </a:lnSpc>
              <a:spcBef>
                <a:spcPts val="400"/>
              </a:spcBef>
              <a:spcAft>
                <a:spcPts val="0"/>
              </a:spcAft>
              <a:buClr>
                <a:schemeClr val="dk1"/>
              </a:buClr>
              <a:buSzPts val="1400"/>
              <a:buChar char="○"/>
            </a:pPr>
            <a:r>
              <a:rPr lang="en">
                <a:solidFill>
                  <a:schemeClr val="dk1"/>
                </a:solidFill>
              </a:rPr>
              <a:t>Embed multiple objects into archives even for different backends!</a:t>
            </a:r>
            <a:endParaRPr>
              <a:solidFill>
                <a:schemeClr val="dk1"/>
              </a:solidFill>
            </a:endParaRPr>
          </a:p>
          <a:p>
            <a:pPr marL="520700" lvl="1" indent="-152400" algn="l" rtl="0">
              <a:lnSpc>
                <a:spcPct val="90000"/>
              </a:lnSpc>
              <a:spcBef>
                <a:spcPts val="400"/>
              </a:spcBef>
              <a:spcAft>
                <a:spcPts val="0"/>
              </a:spcAft>
              <a:buClr>
                <a:schemeClr val="dk1"/>
              </a:buClr>
              <a:buSzPts val="1400"/>
              <a:buChar char="○"/>
            </a:pPr>
            <a:r>
              <a:rPr lang="en">
                <a:solidFill>
                  <a:schemeClr val="dk1"/>
                </a:solidFill>
              </a:rPr>
              <a:t>Reduces ambiguity in spec and removes states</a:t>
            </a:r>
            <a:endParaRPr>
              <a:solidFill>
                <a:schemeClr val="dk1"/>
              </a:solidFill>
            </a:endParaRPr>
          </a:p>
          <a:p>
            <a:pPr marL="177800" lvl="0" indent="-177800" algn="l" rtl="0">
              <a:lnSpc>
                <a:spcPct val="90000"/>
              </a:lnSpc>
              <a:spcBef>
                <a:spcPts val="800"/>
              </a:spcBef>
              <a:spcAft>
                <a:spcPts val="0"/>
              </a:spcAft>
              <a:buClr>
                <a:schemeClr val="dk1"/>
              </a:buClr>
              <a:buSzPts val="2400"/>
              <a:buChar char="●"/>
            </a:pPr>
            <a:r>
              <a:rPr lang="en">
                <a:solidFill>
                  <a:schemeClr val="dk1"/>
                </a:solidFill>
              </a:rPr>
              <a:t>Specialization constants </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Specialize values at compile time </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Like a JIT, provides compile time feature at runtime</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This enables us to compile tensorflow which has hundreds of kernels with slightly different constants without much code bloat</a:t>
            </a:r>
            <a:endParaRPr>
              <a:solidFill>
                <a:schemeClr val="dk1"/>
              </a:solidFill>
            </a:endParaRPr>
          </a:p>
          <a:p>
            <a:pPr marL="457200" lvl="0" indent="-381000" algn="l" rtl="0">
              <a:lnSpc>
                <a:spcPct val="90000"/>
              </a:lnSpc>
              <a:spcBef>
                <a:spcPts val="800"/>
              </a:spcBef>
              <a:spcAft>
                <a:spcPts val="0"/>
              </a:spcAft>
              <a:buClr>
                <a:schemeClr val="dk1"/>
              </a:buClr>
              <a:buSzPts val="2400"/>
              <a:buChar char="●"/>
            </a:pPr>
            <a:r>
              <a:rPr lang="en">
                <a:solidFill>
                  <a:schemeClr val="dk1"/>
                </a:solidFill>
              </a:rPr>
              <a:t>Reductions</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Top request from IWOCL/DHPCC++ 2019</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Adds a builtin reduction operation, very useful and avoids boiler plate code , leverage hardware operators</a:t>
            </a:r>
            <a:endParaRPr>
              <a:solidFill>
                <a:schemeClr val="dk1"/>
              </a:solidFill>
            </a:endParaRPr>
          </a:p>
          <a:p>
            <a:pPr marL="457200" lvl="0" indent="-381000" algn="l" rtl="0">
              <a:lnSpc>
                <a:spcPct val="90000"/>
              </a:lnSpc>
              <a:spcBef>
                <a:spcPts val="0"/>
              </a:spcBef>
              <a:spcAft>
                <a:spcPts val="0"/>
              </a:spcAft>
              <a:buClr>
                <a:schemeClr val="dk1"/>
              </a:buClr>
              <a:buSzPts val="2400"/>
              <a:buChar char="●"/>
            </a:pPr>
            <a:r>
              <a:rPr lang="en">
                <a:solidFill>
                  <a:schemeClr val="dk1"/>
                </a:solidFill>
              </a:rPr>
              <a:t>Improvement on single-source programming specification </a:t>
            </a:r>
            <a:endParaRPr>
              <a:solidFill>
                <a:schemeClr val="dk1"/>
              </a:solidFill>
            </a:endParaRPr>
          </a:p>
          <a:p>
            <a:pPr marL="914400" lvl="1" indent="-317500" algn="l" rtl="0">
              <a:lnSpc>
                <a:spcPct val="90000"/>
              </a:lnSpc>
              <a:spcBef>
                <a:spcPts val="0"/>
              </a:spcBef>
              <a:spcAft>
                <a:spcPts val="0"/>
              </a:spcAft>
              <a:buClr>
                <a:schemeClr val="dk1"/>
              </a:buClr>
              <a:buSzPts val="1400"/>
              <a:buChar char="○"/>
            </a:pPr>
            <a:r>
              <a:rPr lang="en">
                <a:solidFill>
                  <a:schemeClr val="dk1"/>
                </a:solidFill>
              </a:rPr>
              <a:t>Address space </a:t>
            </a:r>
            <a:endParaRPr>
              <a:solidFill>
                <a:schemeClr val="dk1"/>
              </a:solidFill>
            </a:endParaRPr>
          </a:p>
          <a:p>
            <a:pPr marL="914400" lvl="1" indent="-317500" algn="l" rtl="0">
              <a:lnSpc>
                <a:spcPct val="90000"/>
              </a:lnSpc>
              <a:spcBef>
                <a:spcPts val="0"/>
              </a:spcBef>
              <a:spcAft>
                <a:spcPts val="0"/>
              </a:spcAft>
              <a:buClr>
                <a:schemeClr val="dk1"/>
              </a:buClr>
              <a:buSzPts val="1400"/>
              <a:buChar char="○"/>
            </a:pPr>
            <a:r>
              <a:rPr lang="en">
                <a:solidFill>
                  <a:schemeClr val="dk1"/>
                </a:solidFill>
              </a:rPr>
              <a:t>Better consistent experience between implementations</a:t>
            </a:r>
            <a:endParaRPr>
              <a:solidFill>
                <a:schemeClr val="dk1"/>
              </a:solidFill>
            </a:endParaRPr>
          </a:p>
          <a:p>
            <a:pPr marL="457200" lvl="0" indent="-381000" algn="l" rtl="0">
              <a:lnSpc>
                <a:spcPct val="90000"/>
              </a:lnSpc>
              <a:spcBef>
                <a:spcPts val="800"/>
              </a:spcBef>
              <a:spcAft>
                <a:spcPts val="0"/>
              </a:spcAft>
              <a:buClr>
                <a:schemeClr val="dk1"/>
              </a:buClr>
              <a:buSzPts val="2400"/>
              <a:buChar char="●"/>
            </a:pPr>
            <a:r>
              <a:rPr lang="en">
                <a:solidFill>
                  <a:schemeClr val="dk1"/>
                </a:solidFill>
              </a:rPr>
              <a:t>Host Task with Interop presented by Gordon Brown</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Simpler interaction between SYCL task graph and host code</a:t>
            </a:r>
            <a:endParaRPr>
              <a:solidFill>
                <a:schemeClr val="dk1"/>
              </a:solidFill>
            </a:endParaRPr>
          </a:p>
          <a:p>
            <a:pPr marL="457200" lvl="0" indent="-381000" algn="l" rtl="0">
              <a:lnSpc>
                <a:spcPct val="90000"/>
              </a:lnSpc>
              <a:spcBef>
                <a:spcPts val="800"/>
              </a:spcBef>
              <a:spcAft>
                <a:spcPts val="0"/>
              </a:spcAft>
              <a:buClr>
                <a:schemeClr val="dk1"/>
              </a:buClr>
              <a:buSzPts val="2400"/>
              <a:buChar char="●"/>
            </a:pPr>
            <a:r>
              <a:rPr lang="en">
                <a:solidFill>
                  <a:schemeClr val="dk1"/>
                </a:solidFill>
              </a:rPr>
              <a:t>Removed standard layout restrictions</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Less restriction on the C++ code we can compile, as trivially copyable is generally good enough</a:t>
            </a:r>
            <a:endParaRPr>
              <a:solidFill>
                <a:schemeClr val="dk1"/>
              </a:solidFill>
            </a:endParaRPr>
          </a:p>
          <a:p>
            <a:pPr marL="457200" lvl="0" indent="-381000" algn="l" rtl="0">
              <a:lnSpc>
                <a:spcPct val="90000"/>
              </a:lnSpc>
              <a:spcBef>
                <a:spcPts val="800"/>
              </a:spcBef>
              <a:spcAft>
                <a:spcPts val="0"/>
              </a:spcAft>
              <a:buClr>
                <a:schemeClr val="dk1"/>
              </a:buClr>
              <a:buSzPts val="2400"/>
              <a:buChar char="●"/>
            </a:pPr>
            <a:r>
              <a:rPr lang="en">
                <a:solidFill>
                  <a:schemeClr val="dk1"/>
                </a:solidFill>
              </a:rPr>
              <a:t>In order queues, presented by James brodman</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Similar to CUDA queues, one kernel at a time</a:t>
            </a:r>
            <a:endParaRPr>
              <a:solidFill>
                <a:schemeClr val="dk1"/>
              </a:solidFill>
            </a:endParaRPr>
          </a:p>
          <a:p>
            <a:pPr marL="914400" lvl="1" indent="-317500" algn="l" rtl="0">
              <a:lnSpc>
                <a:spcPct val="90000"/>
              </a:lnSpc>
              <a:spcBef>
                <a:spcPts val="800"/>
              </a:spcBef>
              <a:spcAft>
                <a:spcPts val="0"/>
              </a:spcAft>
              <a:buClr>
                <a:schemeClr val="dk1"/>
              </a:buClr>
              <a:buSzPts val="1400"/>
              <a:buChar char="○"/>
            </a:pPr>
            <a:r>
              <a:rPr lang="en">
                <a:solidFill>
                  <a:schemeClr val="dk1"/>
                </a:solidFill>
              </a:rPr>
              <a:t>When you don’t care about data dependency, or is using USM, or porting CUDA codes</a:t>
            </a:r>
            <a:endParaRPr>
              <a:solidFill>
                <a:schemeClr val="dk1"/>
              </a:solidFill>
            </a:endParaRPr>
          </a:p>
          <a:p>
            <a:pPr marL="457200" lvl="0" indent="-228600" algn="l" rtl="0">
              <a:lnSpc>
                <a:spcPct val="90000"/>
              </a:lnSpc>
              <a:spcBef>
                <a:spcPts val="800"/>
              </a:spcBef>
              <a:spcAft>
                <a:spcPts val="0"/>
              </a:spcAft>
              <a:buClr>
                <a:schemeClr val="dk1"/>
              </a:buClr>
              <a:buSzPts val="1400"/>
              <a:buNone/>
            </a:pPr>
            <a:endParaRPr>
              <a:solidFill>
                <a:schemeClr val="dk1"/>
              </a:solidFill>
            </a:endParaRPr>
          </a:p>
          <a:p>
            <a:pPr marL="520700" lvl="1" indent="-63500" algn="l" rtl="0">
              <a:lnSpc>
                <a:spcPct val="90000"/>
              </a:lnSpc>
              <a:spcBef>
                <a:spcPts val="400"/>
              </a:spcBef>
              <a:spcAft>
                <a:spcPts val="0"/>
              </a:spcAft>
              <a:buClr>
                <a:schemeClr val="dk1"/>
              </a:buClr>
              <a:buSzPts val="18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1968" name="Google Shape;1968;gcb39610a36_0_102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447bc8aaad_2_17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447bc8aaad_2_1738: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447bc8aaad_2_17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447bc8aaad_2_1747: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447bc8aaad_2_17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447bc8aaad_2_1759: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447bc8aaad_2_18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447bc8aaad_2_1825: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447bc8aaad_2_18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447bc8aaad_2_1835: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b39610a36_0_9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First let me talk about something I am really passionate about as char of the SYCL working group.</a:t>
            </a:r>
            <a:endParaRPr/>
          </a:p>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SYCL2020 is here and it’s ready for developers to use. </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SYCL 2020 is released after 3 years of intense work</a:t>
            </a:r>
            <a:endParaRPr sz="900" b="1">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Significant adoption in Embedded, Desktop and HPC markets</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Improved programmability, smaller code size, faster performance</a:t>
            </a:r>
            <a:endParaRPr sz="900" b="1">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Based on C++17, backwards compatible with SYCL 1.2.1</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Simplify porting of standard C++ applications to SYCL</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Closer alignment and integration with ISO C++</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MultipleBackend acceleration and API independent</a:t>
            </a:r>
            <a:endParaRPr sz="500">
              <a:solidFill>
                <a:schemeClr val="dk1"/>
              </a:solidFill>
            </a:endParaRPr>
          </a:p>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SYCL 2020 has increased expressiveness and simplicity for modern C++ hetereogeneous programming. </a:t>
            </a:r>
            <a:endParaRPr/>
          </a:p>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What’s more, the features of SYCL 2020 have been implemented across multiple SYCL implementations and can be used on real hardware.</a:t>
            </a:r>
            <a:endParaRPr/>
          </a:p>
        </p:txBody>
      </p:sp>
      <p:sp>
        <p:nvSpPr>
          <p:cNvPr id="459" name="Google Shape;459;gcb39610a36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447bc8aaad_2_1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447bc8aaad_2_1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44:30</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447bc8aaad_2_1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447bc8aaad_2_1439:notes"/>
          <p:cNvSpPr txBox="1">
            <a:spLocks noGrp="1"/>
          </p:cNvSpPr>
          <p:nvPr>
            <p:ph type="body" idx="1"/>
          </p:nvPr>
        </p:nvSpPr>
        <p:spPr>
          <a:xfrm>
            <a:off x="685784" y="4343396"/>
            <a:ext cx="5486400" cy="4114800"/>
          </a:xfrm>
          <a:prstGeom prst="rect">
            <a:avLst/>
          </a:prstGeom>
        </p:spPr>
        <p:txBody>
          <a:bodyPr spcFirstLastPara="1" wrap="square" lIns="91425" tIns="91425" rIns="91425" bIns="91425" anchor="t" anchorCtr="0">
            <a:noAutofit/>
          </a:bodyPr>
          <a:lstStyle/>
          <a:p>
            <a:pPr marL="0" lvl="0" indent="0" algn="l" rtl="0">
              <a:lnSpc>
                <a:spcPct val="106666"/>
              </a:lnSpc>
              <a:spcBef>
                <a:spcPts val="0"/>
              </a:spcBef>
              <a:spcAft>
                <a:spcPts val="0"/>
              </a:spcAft>
              <a:buClr>
                <a:schemeClr val="dk1"/>
              </a:buClr>
              <a:buSzPts val="1100"/>
              <a:buFont typeface="Arial"/>
              <a:buNone/>
            </a:pPr>
            <a:endParaRPr>
              <a:solidFill>
                <a:schemeClr val="dk1"/>
              </a:solidFill>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f95255e08e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First let me talk about something I am really passionate about as char of the SYCL working group.</a:t>
            </a:r>
            <a:endParaRPr/>
          </a:p>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SYCL2020 is here and it’s ready for developers to use. </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SYCL 2020 is released after 3 years of intense work</a:t>
            </a:r>
            <a:endParaRPr sz="900" b="1">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Significant adoption in Embedded, Desktop and HPC markets</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Improved programmability, smaller code size, faster performance</a:t>
            </a:r>
            <a:endParaRPr sz="900" b="1">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Based on C++17, backwards compatible with SYCL 1.2.1</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Simplify porting of standard C++ applications to SYCL</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Closer alignment and integration with ISO C++</a:t>
            </a:r>
            <a:endParaRPr sz="7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900" b="1">
                <a:solidFill>
                  <a:schemeClr val="dk1"/>
                </a:solidFill>
                <a:latin typeface="Trebuchet MS"/>
                <a:ea typeface="Trebuchet MS"/>
                <a:cs typeface="Trebuchet MS"/>
                <a:sym typeface="Trebuchet MS"/>
              </a:rPr>
              <a:t>MultipleBackend acceleration and API independent</a:t>
            </a:r>
            <a:endParaRPr sz="500">
              <a:solidFill>
                <a:schemeClr val="dk1"/>
              </a:solidFill>
            </a:endParaRPr>
          </a:p>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SYCL 2020 has increased expressiveness and simplicity for modern C++ hetereogeneous programming. </a:t>
            </a:r>
            <a:endParaRPr/>
          </a:p>
          <a:p>
            <a:pPr marL="0" lvl="0" indent="0" algn="l" rtl="0">
              <a:lnSpc>
                <a:spcPct val="105000"/>
              </a:lnSpc>
              <a:spcBef>
                <a:spcPts val="400"/>
              </a:spcBef>
              <a:spcAft>
                <a:spcPts val="0"/>
              </a:spcAft>
              <a:buClr>
                <a:schemeClr val="dk1"/>
              </a:buClr>
              <a:buSzPts val="1100"/>
              <a:buFont typeface="Arial"/>
              <a:buNone/>
            </a:pPr>
            <a:r>
              <a:rPr lang="en" sz="1200">
                <a:solidFill>
                  <a:schemeClr val="dk1"/>
                </a:solidFill>
              </a:rPr>
              <a:t>What’s more, the features of SYCL 2020 have been implemented across multiple SYCL implementations and can be used on real hardware.</a:t>
            </a:r>
            <a:endParaRPr/>
          </a:p>
        </p:txBody>
      </p:sp>
      <p:sp>
        <p:nvSpPr>
          <p:cNvPr id="1993" name="Google Shape;1993;gf95255e08e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face5ff78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2" name="Google Shape;2002;gface5ff788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5000"/>
              </a:lnSpc>
              <a:spcBef>
                <a:spcPts val="400"/>
              </a:spcBef>
              <a:spcAft>
                <a:spcPts val="0"/>
              </a:spcAft>
              <a:buSzPts val="1400"/>
              <a:buNone/>
            </a:pPr>
            <a:r>
              <a:rPr lang="en" sz="1200" dirty="0">
                <a:solidFill>
                  <a:schemeClr val="dk1"/>
                </a:solidFill>
              </a:rPr>
              <a:t>So how do you join SYCL? I am glad you asked.</a:t>
            </a:r>
            <a:endParaRPr sz="1200" dirty="0">
              <a:solidFill>
                <a:schemeClr val="dk1"/>
              </a:solidFill>
            </a:endParaRPr>
          </a:p>
          <a:p>
            <a:pPr marL="0" lvl="0" indent="0" algn="l" rtl="0">
              <a:lnSpc>
                <a:spcPct val="105000"/>
              </a:lnSpc>
              <a:spcBef>
                <a:spcPts val="400"/>
              </a:spcBef>
              <a:spcAft>
                <a:spcPts val="0"/>
              </a:spcAft>
              <a:buSzPts val="1400"/>
              <a:buNone/>
            </a:pPr>
            <a:r>
              <a:rPr lang="en" sz="1200" dirty="0">
                <a:solidFill>
                  <a:schemeClr val="dk1"/>
                </a:solidFill>
              </a:rPr>
              <a:t>Membership is open to all and 3 of these dont need any money, including working on the public github, public contribution to specs, and being part of theAdvisory panel</a:t>
            </a:r>
            <a:endParaRPr sz="1200" dirty="0">
              <a:solidFill>
                <a:schemeClr val="dk1"/>
              </a:solidFill>
            </a:endParaRPr>
          </a:p>
          <a:p>
            <a:pPr marL="0" lvl="0" indent="0" algn="l" rtl="0">
              <a:lnSpc>
                <a:spcPct val="100000"/>
              </a:lnSpc>
              <a:spcBef>
                <a:spcPts val="0"/>
              </a:spcBef>
              <a:spcAft>
                <a:spcPts val="0"/>
              </a:spcAft>
              <a:buSzPts val="1400"/>
              <a:buNone/>
            </a:pPr>
            <a:r>
              <a:rPr lang="en" dirty="0">
                <a:solidFill>
                  <a:schemeClr val="dk1"/>
                </a:solidFill>
              </a:rPr>
              <a:t>The AP panel is on Tuesday chaired by Tom Deakin of U of Bristol.</a:t>
            </a:r>
            <a:endParaRPr dirty="0">
              <a:solidFill>
                <a:schemeClr val="dk1"/>
              </a:solidFill>
            </a:endParaRPr>
          </a:p>
          <a:p>
            <a:pPr marL="0" lvl="0" indent="0" algn="l" rtl="0">
              <a:lnSpc>
                <a:spcPct val="100000"/>
              </a:lnSpc>
              <a:spcBef>
                <a:spcPts val="0"/>
              </a:spcBef>
              <a:spcAft>
                <a:spcPts val="0"/>
              </a:spcAft>
              <a:buSzPts val="1400"/>
              <a:buNone/>
            </a:pPr>
            <a:r>
              <a:rPr lang="en" dirty="0">
                <a:solidFill>
                  <a:schemeClr val="dk1"/>
                </a:solidFill>
              </a:rPr>
              <a:t>Only the WG is needed if you want to know the secret sauce.</a:t>
            </a:r>
            <a:endParaRPr dirty="0">
              <a:solidFill>
                <a:schemeClr val="dk1"/>
              </a:solidFill>
            </a:endParaRPr>
          </a:p>
          <a:p>
            <a:pPr marL="0" lvl="0" indent="0" algn="l" rtl="0">
              <a:lnSpc>
                <a:spcPct val="100000"/>
              </a:lnSpc>
              <a:spcBef>
                <a:spcPts val="0"/>
              </a:spcBef>
              <a:spcAft>
                <a:spcPts val="0"/>
              </a:spcAft>
              <a:buSzPts val="1400"/>
              <a:buNone/>
            </a:pPr>
            <a:r>
              <a:rPr lang="en" dirty="0">
                <a:solidFill>
                  <a:schemeClr val="dk1"/>
                </a:solidFill>
              </a:rPr>
              <a:t>We now also have a FAQ which we will keep up to date.</a:t>
            </a:r>
            <a:endParaRPr dirty="0">
              <a:solidFill>
                <a:schemeClr val="dk1"/>
              </a:solidFill>
            </a:endParaRPr>
          </a:p>
          <a:p>
            <a:pPr marL="0" lvl="0" indent="0" algn="l" rtl="0">
              <a:lnSpc>
                <a:spcPct val="100000"/>
              </a:lnSpc>
              <a:spcBef>
                <a:spcPts val="0"/>
              </a:spcBef>
              <a:spcAft>
                <a:spcPts val="0"/>
              </a:spcAft>
              <a:buSzPts val="1400"/>
              <a:buNone/>
            </a:pPr>
            <a:r>
              <a:rPr lang="en" dirty="0">
                <a:solidFill>
                  <a:schemeClr val="dk1"/>
                </a:solidFill>
              </a:rPr>
              <a:t>Thank you.</a:t>
            </a:r>
            <a:endParaRPr dirty="0">
              <a:solidFill>
                <a:schemeClr val="dk1"/>
              </a:solidFill>
            </a:endParaRPr>
          </a:p>
          <a:p>
            <a:pPr marL="0" lvl="0" indent="0" algn="l" rtl="0">
              <a:lnSpc>
                <a:spcPct val="115000"/>
              </a:lnSpc>
              <a:spcBef>
                <a:spcPts val="0"/>
              </a:spcBef>
              <a:spcAft>
                <a:spcPts val="0"/>
              </a:spcAft>
              <a:buSzPts val="1400"/>
              <a:buNone/>
            </a:pPr>
            <a:r>
              <a:rPr lang="en" dirty="0">
                <a:solidFill>
                  <a:schemeClr val="dk1"/>
                </a:solidFill>
              </a:rPr>
              <a:t>Next Slide, please.</a:t>
            </a:r>
            <a:endParaRPr dirty="0">
              <a:solidFill>
                <a:schemeClr val="dk1"/>
              </a:solidFill>
            </a:endParaRPr>
          </a:p>
          <a:p>
            <a:pPr marL="0" lvl="0" indent="0" algn="l" rtl="0">
              <a:lnSpc>
                <a:spcPct val="105000"/>
              </a:lnSpc>
              <a:spcBef>
                <a:spcPts val="40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cb39610a36_0_9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want to point out the incredible SYCL industry momentum in recent years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Most recently, you might have seen the Next platform asking can SYCL slice into SC, and that is based on the announcement of the collaboration with NERSC, Argonne Leadership COmputing Facility on SYCL on the Perlmutter SC. Before that is SYCL and DPC++ on Aurora. DPC++ is the Intel oneAPI implementation of SYCL you see on the top right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is the NSITEXE Kyoto Miscrocomputer joint work using SYCL on the RISC-V Vector system, there is triSYCL for Xilinx FPGA work from U West Scotland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is the Renasas Codeplay Collaboration using SYCL and OpenCL on their R-CAR ADAS solutions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is the hipSYCL implementation for AMD Rocm/CUDa GPUS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There is the tensorflow native support on powerVR using opeimized SYCL libraries</a:t>
            </a:r>
            <a:endParaRPr/>
          </a:p>
        </p:txBody>
      </p:sp>
      <p:sp>
        <p:nvSpPr>
          <p:cNvPr id="468" name="Google Shape;468;gcb39610a36_0_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b39610a36_0_977:notes"/>
          <p:cNvSpPr txBox="1">
            <a:spLocks noGrp="1"/>
          </p:cNvSpPr>
          <p:nvPr>
            <p:ph type="body" idx="1"/>
          </p:nvPr>
        </p:nvSpPr>
        <p:spPr>
          <a:xfrm>
            <a:off x="685800" y="4343400"/>
            <a:ext cx="5486400" cy="4114800"/>
          </a:xfrm>
          <a:prstGeom prst="rect">
            <a:avLst/>
          </a:prstGeom>
          <a:noFill/>
          <a:ln>
            <a:noFill/>
          </a:ln>
        </p:spPr>
        <p:txBody>
          <a:bodyPr spcFirstLastPara="1" wrap="square" lIns="79725" tIns="79725" rIns="79725" bIns="79725" anchor="ctr" anchorCtr="0">
            <a:noAutofit/>
          </a:bodyPr>
          <a:lstStyle/>
          <a:p>
            <a:pPr marL="0" lvl="0" indent="0" algn="l" rtl="0">
              <a:lnSpc>
                <a:spcPct val="115000"/>
              </a:lnSpc>
              <a:spcBef>
                <a:spcPts val="2000"/>
              </a:spcBef>
              <a:spcAft>
                <a:spcPts val="0"/>
              </a:spcAft>
              <a:buClr>
                <a:schemeClr val="dk1"/>
              </a:buClr>
              <a:buSzPts val="1100"/>
              <a:buFont typeface="Arial"/>
              <a:buNone/>
            </a:pPr>
            <a:r>
              <a:rPr lang="en" sz="2000">
                <a:solidFill>
                  <a:schemeClr val="dk1"/>
                </a:solidFill>
              </a:rPr>
              <a:t>What is SYCL 2020?</a:t>
            </a:r>
            <a:endParaRPr sz="2000">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sz="1100">
                <a:solidFill>
                  <a:schemeClr val="dk1"/>
                </a:solidFill>
              </a:rPr>
              <a:t>SYCL 2020 is the newest release  of the SYCL specification, ratified by the Working Group in late 2020, published by the Khronos Group in early 2021. It follows SYCL 1.2.1, the last version to be based directly on OpenCL. Previous release followed OpenCL base release and In light of the move to a more generalized backend model as well as following ISO C++’s release based on the year, the project has adopted a year-based versioning scheme.</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Most of these features have been implemented in at least one, though many have been in all of them</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SYCL 2020 represents a major step forward, featuring over 40 new additions and improvements, including:</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298450" algn="l" rtl="0">
              <a:lnSpc>
                <a:spcPct val="99000"/>
              </a:lnSpc>
              <a:spcBef>
                <a:spcPts val="0"/>
              </a:spcBef>
              <a:spcAft>
                <a:spcPts val="0"/>
              </a:spcAft>
              <a:buClr>
                <a:schemeClr val="dk1"/>
              </a:buClr>
              <a:buSzPts val="1100"/>
              <a:buChar char="●"/>
            </a:pPr>
            <a:r>
              <a:rPr lang="en" sz="1100">
                <a:solidFill>
                  <a:schemeClr val="dk1"/>
                </a:solidFill>
              </a:rPr>
              <a:t>Unified Shared Memory (for pointer-based programming convenience) all </a:t>
            </a:r>
            <a:endParaRPr sz="1100">
              <a:solidFill>
                <a:schemeClr val="dk1"/>
              </a:solidFill>
            </a:endParaRPr>
          </a:p>
          <a:p>
            <a:pPr marL="457200" lvl="0" indent="-298450" algn="l" rtl="0">
              <a:lnSpc>
                <a:spcPct val="99000"/>
              </a:lnSpc>
              <a:spcBef>
                <a:spcPts val="0"/>
              </a:spcBef>
              <a:spcAft>
                <a:spcPts val="0"/>
              </a:spcAft>
              <a:buClr>
                <a:schemeClr val="dk1"/>
              </a:buClr>
              <a:buSzPts val="1100"/>
              <a:buChar char="●"/>
            </a:pPr>
            <a:r>
              <a:rPr lang="en" sz="1100">
                <a:solidFill>
                  <a:schemeClr val="dk1"/>
                </a:solidFill>
              </a:rPr>
              <a:t>Parallel Reductions  </a:t>
            </a:r>
            <a:endParaRPr sz="1100">
              <a:solidFill>
                <a:schemeClr val="dk1"/>
              </a:solidFill>
            </a:endParaRPr>
          </a:p>
          <a:p>
            <a:pPr marL="457200" lvl="0" indent="-298450" algn="l" rtl="0">
              <a:lnSpc>
                <a:spcPct val="99000"/>
              </a:lnSpc>
              <a:spcBef>
                <a:spcPts val="0"/>
              </a:spcBef>
              <a:spcAft>
                <a:spcPts val="0"/>
              </a:spcAft>
              <a:buClr>
                <a:schemeClr val="dk1"/>
              </a:buClr>
              <a:buSzPts val="1100"/>
              <a:buChar char="●"/>
            </a:pPr>
            <a:r>
              <a:rPr lang="en" sz="1100">
                <a:solidFill>
                  <a:schemeClr val="dk1"/>
                </a:solidFill>
              </a:rPr>
              <a:t>Work-group and sub-group algorithms</a:t>
            </a:r>
            <a:endParaRPr sz="1100">
              <a:solidFill>
                <a:schemeClr val="dk1"/>
              </a:solidFill>
            </a:endParaRPr>
          </a:p>
          <a:p>
            <a:pPr marL="457200" lvl="0" indent="-298450" algn="l" rtl="0">
              <a:lnSpc>
                <a:spcPct val="99000"/>
              </a:lnSpc>
              <a:spcBef>
                <a:spcPts val="0"/>
              </a:spcBef>
              <a:spcAft>
                <a:spcPts val="0"/>
              </a:spcAft>
              <a:buClr>
                <a:schemeClr val="dk1"/>
              </a:buClr>
              <a:buSzPts val="1100"/>
              <a:buChar char="●"/>
            </a:pPr>
            <a:r>
              <a:rPr lang="en" sz="1100">
                <a:solidFill>
                  <a:schemeClr val="dk1"/>
                </a:solidFill>
              </a:rPr>
              <a:t>Improvements to atomic operations</a:t>
            </a:r>
            <a:endParaRPr sz="1100">
              <a:solidFill>
                <a:schemeClr val="dk1"/>
              </a:solidFill>
            </a:endParaRPr>
          </a:p>
          <a:p>
            <a:pPr marL="457200" lvl="0" indent="-298450" algn="l" rtl="0">
              <a:lnSpc>
                <a:spcPct val="99000"/>
              </a:lnSpc>
              <a:spcBef>
                <a:spcPts val="0"/>
              </a:spcBef>
              <a:spcAft>
                <a:spcPts val="0"/>
              </a:spcAft>
              <a:buClr>
                <a:schemeClr val="dk1"/>
              </a:buClr>
              <a:buSzPts val="1100"/>
              <a:buChar char="●"/>
            </a:pPr>
            <a:r>
              <a:rPr lang="en" sz="1100">
                <a:solidFill>
                  <a:schemeClr val="dk1"/>
                </a:solidFill>
              </a:rPr>
              <a:t>Class template argument deduction (CTAD) and deduction guides all</a:t>
            </a: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a:solidFill>
                  <a:schemeClr val="dk1"/>
                </a:solidFill>
              </a:rPr>
              <a:t>Simplification of accessors - all</a:t>
            </a: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a:solidFill>
                  <a:schemeClr val="dk1"/>
                </a:solidFill>
              </a:rPr>
              <a:t>Expanded interoperability with different backends - all</a:t>
            </a:r>
            <a:endParaRPr sz="1200">
              <a:solidFill>
                <a:schemeClr val="dk1"/>
              </a:solidFill>
            </a:endParaRPr>
          </a:p>
        </p:txBody>
      </p:sp>
      <p:sp>
        <p:nvSpPr>
          <p:cNvPr id="486" name="Google Shape;486;gcb39610a36_0_97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cb39610a36_0_98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cb39610a36_0_983:notes"/>
          <p:cNvSpPr txBox="1">
            <a:spLocks noGrp="1"/>
          </p:cNvSpPr>
          <p:nvPr>
            <p:ph type="body" idx="1"/>
          </p:nvPr>
        </p:nvSpPr>
        <p:spPr>
          <a:xfrm>
            <a:off x="685800" y="4343400"/>
            <a:ext cx="5486400" cy="4114800"/>
          </a:xfrm>
          <a:prstGeom prst="rect">
            <a:avLst/>
          </a:prstGeom>
          <a:noFill/>
          <a:ln>
            <a:noFill/>
          </a:ln>
        </p:spPr>
        <p:txBody>
          <a:bodyPr spcFirstLastPara="1" wrap="square" lIns="97925" tIns="48950" rIns="97925" bIns="48950" anchor="t" anchorCtr="0">
            <a:noAutofit/>
          </a:bodyPr>
          <a:lstStyle/>
          <a:p>
            <a:pPr marL="0" lvl="0" indent="0" algn="l" rtl="0">
              <a:lnSpc>
                <a:spcPct val="115000"/>
              </a:lnSpc>
              <a:spcBef>
                <a:spcPts val="900"/>
              </a:spcBef>
              <a:spcAft>
                <a:spcPts val="0"/>
              </a:spcAft>
              <a:buClr>
                <a:schemeClr val="dk1"/>
              </a:buClr>
              <a:buSzPts val="1100"/>
              <a:buFont typeface="Arial"/>
              <a:buNone/>
            </a:pPr>
            <a:r>
              <a:rPr lang="en" sz="1100">
                <a:solidFill>
                  <a:schemeClr val="dk1"/>
                </a:solidFill>
                <a:latin typeface="Calibri"/>
                <a:ea typeface="Calibri"/>
                <a:cs typeface="Calibri"/>
                <a:sym typeface="Calibri"/>
              </a:rPr>
              <a:t>this slide is about parallel industry initiatives and the possible future roadmap of SYCL, where we released SYCL2020 based on C++17.  This means it enables exciting C++ features such as CTAD and Deduction guides that makes code less verbose. There are also a number of other great features which I will highlight.</a:t>
            </a:r>
            <a:endParaRPr sz="1100">
              <a:solidFill>
                <a:schemeClr val="dk1"/>
              </a:solidFill>
              <a:latin typeface="Calibri"/>
              <a:ea typeface="Calibri"/>
              <a:cs typeface="Calibri"/>
              <a:sym typeface="Calibri"/>
            </a:endParaRPr>
          </a:p>
          <a:p>
            <a:pPr marL="0" lvl="0" indent="0" algn="l" rtl="0">
              <a:lnSpc>
                <a:spcPct val="115000"/>
              </a:lnSpc>
              <a:spcBef>
                <a:spcPts val="900"/>
              </a:spcBef>
              <a:spcAft>
                <a:spcPts val="0"/>
              </a:spcAft>
              <a:buClr>
                <a:schemeClr val="dk1"/>
              </a:buClr>
              <a:buSzPts val="1100"/>
              <a:buFont typeface="Arial"/>
              <a:buNone/>
            </a:pPr>
            <a:r>
              <a:rPr lang="en" sz="1100">
                <a:solidFill>
                  <a:schemeClr val="dk1"/>
                </a:solidFill>
                <a:latin typeface="Calibri"/>
                <a:ea typeface="Calibri"/>
                <a:cs typeface="Calibri"/>
                <a:sym typeface="Calibri"/>
              </a:rPr>
              <a:t>You will also see that  we released SYCL 1.2.1 in 2017, and previously 1.2 in 2015. And if you were to predict that we seem to be settling down to a cadence of releasing new releases every 1.5-3 years, matching to the ISO C++ schedule, you will be correct. This is because we have adapted to a bus-train model of delivery. You will also see that we have changed the naming scheme from aligning with OpenCL version to naming by year to allow us to be based on multiple backend options in addition to OpenCL, which remains our primary backend.</a:t>
            </a:r>
            <a:endParaRPr sz="1100">
              <a:solidFill>
                <a:schemeClr val="dk1"/>
              </a:solidFill>
              <a:latin typeface="Calibri"/>
              <a:ea typeface="Calibri"/>
              <a:cs typeface="Calibri"/>
              <a:sym typeface="Calibri"/>
            </a:endParaRPr>
          </a:p>
          <a:p>
            <a:pPr marL="0" lvl="0" indent="0" algn="l" rtl="0">
              <a:lnSpc>
                <a:spcPct val="115000"/>
              </a:lnSpc>
              <a:spcBef>
                <a:spcPts val="900"/>
              </a:spcBef>
              <a:spcAft>
                <a:spcPts val="0"/>
              </a:spcAft>
              <a:buClr>
                <a:schemeClr val="dk1"/>
              </a:buClr>
              <a:buSzPts val="1100"/>
              <a:buFont typeface="Arial"/>
              <a:buNone/>
            </a:pPr>
            <a:r>
              <a:rPr lang="en" sz="1100">
                <a:solidFill>
                  <a:schemeClr val="dk1"/>
                </a:solidFill>
                <a:latin typeface="Calibri"/>
                <a:ea typeface="Calibri"/>
                <a:cs typeface="Calibri"/>
                <a:sym typeface="Calibri"/>
              </a:rPr>
              <a:t>You will also see that we are projecting, tentatively, that a future SYCL will be released after 2021 (exact version to be named later) and will likely be based on C++20 which will be released at the end of this year.</a:t>
            </a:r>
            <a:endParaRPr sz="1100">
              <a:solidFill>
                <a:schemeClr val="dk1"/>
              </a:solidFill>
              <a:latin typeface="Calibri"/>
              <a:ea typeface="Calibri"/>
              <a:cs typeface="Calibri"/>
              <a:sym typeface="Calibri"/>
            </a:endParaRPr>
          </a:p>
          <a:p>
            <a:pPr marL="0" lvl="0" indent="0" algn="l" rtl="0">
              <a:lnSpc>
                <a:spcPct val="115000"/>
              </a:lnSpc>
              <a:spcBef>
                <a:spcPts val="2000"/>
              </a:spcBef>
              <a:spcAft>
                <a:spcPts val="0"/>
              </a:spcAft>
              <a:buClr>
                <a:schemeClr val="dk1"/>
              </a:buClr>
              <a:buSzPts val="1100"/>
              <a:buFont typeface="Arial"/>
              <a:buNone/>
            </a:pPr>
            <a:r>
              <a:rPr lang="en" sz="1100">
                <a:solidFill>
                  <a:schemeClr val="dk1"/>
                </a:solidFill>
                <a:latin typeface="Calibri"/>
                <a:ea typeface="Calibri"/>
                <a:cs typeface="Calibri"/>
                <a:sym typeface="Calibri"/>
              </a:rPr>
              <a:t>This shows our tighter ISO C++ alignment injecting our heterogeneous knowledge into ISO and adapting C++ features.</a:t>
            </a:r>
            <a:endParaRPr sz="1100">
              <a:solidFill>
                <a:schemeClr val="dk1"/>
              </a:solidFill>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Today I am unveiling this slide about the possible future roadmap of SYCL, where in 2020 we released first a provisional in Q2 for public review and feedback leading to a final in Q4. We plan this version to be based on C++17.  This means it enables exciting C++ features such as CTAD and Deduction guides that makes code less verbose. There are also a number of other great features which I will highlight. </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You will also see that  we released SYCL 1.2.1 in 2017, and previously 1.2 in 2015. And if you were to predict that we seem to be settling down to a cadence of releasing new releases every 1.5-3 years, matching to the ISO C++ schedule, you will be correct. This is because we have adapted to a bus-train model of delivery. You will also see that we have changed the naming scheme from aligning with OpenCL version to naming by year to allow us to be based on multiple backend options in addition to OpenCL, which remains our primary backend.</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You will also see that we are projecting, tentatively, that a future SYCL will be released after 2021 (exact version to be named later) and will likely be based on C++20 which will be released at the end of this year.</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This shows our tighter ISO C++ alignment injecting our heterogeneous knowledge into ISO and adapting C++ features.</a:t>
            </a:r>
            <a:endParaRPr>
              <a:solidFill>
                <a:schemeClr val="dk1"/>
              </a:solidFill>
            </a:endParaRPr>
          </a:p>
          <a:p>
            <a:pPr marL="0" lvl="0" indent="0" algn="l" rtl="0">
              <a:lnSpc>
                <a:spcPct val="115000"/>
              </a:lnSpc>
              <a:spcBef>
                <a:spcPts val="900"/>
              </a:spcBef>
              <a:spcAft>
                <a:spcPts val="0"/>
              </a:spcAft>
              <a:buSzPts val="1400"/>
              <a:buNone/>
            </a:pPr>
            <a:r>
              <a:rPr lang="en">
                <a:solidFill>
                  <a:schemeClr val="dk1"/>
                </a:solidFill>
              </a:rPr>
              <a:t>Next Slide, please..</a:t>
            </a:r>
            <a:endParaRPr sz="2000">
              <a:solidFill>
                <a:srgbClr val="FF0000"/>
              </a:solidFill>
              <a:latin typeface="Tahoma"/>
              <a:ea typeface="Tahoma"/>
              <a:cs typeface="Tahoma"/>
              <a:sym typeface="Tahoma"/>
            </a:endParaRPr>
          </a:p>
          <a:p>
            <a:pPr marL="0" lvl="0" indent="0" algn="l" rtl="0">
              <a:lnSpc>
                <a:spcPct val="100000"/>
              </a:lnSpc>
              <a:spcBef>
                <a:spcPts val="900"/>
              </a:spcBef>
              <a:spcAft>
                <a:spcPts val="0"/>
              </a:spcAft>
              <a:buSzPts val="1400"/>
              <a:buNone/>
            </a:pPr>
            <a:endParaRPr sz="2000">
              <a:solidFill>
                <a:srgbClr val="FF0000"/>
              </a:solidFill>
              <a:latin typeface="Tahoma"/>
              <a:ea typeface="Tahoma"/>
              <a:cs typeface="Tahoma"/>
              <a:sym typeface="Tahoma"/>
            </a:endParaRPr>
          </a:p>
          <a:p>
            <a:pPr marL="0" lvl="0" indent="0" algn="l" rtl="0">
              <a:lnSpc>
                <a:spcPct val="100000"/>
              </a:lnSpc>
              <a:spcBef>
                <a:spcPts val="0"/>
              </a:spcBef>
              <a:spcAft>
                <a:spcPts val="0"/>
              </a:spcAft>
              <a:buClr>
                <a:schemeClr val="dk1"/>
              </a:buClr>
              <a:buSzPts val="1400"/>
              <a:buFont typeface="Arial"/>
              <a:buNone/>
            </a:pPr>
            <a:endParaRPr sz="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500">
              <a:solidFill>
                <a:schemeClr val="dk1"/>
              </a:solidFill>
              <a:latin typeface="Calibri"/>
              <a:ea typeface="Calibri"/>
              <a:cs typeface="Calibri"/>
              <a:sym typeface="Calibri"/>
            </a:endParaRPr>
          </a:p>
        </p:txBody>
      </p:sp>
      <p:sp>
        <p:nvSpPr>
          <p:cNvPr id="495" name="Google Shape;495;gcb39610a36_0_983:notes"/>
          <p:cNvSpPr txBox="1">
            <a:spLocks noGrp="1"/>
          </p:cNvSpPr>
          <p:nvPr>
            <p:ph type="sldNum" idx="12"/>
          </p:nvPr>
        </p:nvSpPr>
        <p:spPr>
          <a:xfrm>
            <a:off x="3884614" y="8685214"/>
            <a:ext cx="2971800" cy="457200"/>
          </a:xfrm>
          <a:prstGeom prst="rect">
            <a:avLst/>
          </a:prstGeom>
          <a:noFill/>
          <a:ln>
            <a:noFill/>
          </a:ln>
        </p:spPr>
        <p:txBody>
          <a:bodyPr spcFirstLastPara="1" wrap="square" lIns="97925" tIns="48950" rIns="97925" bIns="48950" anchor="b" anchorCtr="0">
            <a:noAutofit/>
          </a:bodyPr>
          <a:lstStyle/>
          <a:p>
            <a:pPr marL="0" marR="0" lvl="0" indent="0" algn="r" rtl="0">
              <a:lnSpc>
                <a:spcPct val="99000"/>
              </a:lnSpc>
              <a:spcBef>
                <a:spcPts val="0"/>
              </a:spcBef>
              <a:spcAft>
                <a:spcPts val="0"/>
              </a:spcAft>
              <a:buSzPts val="1400"/>
              <a:buNone/>
            </a:pPr>
            <a:fld id="{00000000-1234-1234-1234-123412341234}" type="slidenum">
              <a:rPr lang="en" sz="1400">
                <a:solidFill>
                  <a:srgbClr val="FFFFFF"/>
                </a:solidFill>
                <a:latin typeface="Arial"/>
                <a:ea typeface="Arial"/>
                <a:cs typeface="Arial"/>
                <a:sym typeface="Arial"/>
              </a:rPr>
              <a:t>6</a:t>
            </a:fld>
            <a:endParaRPr sz="1400">
              <a:solidFill>
                <a:srgbClr val="FFFFFF"/>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f4c98a3889_0_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f4c98a3889_0_0:notes"/>
          <p:cNvSpPr txBox="1">
            <a:spLocks noGrp="1"/>
          </p:cNvSpPr>
          <p:nvPr>
            <p:ph type="body" idx="1"/>
          </p:nvPr>
        </p:nvSpPr>
        <p:spPr>
          <a:xfrm>
            <a:off x="685800" y="4343400"/>
            <a:ext cx="5486400" cy="4114800"/>
          </a:xfrm>
          <a:prstGeom prst="rect">
            <a:avLst/>
          </a:prstGeom>
          <a:noFill/>
          <a:ln>
            <a:noFill/>
          </a:ln>
        </p:spPr>
        <p:txBody>
          <a:bodyPr spcFirstLastPara="1" wrap="square" lIns="97925" tIns="48950" rIns="97925" bIns="48950" anchor="t" anchorCtr="0">
            <a:noAutofit/>
          </a:bodyPr>
          <a:lstStyle/>
          <a:p>
            <a:pPr marL="0" lvl="0" indent="0" algn="l" rtl="0">
              <a:spcBef>
                <a:spcPts val="0"/>
              </a:spcBef>
              <a:spcAft>
                <a:spcPts val="0"/>
              </a:spcAft>
              <a:buNone/>
            </a:pPr>
            <a:r>
              <a:rPr lang="en-GB" sz="1200"/>
              <a:t>Note (Peter): I’ve duplicated the slide to propose some changes</a:t>
            </a:r>
            <a:endParaRPr sz="1200"/>
          </a:p>
        </p:txBody>
      </p:sp>
      <p:sp>
        <p:nvSpPr>
          <p:cNvPr id="419" name="Google Shape;419;gf4c98a3889_0_0:notes"/>
          <p:cNvSpPr txBox="1">
            <a:spLocks noGrp="1"/>
          </p:cNvSpPr>
          <p:nvPr>
            <p:ph type="sldNum" idx="12"/>
          </p:nvPr>
        </p:nvSpPr>
        <p:spPr>
          <a:xfrm>
            <a:off x="3884614" y="8685214"/>
            <a:ext cx="2971800" cy="457200"/>
          </a:xfrm>
          <a:prstGeom prst="rect">
            <a:avLst/>
          </a:prstGeom>
          <a:noFill/>
          <a:ln>
            <a:noFill/>
          </a:ln>
        </p:spPr>
        <p:txBody>
          <a:bodyPr spcFirstLastPara="1" wrap="square" lIns="97925" tIns="48950" rIns="97925" bIns="48950" anchor="b" anchorCtr="0">
            <a:noAutofit/>
          </a:bodyPr>
          <a:lstStyle/>
          <a:p>
            <a:pPr marL="0" lvl="0" indent="0" algn="r" rtl="0">
              <a:lnSpc>
                <a:spcPct val="99000"/>
              </a:lnSpc>
              <a:spcBef>
                <a:spcPts val="0"/>
              </a:spcBef>
              <a:spcAft>
                <a:spcPts val="0"/>
              </a:spcAft>
              <a:buNone/>
            </a:pPr>
            <a:fld id="{00000000-1234-1234-1234-123412341234}" type="slidenum">
              <a:rPr lang="en-GB" sz="1200"/>
              <a:t>7</a:t>
            </a:fld>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cb39610a36_0_1133:notes"/>
          <p:cNvSpPr txBox="1">
            <a:spLocks noGrp="1"/>
          </p:cNvSpPr>
          <p:nvPr>
            <p:ph type="body" idx="1"/>
          </p:nvPr>
        </p:nvSpPr>
        <p:spPr>
          <a:xfrm>
            <a:off x="685800" y="4343400"/>
            <a:ext cx="5486400" cy="4114800"/>
          </a:xfrm>
          <a:prstGeom prst="rect">
            <a:avLst/>
          </a:prstGeom>
          <a:noFill/>
          <a:ln>
            <a:noFill/>
          </a:ln>
        </p:spPr>
        <p:txBody>
          <a:bodyPr spcFirstLastPara="1" wrap="square" lIns="79725" tIns="79725" rIns="79725" bIns="79725" anchor="ctr" anchorCtr="0">
            <a:noAutofit/>
          </a:bodyPr>
          <a:lstStyle/>
          <a:p>
            <a:pPr marL="0" lvl="0" indent="0" algn="l" rtl="0">
              <a:lnSpc>
                <a:spcPct val="115000"/>
              </a:lnSpc>
              <a:spcBef>
                <a:spcPts val="900"/>
              </a:spcBef>
              <a:spcAft>
                <a:spcPts val="0"/>
              </a:spcAft>
              <a:buSzPts val="1400"/>
              <a:buNone/>
            </a:pPr>
            <a:r>
              <a:rPr lang="en">
                <a:solidFill>
                  <a:schemeClr val="dk1"/>
                </a:solidFill>
              </a:rPr>
              <a:t>This highlights the already large and growing SYCL ecosystem. Starting with the implementations on the left including the new NeoSYCL, then there are the many research papers. Of this I have talked about  the Exascale Computing Project and Celerity for SYCL cluster last year.</a:t>
            </a:r>
            <a:endParaRPr>
              <a:solidFill>
                <a:schemeClr val="dk1"/>
              </a:solidFill>
            </a:endParaRPr>
          </a:p>
          <a:p>
            <a:pPr marL="0" lvl="0" indent="0" algn="l" rtl="0">
              <a:lnSpc>
                <a:spcPct val="115000"/>
              </a:lnSpc>
              <a:spcBef>
                <a:spcPts val="900"/>
              </a:spcBef>
              <a:spcAft>
                <a:spcPts val="0"/>
              </a:spcAft>
              <a:buSzPts val="1400"/>
              <a:buNone/>
            </a:pPr>
            <a:r>
              <a:rPr lang="en">
                <a:solidFill>
                  <a:schemeClr val="dk1"/>
                </a:solidFill>
              </a:rPr>
              <a:t>These projects allows SYCL to run on Exascale and petascale supercomputer systems.</a:t>
            </a:r>
            <a:endParaRPr>
              <a:solidFill>
                <a:schemeClr val="dk1"/>
              </a:solidFill>
            </a:endParaRPr>
          </a:p>
          <a:p>
            <a:pPr marL="0" lvl="0" indent="0" algn="l" rtl="0">
              <a:lnSpc>
                <a:spcPct val="115000"/>
              </a:lnSpc>
              <a:spcBef>
                <a:spcPts val="900"/>
              </a:spcBef>
              <a:spcAft>
                <a:spcPts val="0"/>
              </a:spcAft>
              <a:buSzPts val="1400"/>
              <a:buNone/>
            </a:pPr>
            <a:r>
              <a:rPr lang="en" sz="1050">
                <a:solidFill>
                  <a:srgbClr val="172B4D"/>
                </a:solidFill>
                <a:highlight>
                  <a:srgbClr val="FFFFFF"/>
                </a:highlight>
                <a:latin typeface="Roboto"/>
                <a:ea typeface="Roboto"/>
                <a:cs typeface="Roboto"/>
                <a:sym typeface="Roboto"/>
              </a:rPr>
              <a:t>Kokkos and Raja C++ are Performance Portability Programming frameworks for C++ Parallel Execution and Memory Abstraction</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800"/>
              </a:spcBef>
              <a:spcAft>
                <a:spcPts val="0"/>
              </a:spcAft>
              <a:buClr>
                <a:schemeClr val="dk1"/>
              </a:buClr>
              <a:buSzPts val="1100"/>
              <a:buFont typeface="Arial"/>
              <a:buNone/>
            </a:pPr>
            <a:r>
              <a:rPr lang="en" sz="1050">
                <a:solidFill>
                  <a:srgbClr val="172B4D"/>
                </a:solidFill>
                <a:highlight>
                  <a:srgbClr val="FFFFFF"/>
                </a:highlight>
                <a:latin typeface="Roboto"/>
                <a:ea typeface="Roboto"/>
                <a:cs typeface="Roboto"/>
                <a:sym typeface="Roboto"/>
              </a:rPr>
              <a:t>One of our WG member, Nevin Liber is working on delivering SYCL on Kokkos.</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endParaRPr>
              <a:solidFill>
                <a:schemeClr val="dk1"/>
              </a:solidFill>
              <a:uFill>
                <a:noFill/>
              </a:uFill>
              <a:hlinkClick r:id="rId3">
                <a:extLst>
                  <a:ext uri="{A12FA001-AC4F-418D-AE19-62706E023703}">
                    <ahyp:hlinkClr xmlns:ahyp="http://schemas.microsoft.com/office/drawing/2018/hyperlinkcolor" val="tx"/>
                  </a:ext>
                </a:extLst>
              </a:hlinkClick>
            </a:endParaRPr>
          </a:p>
          <a:p>
            <a:pPr marL="0" lvl="0" indent="0" algn="l" rtl="0">
              <a:lnSpc>
                <a:spcPct val="115000"/>
              </a:lnSpc>
              <a:spcBef>
                <a:spcPts val="0"/>
              </a:spcBef>
              <a:spcAft>
                <a:spcPts val="0"/>
              </a:spcAft>
              <a:buSzPts val="1400"/>
              <a:buNone/>
            </a:pPr>
            <a:r>
              <a:rPr lang="en" sz="1050">
                <a:solidFill>
                  <a:srgbClr val="172B4D"/>
                </a:solidFill>
                <a:highlight>
                  <a:srgbClr val="FFFFFF"/>
                </a:highlight>
                <a:latin typeface="Roboto"/>
                <a:ea typeface="Roboto"/>
                <a:cs typeface="Roboto"/>
                <a:sym typeface="Roboto"/>
              </a:rPr>
              <a:t>Gromacs is A molecular dynamics package mainly designed for simulations of proteins, lipids, and nucleic acids from Stockholm University, that is also a SPEC CPU benchmark and is now being acceelrated for SYCL</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800"/>
              </a:spcBef>
              <a:spcAft>
                <a:spcPts val="0"/>
              </a:spcAft>
              <a:buSzPts val="1400"/>
              <a:buNone/>
            </a:pPr>
            <a:r>
              <a:rPr lang="en" sz="1050">
                <a:solidFill>
                  <a:srgbClr val="172B4D"/>
                </a:solidFill>
                <a:highlight>
                  <a:srgbClr val="FFFFFF"/>
                </a:highlight>
                <a:latin typeface="Roboto"/>
                <a:ea typeface="Roboto"/>
                <a:cs typeface="Roboto"/>
                <a:sym typeface="Roboto"/>
              </a:rPr>
              <a:t>The alpaka library is a header-only C++14 abstraction library for accelerator development from HZDR, LBNL</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r>
              <a:rPr lang="en" sz="1050">
                <a:solidFill>
                  <a:srgbClr val="0052CC"/>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TaskFlow</a:t>
            </a:r>
            <a:r>
              <a:rPr lang="en" sz="1050">
                <a:solidFill>
                  <a:srgbClr val="0052CC"/>
                </a:solidFill>
                <a:highlight>
                  <a:srgbClr val="FFFFFF"/>
                </a:highlight>
                <a:latin typeface="Roboto"/>
                <a:ea typeface="Roboto"/>
                <a:cs typeface="Roboto"/>
                <a:sym typeface="Roboto"/>
              </a:rPr>
              <a:t> is </a:t>
            </a:r>
            <a:r>
              <a:rPr lang="en" sz="1050">
                <a:solidFill>
                  <a:srgbClr val="172B4D"/>
                </a:solidFill>
                <a:highlight>
                  <a:srgbClr val="FFFFFF"/>
                </a:highlight>
                <a:latin typeface="Roboto"/>
                <a:ea typeface="Roboto"/>
                <a:cs typeface="Roboto"/>
                <a:sym typeface="Roboto"/>
              </a:rPr>
              <a:t>A General-purpose Parallel and Heterogeneous Task Programming System extending for task graph parallelism for distributed and heterogeneous nodes from University of Utah’s Professor Huang.</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r>
              <a:rPr lang="en" sz="1050">
                <a:solidFill>
                  <a:srgbClr val="172B4D"/>
                </a:solidFill>
                <a:highlight>
                  <a:srgbClr val="FFFFFF"/>
                </a:highlight>
                <a:latin typeface="Roboto"/>
                <a:ea typeface="Roboto"/>
                <a:cs typeface="Roboto"/>
                <a:sym typeface="Roboto"/>
              </a:rPr>
              <a:t>The </a:t>
            </a:r>
            <a:r>
              <a:rPr lang="en" sz="1050">
                <a:solidFill>
                  <a:srgbClr val="0052CC"/>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ATLAS Experiment Athena</a:t>
            </a:r>
            <a:r>
              <a:rPr lang="en" sz="1050">
                <a:solidFill>
                  <a:srgbClr val="172B4D"/>
                </a:solidFill>
                <a:highlight>
                  <a:srgbClr val="FFFFFF"/>
                </a:highlight>
                <a:latin typeface="Roboto"/>
                <a:ea typeface="Roboto"/>
                <a:cs typeface="Roboto"/>
                <a:sym typeface="Roboto"/>
              </a:rPr>
              <a:t> is a high energy physics experiment looking for higg’s Boson and quarks  from CERN</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r>
              <a:rPr lang="en" sz="1050">
                <a:solidFill>
                  <a:srgbClr val="172B4D"/>
                </a:solidFill>
                <a:highlight>
                  <a:srgbClr val="FFFFFF"/>
                </a:highlight>
                <a:latin typeface="Roboto"/>
                <a:ea typeface="Roboto"/>
                <a:cs typeface="Roboto"/>
                <a:sym typeface="Roboto"/>
              </a:rPr>
              <a:t>And recently, we had 2 talks in GTC 2021 by Brandon Cook, LBNL/NERSC, and Peter Boyle of U of Edinburgh.</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r>
              <a:rPr lang="en" sz="1050">
                <a:solidFill>
                  <a:srgbClr val="172B4D"/>
                </a:solidFill>
                <a:highlight>
                  <a:srgbClr val="FFFFFF"/>
                </a:highlight>
                <a:latin typeface="Roboto"/>
                <a:ea typeface="Roboto"/>
                <a:cs typeface="Roboto"/>
                <a:sym typeface="Roboto"/>
              </a:rPr>
              <a:t>Next column are benchmarks and Books.</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900"/>
              </a:spcBef>
              <a:spcAft>
                <a:spcPts val="0"/>
              </a:spcAft>
              <a:buSzPts val="1400"/>
              <a:buNone/>
            </a:pPr>
            <a:r>
              <a:rPr lang="en">
                <a:solidFill>
                  <a:schemeClr val="dk1"/>
                </a:solidFill>
              </a:rPr>
              <a:t>We have Direct Programming Benchmark </a:t>
            </a:r>
            <a:r>
              <a:rPr lang="en" sz="1200">
                <a:solidFill>
                  <a:srgbClr val="24292E"/>
                </a:solidFill>
                <a:highlight>
                  <a:srgbClr val="FFFFFF"/>
                </a:highlight>
              </a:rPr>
              <a:t>which is  a collection of data-parallel programs for evaluating oneAPI direct programming. Each program is written with CUDA, SYCL, and OpenMP-4.5 target offloading.</a:t>
            </a:r>
            <a:endParaRPr sz="1200">
              <a:solidFill>
                <a:srgbClr val="24292E"/>
              </a:solidFill>
              <a:highlight>
                <a:srgbClr val="FFFFFF"/>
              </a:highlight>
            </a:endParaRPr>
          </a:p>
          <a:p>
            <a:pPr marL="0" lvl="0" indent="0" algn="l" rtl="0">
              <a:lnSpc>
                <a:spcPct val="115000"/>
              </a:lnSpc>
              <a:spcBef>
                <a:spcPts val="900"/>
              </a:spcBef>
              <a:spcAft>
                <a:spcPts val="0"/>
              </a:spcAft>
              <a:buSzPts val="1400"/>
              <a:buNone/>
            </a:pPr>
            <a:r>
              <a:rPr lang="en" sz="1200">
                <a:solidFill>
                  <a:srgbClr val="24292E"/>
                </a:solidFill>
                <a:highlight>
                  <a:srgbClr val="FFFFFF"/>
                </a:highlight>
              </a:rPr>
              <a:t>We have </a:t>
            </a:r>
            <a:r>
              <a:rPr lang="en" sz="1050">
                <a:solidFill>
                  <a:srgbClr val="0052CC"/>
                </a:solidFill>
                <a:highlight>
                  <a:srgbClr val="FFFFFF"/>
                </a:highlight>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SYCL Bench</a:t>
            </a:r>
            <a:r>
              <a:rPr lang="en" sz="1050">
                <a:solidFill>
                  <a:srgbClr val="0052CC"/>
                </a:solidFill>
                <a:highlight>
                  <a:srgbClr val="FFFFFF"/>
                </a:highlight>
                <a:latin typeface="Roboto"/>
                <a:ea typeface="Roboto"/>
                <a:cs typeface="Roboto"/>
                <a:sym typeface="Roboto"/>
              </a:rPr>
              <a:t> </a:t>
            </a:r>
            <a:r>
              <a:rPr lang="en" sz="1050">
                <a:solidFill>
                  <a:srgbClr val="172B4D"/>
                </a:solidFill>
                <a:highlight>
                  <a:srgbClr val="FFFFFF"/>
                </a:highlight>
                <a:latin typeface="Roboto"/>
                <a:ea typeface="Roboto"/>
                <a:cs typeface="Roboto"/>
                <a:sym typeface="Roboto"/>
              </a:rPr>
              <a:t>Suite which is a </a:t>
            </a:r>
            <a:r>
              <a:rPr lang="en" sz="1000">
                <a:solidFill>
                  <a:srgbClr val="24292E"/>
                </a:solidFill>
                <a:latin typeface="Consolas"/>
                <a:ea typeface="Consolas"/>
                <a:cs typeface="Consolas"/>
                <a:sym typeface="Consolas"/>
              </a:rPr>
              <a:t>Versatile Cross-Platform Benchmark Suite for Heterogeneous Computing </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SzPts val="1400"/>
              <a:buNone/>
            </a:pPr>
            <a:r>
              <a:rPr lang="en" sz="1050">
                <a:solidFill>
                  <a:srgbClr val="172B4D"/>
                </a:solidFill>
                <a:highlight>
                  <a:srgbClr val="FFFFFF"/>
                </a:highlight>
                <a:latin typeface="Roboto"/>
                <a:ea typeface="Roboto"/>
                <a:cs typeface="Roboto"/>
                <a:sym typeface="Roboto"/>
              </a:rPr>
              <a:t>From University of Salerno, University of Heidelberg, University of Innsbruck</a:t>
            </a:r>
            <a:endParaRPr sz="1050">
              <a:solidFill>
                <a:srgbClr val="172B4D"/>
              </a:solidFill>
              <a:highlight>
                <a:srgbClr val="FFFFFF"/>
              </a:highlight>
              <a:latin typeface="Roboto"/>
              <a:ea typeface="Roboto"/>
              <a:cs typeface="Roboto"/>
              <a:sym typeface="Roboto"/>
            </a:endParaRPr>
          </a:p>
          <a:p>
            <a:pPr marL="0" lvl="0" indent="0" algn="l" rtl="0">
              <a:lnSpc>
                <a:spcPct val="115000"/>
              </a:lnSpc>
              <a:spcBef>
                <a:spcPts val="900"/>
              </a:spcBef>
              <a:spcAft>
                <a:spcPts val="0"/>
              </a:spcAft>
              <a:buSzPts val="1400"/>
              <a:buNone/>
            </a:pPr>
            <a:r>
              <a:rPr lang="en">
                <a:solidFill>
                  <a:schemeClr val="dk1"/>
                </a:solidFill>
              </a:rPr>
              <a:t>We also now have a oneAPI SYCL book published by James reindeer, whom you will hear or heard in a Keynote, with members of Intel’s team, all have been good friends that I have worked with, some for decades.</a:t>
            </a:r>
            <a:endParaRPr>
              <a:solidFill>
                <a:schemeClr val="dk1"/>
              </a:solidFill>
            </a:endParaRPr>
          </a:p>
          <a:p>
            <a:pPr marL="0" lvl="0" indent="0" algn="l" rtl="0">
              <a:lnSpc>
                <a:spcPct val="115000"/>
              </a:lnSpc>
              <a:spcBef>
                <a:spcPts val="900"/>
              </a:spcBef>
              <a:spcAft>
                <a:spcPts val="0"/>
              </a:spcAft>
              <a:buSzPts val="1400"/>
              <a:buNone/>
            </a:pPr>
            <a:r>
              <a:rPr lang="en" sz="1200">
                <a:solidFill>
                  <a:schemeClr val="dk1"/>
                </a:solidFill>
              </a:rPr>
              <a:t>There are also many libraries for Linear Algebra, Machine Learning and Parallel Acceleration Frameworks now separated into what domain they serve, including BLAS, FFT, Math, Random, Solver, Sparse matrix, tensor, and STL</a:t>
            </a:r>
            <a:endParaRPr sz="1200">
              <a:solidFill>
                <a:schemeClr val="dk1"/>
              </a:solidFill>
            </a:endParaRPr>
          </a:p>
          <a:p>
            <a:pPr marL="0" lvl="0" indent="0" algn="l" rtl="0">
              <a:lnSpc>
                <a:spcPct val="115000"/>
              </a:lnSpc>
              <a:spcBef>
                <a:spcPts val="900"/>
              </a:spcBef>
              <a:spcAft>
                <a:spcPts val="0"/>
              </a:spcAft>
              <a:buSzPts val="1400"/>
              <a:buNone/>
            </a:pPr>
            <a:r>
              <a:rPr lang="en">
                <a:solidFill>
                  <a:schemeClr val="dk1"/>
                </a:solidFill>
              </a:rPr>
              <a:t>At the bottom you will see the working group companies attending the weekly calls 1-2 times a week.</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a:solidFill>
                  <a:schemeClr val="dk1"/>
                </a:solidFill>
              </a:rPr>
              <a:t>Next Slide, please.</a:t>
            </a:r>
            <a:endParaRPr>
              <a:solidFill>
                <a:schemeClr val="dk1"/>
              </a:solidFill>
            </a:endParaRPr>
          </a:p>
        </p:txBody>
      </p:sp>
      <p:sp>
        <p:nvSpPr>
          <p:cNvPr id="627" name="Google Shape;627;gcb39610a36_0_11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cb39610a36_0_1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cb39610a36_0_17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n" sz="600" b="1">
                <a:solidFill>
                  <a:schemeClr val="dk1"/>
                </a:solidFill>
                <a:latin typeface="Arial"/>
                <a:ea typeface="Arial"/>
                <a:cs typeface="Arial"/>
                <a:sym typeface="Arial"/>
              </a:rPr>
              <a:t>5. </a:t>
            </a:r>
            <a:r>
              <a:rPr lang="en" sz="1200" b="1">
                <a:solidFill>
                  <a:schemeClr val="dk1"/>
                </a:solidFill>
                <a:latin typeface="Arial"/>
                <a:ea typeface="Arial"/>
                <a:cs typeface="Arial"/>
                <a:sym typeface="Arial"/>
              </a:rPr>
              <a:t>Here we see how Khronos standards can be used in a typical mobile or embedded application needing vision or inferencing acceleration</a:t>
            </a:r>
            <a:r>
              <a:rPr lang="en" sz="1200">
                <a:solidFill>
                  <a:schemeClr val="dk1"/>
                </a:solidFill>
                <a:latin typeface="Arial"/>
                <a:ea typeface="Arial"/>
                <a:cs typeface="Arial"/>
                <a:sym typeface="Arial"/>
              </a:rPr>
              <a:t>. Neural network training typically occurs on high-powered desktops or servers at high precision, using large training data sets. The resulting trained network, encapsulated in an NNEF/onnx file, can be imported into the target system in two ways: either ingested into an inferencing engine such as OpenVX, or passed into a machine learning compiler to generate code that executes inferencing operations. Either the compiled code or the inferencing engine API is linked into the application, which may also use the SYCL compiler to generate additional parallel code if the application is written in C++. Code generated by all these methods can target the lower level OpenCL API to portably reach into diverse hardware processors. </a:t>
            </a:r>
            <a:endParaRPr sz="2000"/>
          </a:p>
          <a:p>
            <a:pPr marL="457200" marR="0" lvl="0" indent="-228600" algn="l" rtl="0">
              <a:lnSpc>
                <a:spcPct val="100000"/>
              </a:lnSpc>
              <a:spcBef>
                <a:spcPts val="0"/>
              </a:spcBef>
              <a:spcAft>
                <a:spcPts val="0"/>
              </a:spcAft>
              <a:buSzPts val="1400"/>
              <a:buNone/>
            </a:pPr>
            <a:r>
              <a:rPr lang="en" sz="600">
                <a:solidFill>
                  <a:schemeClr val="dk1"/>
                </a:solidFill>
                <a:latin typeface="Arial"/>
                <a:ea typeface="Arial"/>
                <a:cs typeface="Arial"/>
                <a:sym typeface="Arial"/>
              </a:rPr>
              <a:t> </a:t>
            </a:r>
            <a:endParaRPr/>
          </a:p>
          <a:p>
            <a:pPr marL="457200" marR="0" lvl="0" indent="-228600" algn="l" rtl="0">
              <a:lnSpc>
                <a:spcPct val="100000"/>
              </a:lnSpc>
              <a:spcBef>
                <a:spcPts val="0"/>
              </a:spcBef>
              <a:spcAft>
                <a:spcPts val="0"/>
              </a:spcAft>
              <a:buSzPts val="1400"/>
              <a:buNone/>
            </a:pPr>
            <a:endParaRPr/>
          </a:p>
        </p:txBody>
      </p:sp>
      <p:sp>
        <p:nvSpPr>
          <p:cNvPr id="684" name="Google Shape;684;gcb39610a36_0_17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cb39610a36_0_176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gcb39610a36_0_1766:notes"/>
          <p:cNvSpPr txBox="1">
            <a:spLocks noGrp="1"/>
          </p:cNvSpPr>
          <p:nvPr>
            <p:ph type="body" idx="1"/>
          </p:nvPr>
        </p:nvSpPr>
        <p:spPr>
          <a:xfrm>
            <a:off x="685800" y="4343400"/>
            <a:ext cx="5486400" cy="4114800"/>
          </a:xfrm>
          <a:prstGeom prst="rect">
            <a:avLst/>
          </a:prstGeom>
          <a:noFill/>
          <a:ln>
            <a:noFill/>
          </a:ln>
        </p:spPr>
        <p:txBody>
          <a:bodyPr spcFirstLastPara="1" wrap="square" lIns="97925" tIns="48950" rIns="97925" bIns="48950" anchor="t" anchorCtr="0">
            <a:noAutofit/>
          </a:bodyPr>
          <a:lstStyle/>
          <a:p>
            <a:pPr marL="0" lvl="0" indent="0" algn="l" rtl="0">
              <a:spcBef>
                <a:spcPts val="0"/>
              </a:spcBef>
              <a:spcAft>
                <a:spcPts val="0"/>
              </a:spcAft>
              <a:buNone/>
            </a:pPr>
            <a:r>
              <a:rPr lang="en" sz="1200"/>
              <a:t>We are also going all in on Safety Critical, ethics, functional safety, AI/ML Safety. SYCL, like OpenCL aims to serve the embedded/automotive/AI domain with Safety Critical in the future just like other current </a:t>
            </a:r>
            <a:r>
              <a:rPr lang="en" sz="1050">
                <a:solidFill>
                  <a:srgbClr val="4D5156"/>
                </a:solidFill>
                <a:highlight>
                  <a:srgbClr val="FFFFFF"/>
                </a:highlight>
              </a:rPr>
              <a:t>United Nations Economic Commission for Europe </a:t>
            </a:r>
            <a:r>
              <a:rPr lang="en" sz="1200"/>
              <a:t>UNECE wp29, Khrons API  by being part of RISC V,MISRA, ISO SC42 on AI/ML trustworthiness/ethics,safety of ML, ISO 26226, 21448 functional Safety and Safety of the intended functionality, </a:t>
            </a:r>
            <a:r>
              <a:rPr lang="en" sz="1200">
                <a:solidFill>
                  <a:schemeClr val="dk1"/>
                </a:solidFill>
              </a:rPr>
              <a:t>Safety Critical systems club</a:t>
            </a:r>
            <a:endParaRPr sz="1200">
              <a:solidFill>
                <a:schemeClr val="dk1"/>
              </a:solidFill>
            </a:endParaRPr>
          </a:p>
          <a:p>
            <a:pPr marL="0" lvl="0" indent="0" algn="l" rtl="0">
              <a:spcBef>
                <a:spcPts val="0"/>
              </a:spcBef>
              <a:spcAft>
                <a:spcPts val="0"/>
              </a:spcAft>
              <a:buNone/>
            </a:pPr>
            <a:r>
              <a:rPr lang="en" sz="1200"/>
              <a:t>,UL4600, SAE ORAD, </a:t>
            </a:r>
            <a:r>
              <a:rPr lang="en" sz="1200">
                <a:solidFill>
                  <a:schemeClr val="dk1"/>
                </a:solidFill>
                <a:latin typeface="Calibri"/>
                <a:ea typeface="Calibri"/>
                <a:cs typeface="Calibri"/>
                <a:sym typeface="Calibri"/>
              </a:rPr>
              <a:t>This is one of the talk this week outlining an initial proposal on Automotive ADAS safety built on a tower of overlapping safety layers from teh application, to the library, on top of SYCL, over a HW abstraction layer or BE down to the HW driver.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
        <p:nvSpPr>
          <p:cNvPr id="729" name="Google Shape;729;gcb39610a36_0_1766:notes"/>
          <p:cNvSpPr txBox="1">
            <a:spLocks noGrp="1"/>
          </p:cNvSpPr>
          <p:nvPr>
            <p:ph type="sldNum" idx="12"/>
          </p:nvPr>
        </p:nvSpPr>
        <p:spPr>
          <a:xfrm>
            <a:off x="3884614" y="8685214"/>
            <a:ext cx="2971800" cy="457200"/>
          </a:xfrm>
          <a:prstGeom prst="rect">
            <a:avLst/>
          </a:prstGeom>
          <a:noFill/>
          <a:ln>
            <a:noFill/>
          </a:ln>
        </p:spPr>
        <p:txBody>
          <a:bodyPr spcFirstLastPara="1" wrap="square" lIns="97925" tIns="48950" rIns="97925" bIns="48950" anchor="b" anchorCtr="0">
            <a:noAutofit/>
          </a:bodyPr>
          <a:lstStyle/>
          <a:p>
            <a:pPr marL="0" lvl="0" indent="0" algn="r" rtl="0">
              <a:lnSpc>
                <a:spcPct val="99000"/>
              </a:lnSpc>
              <a:spcBef>
                <a:spcPts val="0"/>
              </a:spcBef>
              <a:spcAft>
                <a:spcPts val="0"/>
              </a:spcAft>
              <a:buNone/>
            </a:pPr>
            <a:fld id="{00000000-1234-1234-1234-123412341234}" type="slidenum">
              <a:rPr lang="en"/>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2F52-8FD7-4C40-B862-7C2B0947A2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3E129-D842-4A32-AF94-2E8E5730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5784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Standard">
  <p:cSld name="Title and Content Standard">
    <p:spTree>
      <p:nvGrpSpPr>
        <p:cNvPr id="1" name="Shape 120"/>
        <p:cNvGrpSpPr/>
        <p:nvPr/>
      </p:nvGrpSpPr>
      <p:grpSpPr>
        <a:xfrm>
          <a:off x="0" y="0"/>
          <a:ext cx="0" cy="0"/>
          <a:chOff x="0" y="0"/>
          <a:chExt cx="0" cy="0"/>
        </a:xfrm>
      </p:grpSpPr>
      <p:sp>
        <p:nvSpPr>
          <p:cNvPr id="121" name="Google Shape;121;p23"/>
          <p:cNvSpPr txBox="1">
            <a:spLocks noGrp="1"/>
          </p:cNvSpPr>
          <p:nvPr>
            <p:ph type="body" idx="1"/>
          </p:nvPr>
        </p:nvSpPr>
        <p:spPr>
          <a:xfrm>
            <a:off x="1083732" y="1327152"/>
            <a:ext cx="10504000" cy="4268400"/>
          </a:xfrm>
          <a:prstGeom prst="rect">
            <a:avLst/>
          </a:prstGeom>
          <a:noFill/>
          <a:ln>
            <a:noFill/>
          </a:ln>
        </p:spPr>
        <p:txBody>
          <a:bodyPr spcFirstLastPara="1" wrap="square" lIns="81575" tIns="40800" rIns="81575" bIns="40800" anchor="t" anchorCtr="0"/>
          <a:lstStyle>
            <a:lvl1pPr marL="457200" marR="0" lvl="0" indent="-330200" algn="l" rtl="0">
              <a:lnSpc>
                <a:spcPct val="110000"/>
              </a:lnSpc>
              <a:spcBef>
                <a:spcPts val="600"/>
              </a:spcBef>
              <a:spcAft>
                <a:spcPts val="0"/>
              </a:spcAft>
              <a:buClr>
                <a:schemeClr val="dk2"/>
              </a:buClr>
              <a:buSzPts val="1600"/>
              <a:buFont typeface="Noto Sans Symbols"/>
              <a:buChar char="•"/>
              <a:defRPr sz="1800" b="0" i="0" u="none" strike="noStrike" cap="none">
                <a:solidFill>
                  <a:schemeClr val="accent4"/>
                </a:solidFill>
                <a:latin typeface="Calibri"/>
                <a:ea typeface="Calibri"/>
                <a:cs typeface="Calibri"/>
                <a:sym typeface="Calibri"/>
              </a:defRPr>
            </a:lvl1pPr>
            <a:lvl2pPr marL="914400" marR="0" lvl="1" indent="-317500" algn="l" rtl="0">
              <a:lnSpc>
                <a:spcPct val="110000"/>
              </a:lnSpc>
              <a:spcBef>
                <a:spcPts val="0"/>
              </a:spcBef>
              <a:spcAft>
                <a:spcPts val="0"/>
              </a:spcAft>
              <a:buClr>
                <a:srgbClr val="FF0000"/>
              </a:buClr>
              <a:buSzPts val="1400"/>
              <a:buFont typeface="Times New Roman"/>
              <a:buChar char="-"/>
              <a:defRPr sz="1400" b="0" i="0" u="none" strike="noStrike" cap="none">
                <a:solidFill>
                  <a:schemeClr val="dk1"/>
                </a:solidFill>
                <a:latin typeface="Trebuchet MS"/>
                <a:ea typeface="Trebuchet MS"/>
                <a:cs typeface="Trebuchet MS"/>
                <a:sym typeface="Trebuchet MS"/>
              </a:defRPr>
            </a:lvl2pPr>
            <a:lvl3pPr marL="1371600" marR="0" lvl="2" indent="-304800" algn="l" rtl="0">
              <a:lnSpc>
                <a:spcPct val="110000"/>
              </a:lnSpc>
              <a:spcBef>
                <a:spcPts val="0"/>
              </a:spcBef>
              <a:spcAft>
                <a:spcPts val="0"/>
              </a:spcAft>
              <a:buClr>
                <a:srgbClr val="FF0000"/>
              </a:buClr>
              <a:buSzPts val="1200"/>
              <a:buFont typeface="Times New Roman"/>
              <a:buChar char="-"/>
              <a:defRPr sz="1200" b="0" i="0" u="none" strike="noStrike" cap="none">
                <a:solidFill>
                  <a:schemeClr val="dk1"/>
                </a:solidFill>
                <a:latin typeface="Trebuchet MS"/>
                <a:ea typeface="Trebuchet MS"/>
                <a:cs typeface="Trebuchet MS"/>
                <a:sym typeface="Trebuchet MS"/>
              </a:defRPr>
            </a:lvl3pPr>
            <a:lvl4pPr marL="1828800" marR="0" lvl="3" indent="-298450" algn="l" rtl="0">
              <a:lnSpc>
                <a:spcPct val="110000"/>
              </a:lnSpc>
              <a:spcBef>
                <a:spcPts val="0"/>
              </a:spcBef>
              <a:spcAft>
                <a:spcPts val="0"/>
              </a:spcAft>
              <a:buClr>
                <a:srgbClr val="FF0000"/>
              </a:buClr>
              <a:buSzPts val="1100"/>
              <a:buFont typeface="Arial"/>
              <a:buChar char="–"/>
              <a:defRPr sz="1100" b="0" i="0" u="none" strike="noStrike" cap="none">
                <a:solidFill>
                  <a:schemeClr val="dk1"/>
                </a:solidFill>
                <a:latin typeface="Trebuchet MS"/>
                <a:ea typeface="Trebuchet MS"/>
                <a:cs typeface="Trebuchet MS"/>
                <a:sym typeface="Trebuchet MS"/>
              </a:defRPr>
            </a:lvl4pPr>
            <a:lvl5pPr marL="2286000" marR="0" lvl="4" indent="-336550" algn="l" rtl="0">
              <a:lnSpc>
                <a:spcPct val="105000"/>
              </a:lnSpc>
              <a:spcBef>
                <a:spcPts val="0"/>
              </a:spcBef>
              <a:spcAft>
                <a:spcPts val="0"/>
              </a:spcAft>
              <a:buClr>
                <a:srgbClr val="FF0000"/>
              </a:buClr>
              <a:buSzPts val="1700"/>
              <a:buFont typeface="Times New Roman"/>
              <a:buChar char="-"/>
              <a:defRPr sz="1700" b="0" i="0" u="none" strike="noStrike" cap="none">
                <a:solidFill>
                  <a:schemeClr val="dk1"/>
                </a:solidFill>
                <a:latin typeface="Trebuchet MS"/>
                <a:ea typeface="Trebuchet MS"/>
                <a:cs typeface="Trebuchet MS"/>
                <a:sym typeface="Trebuchet MS"/>
              </a:defRPr>
            </a:lvl5pPr>
            <a:lvl6pPr marL="2743200" marR="0" lvl="5" indent="-311150" algn="l" rtl="0">
              <a:lnSpc>
                <a:spcPct val="95000"/>
              </a:lnSpc>
              <a:spcBef>
                <a:spcPts val="0"/>
              </a:spcBef>
              <a:spcAft>
                <a:spcPts val="0"/>
              </a:spcAft>
              <a:buClr>
                <a:srgbClr val="FF0000"/>
              </a:buClr>
              <a:buSzPts val="1300"/>
              <a:buFont typeface="Times New Roman"/>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5000"/>
              </a:lnSpc>
              <a:spcBef>
                <a:spcPts val="0"/>
              </a:spcBef>
              <a:spcAft>
                <a:spcPts val="0"/>
              </a:spcAft>
              <a:buClr>
                <a:srgbClr val="FF0000"/>
              </a:buClr>
              <a:buSzPts val="1300"/>
              <a:buFont typeface="Times New Roman"/>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5000"/>
              </a:lnSpc>
              <a:spcBef>
                <a:spcPts val="0"/>
              </a:spcBef>
              <a:spcAft>
                <a:spcPts val="0"/>
              </a:spcAft>
              <a:buClr>
                <a:srgbClr val="FF0000"/>
              </a:buClr>
              <a:buSzPts val="1300"/>
              <a:buFont typeface="Times New Roman"/>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5000"/>
              </a:lnSpc>
              <a:spcBef>
                <a:spcPts val="0"/>
              </a:spcBef>
              <a:spcAft>
                <a:spcPts val="0"/>
              </a:spcAft>
              <a:buClr>
                <a:srgbClr val="FF0000"/>
              </a:buClr>
              <a:buSzPts val="1300"/>
              <a:buFont typeface="Times New Roman"/>
              <a:buChar char="-"/>
              <a:defRPr sz="1300" b="0" i="0" u="none" strike="noStrike" cap="none">
                <a:solidFill>
                  <a:schemeClr val="dk1"/>
                </a:solidFill>
                <a:latin typeface="Calibri"/>
                <a:ea typeface="Calibri"/>
                <a:cs typeface="Calibri"/>
                <a:sym typeface="Calibri"/>
              </a:defRPr>
            </a:lvl9pPr>
          </a:lstStyle>
          <a:p>
            <a:endParaRPr/>
          </a:p>
        </p:txBody>
      </p:sp>
      <p:sp>
        <p:nvSpPr>
          <p:cNvPr id="122" name="Google Shape;122;p23"/>
          <p:cNvSpPr txBox="1">
            <a:spLocks noGrp="1"/>
          </p:cNvSpPr>
          <p:nvPr>
            <p:ph type="title"/>
          </p:nvPr>
        </p:nvSpPr>
        <p:spPr>
          <a:xfrm>
            <a:off x="1083732" y="209551"/>
            <a:ext cx="10498800" cy="530400"/>
          </a:xfrm>
          <a:prstGeom prst="rect">
            <a:avLst/>
          </a:prstGeom>
          <a:noFill/>
          <a:ln>
            <a:noFill/>
          </a:ln>
        </p:spPr>
        <p:txBody>
          <a:bodyPr spcFirstLastPara="1" wrap="square" lIns="0" tIns="38075" rIns="76200" bIns="38075" anchor="t" anchorCtr="0"/>
          <a:lstStyle>
            <a:lvl1pPr marR="0" lvl="0" algn="l" rtl="0">
              <a:spcBef>
                <a:spcPts val="0"/>
              </a:spcBef>
              <a:spcAft>
                <a:spcPts val="0"/>
              </a:spcAft>
              <a:buSzPts val="1100"/>
              <a:buNone/>
              <a:defRPr sz="29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100"/>
              <a:buNone/>
              <a:defRPr sz="2900" b="1"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2900" b="1"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2900" b="1"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2900" b="1"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2900" b="1" i="0" u="none" strike="noStrike" cap="none">
                <a:solidFill>
                  <a:schemeClr val="dk1"/>
                </a:solidFill>
                <a:latin typeface="Arial Black"/>
                <a:ea typeface="Arial Black"/>
                <a:cs typeface="Arial Black"/>
                <a:sym typeface="Arial Black"/>
              </a:defRPr>
            </a:lvl6pPr>
            <a:lvl7pPr marR="0" lvl="6" algn="l" rtl="0">
              <a:spcBef>
                <a:spcPts val="0"/>
              </a:spcBef>
              <a:spcAft>
                <a:spcPts val="0"/>
              </a:spcAft>
              <a:buSzPts val="1100"/>
              <a:buNone/>
              <a:defRPr sz="2900" b="1" i="0" u="none" strike="noStrike" cap="none">
                <a:solidFill>
                  <a:schemeClr val="dk1"/>
                </a:solidFill>
                <a:latin typeface="Arial Black"/>
                <a:ea typeface="Arial Black"/>
                <a:cs typeface="Arial Black"/>
                <a:sym typeface="Arial Black"/>
              </a:defRPr>
            </a:lvl7pPr>
            <a:lvl8pPr marR="0" lvl="7" algn="l" rtl="0">
              <a:spcBef>
                <a:spcPts val="0"/>
              </a:spcBef>
              <a:spcAft>
                <a:spcPts val="0"/>
              </a:spcAft>
              <a:buSzPts val="1100"/>
              <a:buNone/>
              <a:defRPr sz="2900" b="1" i="0" u="none" strike="noStrike" cap="none">
                <a:solidFill>
                  <a:schemeClr val="dk1"/>
                </a:solidFill>
                <a:latin typeface="Arial Black"/>
                <a:ea typeface="Arial Black"/>
                <a:cs typeface="Arial Black"/>
                <a:sym typeface="Arial Black"/>
              </a:defRPr>
            </a:lvl8pPr>
            <a:lvl9pPr marR="0" lvl="8" algn="l" rtl="0">
              <a:spcBef>
                <a:spcPts val="0"/>
              </a:spcBef>
              <a:spcAft>
                <a:spcPts val="0"/>
              </a:spcAft>
              <a:buSzPts val="1100"/>
              <a:buNone/>
              <a:defRPr sz="2900" b="1" i="0" u="none" strike="noStrike" cap="none">
                <a:solidFill>
                  <a:schemeClr val="dk1"/>
                </a:solidFill>
                <a:latin typeface="Arial Black"/>
                <a:ea typeface="Arial Black"/>
                <a:cs typeface="Arial Black"/>
                <a:sym typeface="Arial Black"/>
              </a:defRPr>
            </a:lvl9pPr>
          </a:lstStyle>
          <a:p>
            <a:endParaRPr/>
          </a:p>
        </p:txBody>
      </p:sp>
      <p:sp>
        <p:nvSpPr>
          <p:cNvPr id="123" name="Google Shape;123;p23"/>
          <p:cNvSpPr txBox="1">
            <a:spLocks noGrp="1"/>
          </p:cNvSpPr>
          <p:nvPr>
            <p:ph type="sldNum" idx="12"/>
          </p:nvPr>
        </p:nvSpPr>
        <p:spPr>
          <a:xfrm>
            <a:off x="711200" y="6571008"/>
            <a:ext cx="1117600" cy="2444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76200" tIns="38075" rIns="76200" bIns="38075" anchor="t" anchorCtr="0">
            <a:noAutofit/>
          </a:bodyPr>
          <a:lstStyle>
            <a:lvl1pPr marL="0" marR="0" lvl="0"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1pPr>
            <a:lvl2pPr marL="0" marR="0" lvl="1"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2pPr>
            <a:lvl3pPr marL="0" marR="0" lvl="2"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3pPr>
            <a:lvl4pPr marL="0" marR="0" lvl="3"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4pPr>
            <a:lvl5pPr marL="0" marR="0" lvl="4"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5pPr>
            <a:lvl6pPr marL="0" marR="0" lvl="5"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6pPr>
            <a:lvl7pPr marL="0" marR="0" lvl="6"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7pPr>
            <a:lvl8pPr marL="0" marR="0" lvl="7"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8pPr>
            <a:lvl9pPr marL="0" marR="0" lvl="8" indent="0" algn="l" rtl="0">
              <a:lnSpc>
                <a:spcPct val="99000"/>
              </a:lnSpc>
              <a:spcBef>
                <a:spcPts val="0"/>
              </a:spcBef>
              <a:spcAft>
                <a:spcPts val="0"/>
              </a:spcAft>
              <a:buNone/>
              <a:defRPr sz="1400">
                <a:solidFill>
                  <a:srgbClr val="FFFFFF"/>
                </a:solidFill>
                <a:latin typeface="Arial Narrow"/>
                <a:ea typeface="Arial Narrow"/>
                <a:cs typeface="Arial Narrow"/>
                <a:sym typeface="Arial Narrow"/>
              </a:defRPr>
            </a:lvl9pPr>
          </a:lstStyle>
          <a:p>
            <a:r>
              <a:rPr lang="en"/>
              <a:t>&gt;&gt; </a:t>
            </a:r>
            <a:fld id="{00000000-1234-1234-1234-123412341234}" type="slidenum">
              <a:rPr lang="en" smtClean="0"/>
              <a:pPr/>
              <a:t>‹#›</a:t>
            </a:fld>
            <a:endParaRPr/>
          </a:p>
        </p:txBody>
      </p:sp>
    </p:spTree>
    <p:extLst>
      <p:ext uri="{BB962C8B-B14F-4D97-AF65-F5344CB8AC3E}">
        <p14:creationId xmlns:p14="http://schemas.microsoft.com/office/powerpoint/2010/main" val="307262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1F7F-768B-41B5-99AD-6ED8B42B4B0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7437481-99A8-4D8F-9B8B-83E2DD3E84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438CAA4F-F338-4F06-879E-A64B232C1F31}"/>
              </a:ext>
            </a:extLst>
          </p:cNvPr>
          <p:cNvSpPr>
            <a:spLocks noGrp="1"/>
          </p:cNvSpPr>
          <p:nvPr>
            <p:ph type="dt" sz="half" idx="10"/>
          </p:nvPr>
        </p:nvSpPr>
        <p:spPr>
          <a:xfrm>
            <a:off x="128081" y="6438362"/>
            <a:ext cx="2743200" cy="365125"/>
          </a:xfrm>
          <a:prstGeom prst="rect">
            <a:avLst/>
          </a:prstGeom>
        </p:spPr>
        <p:txBody>
          <a:bodyPr/>
          <a:lstStyle>
            <a:lvl1pPr>
              <a:defRPr sz="1100">
                <a:solidFill>
                  <a:schemeClr val="bg2">
                    <a:lumMod val="90000"/>
                  </a:schemeClr>
                </a:solidFill>
              </a:defRPr>
            </a:lvl1pPr>
          </a:lstStyle>
          <a:p>
            <a:r>
              <a:rPr lang="en-US"/>
              <a:t>SYCL and the SYCL logo are trademarks of the Khronos Group Inc.</a:t>
            </a:r>
            <a:endParaRPr lang="en-US" dirty="0"/>
          </a:p>
        </p:txBody>
      </p:sp>
      <p:sp>
        <p:nvSpPr>
          <p:cNvPr id="8" name="Slide Number Placeholder 4">
            <a:extLst>
              <a:ext uri="{FF2B5EF4-FFF2-40B4-BE49-F238E27FC236}">
                <a16:creationId xmlns:a16="http://schemas.microsoft.com/office/drawing/2014/main" id="{1DDB8F9A-C131-48F8-AE6C-E1B7311CF676}"/>
              </a:ext>
            </a:extLst>
          </p:cNvPr>
          <p:cNvSpPr>
            <a:spLocks noGrp="1"/>
          </p:cNvSpPr>
          <p:nvPr>
            <p:ph type="sldNum" sz="quarter" idx="12"/>
          </p:nvPr>
        </p:nvSpPr>
        <p:spPr>
          <a:xfrm>
            <a:off x="9448800" y="6438362"/>
            <a:ext cx="2743200" cy="365125"/>
          </a:xfrm>
          <a:prstGeom prst="rect">
            <a:avLst/>
          </a:prstGeom>
        </p:spPr>
        <p:txBody>
          <a:bodyPr/>
          <a:lstStyle>
            <a:lvl1pPr algn="r">
              <a:defRPr sz="1400">
                <a:solidFill>
                  <a:schemeClr val="bg2">
                    <a:lumMod val="90000"/>
                  </a:schemeClr>
                </a:solidFill>
              </a:defRPr>
            </a:lvl1pPr>
          </a:lstStyle>
          <a:p>
            <a:fld id="{B6D742B5-01AF-4337-AB9B-8EA227984301}" type="slidenum">
              <a:rPr lang="en-US" smtClean="0"/>
              <a:pPr/>
              <a:t>‹#›</a:t>
            </a:fld>
            <a:endParaRPr lang="en-US"/>
          </a:p>
        </p:txBody>
      </p:sp>
    </p:spTree>
    <p:extLst>
      <p:ext uri="{BB962C8B-B14F-4D97-AF65-F5344CB8AC3E}">
        <p14:creationId xmlns:p14="http://schemas.microsoft.com/office/powerpoint/2010/main" val="54232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400B6-4B8F-46D9-B80E-BFB59880D240}"/>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9FD8A1C-A807-4FC2-8CC4-1CD0FE8E6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08DDD-4E12-469B-AE10-76CAD61DA1F2}"/>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1059BA-7A34-4633-BAF8-8FB88D8DE0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B139CB-5D21-48E2-96FD-6C911A1069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2">
            <a:extLst>
              <a:ext uri="{FF2B5EF4-FFF2-40B4-BE49-F238E27FC236}">
                <a16:creationId xmlns:a16="http://schemas.microsoft.com/office/drawing/2014/main" id="{9E9E8831-9DF5-4DBA-8918-865CD781B9BC}"/>
              </a:ext>
            </a:extLst>
          </p:cNvPr>
          <p:cNvSpPr>
            <a:spLocks noGrp="1"/>
          </p:cNvSpPr>
          <p:nvPr>
            <p:ph type="dt" sz="half" idx="10"/>
          </p:nvPr>
        </p:nvSpPr>
        <p:spPr>
          <a:xfrm>
            <a:off x="128081" y="6438362"/>
            <a:ext cx="2743200" cy="365125"/>
          </a:xfrm>
          <a:prstGeom prst="rect">
            <a:avLst/>
          </a:prstGeom>
        </p:spPr>
        <p:txBody>
          <a:bodyPr/>
          <a:lstStyle>
            <a:lvl1pPr>
              <a:defRPr sz="1100">
                <a:solidFill>
                  <a:schemeClr val="bg2">
                    <a:lumMod val="90000"/>
                  </a:schemeClr>
                </a:solidFill>
              </a:defRPr>
            </a:lvl1pPr>
          </a:lstStyle>
          <a:p>
            <a:r>
              <a:rPr lang="en-US"/>
              <a:t>SYCL and the SYCL logo are trademarks of the Khronos Group Inc.</a:t>
            </a:r>
            <a:endParaRPr lang="en-US" dirty="0"/>
          </a:p>
        </p:txBody>
      </p:sp>
      <p:sp>
        <p:nvSpPr>
          <p:cNvPr id="17" name="Slide Number Placeholder 4">
            <a:extLst>
              <a:ext uri="{FF2B5EF4-FFF2-40B4-BE49-F238E27FC236}">
                <a16:creationId xmlns:a16="http://schemas.microsoft.com/office/drawing/2014/main" id="{A9B031C7-27BC-477D-B7A8-BE31636D03D9}"/>
              </a:ext>
            </a:extLst>
          </p:cNvPr>
          <p:cNvSpPr>
            <a:spLocks noGrp="1"/>
          </p:cNvSpPr>
          <p:nvPr>
            <p:ph type="sldNum" sz="quarter" idx="12"/>
          </p:nvPr>
        </p:nvSpPr>
        <p:spPr>
          <a:xfrm>
            <a:off x="9448800" y="6438362"/>
            <a:ext cx="2743200" cy="365125"/>
          </a:xfrm>
          <a:prstGeom prst="rect">
            <a:avLst/>
          </a:prstGeom>
        </p:spPr>
        <p:txBody>
          <a:bodyPr/>
          <a:lstStyle>
            <a:lvl1pPr algn="r">
              <a:defRPr sz="1400">
                <a:solidFill>
                  <a:schemeClr val="bg2">
                    <a:lumMod val="90000"/>
                  </a:schemeClr>
                </a:solidFill>
              </a:defRPr>
            </a:lvl1pPr>
          </a:lstStyle>
          <a:p>
            <a:fld id="{B6D742B5-01AF-4337-AB9B-8EA227984301}" type="slidenum">
              <a:rPr lang="en-US" smtClean="0"/>
              <a:pPr/>
              <a:t>‹#›</a:t>
            </a:fld>
            <a:endParaRPr lang="en-US"/>
          </a:p>
        </p:txBody>
      </p:sp>
    </p:spTree>
    <p:extLst>
      <p:ext uri="{BB962C8B-B14F-4D97-AF65-F5344CB8AC3E}">
        <p14:creationId xmlns:p14="http://schemas.microsoft.com/office/powerpoint/2010/main" val="412414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9417-D30A-44F0-A90C-920AA0B1ED0D}"/>
              </a:ext>
            </a:extLst>
          </p:cNvPr>
          <p:cNvSpPr>
            <a:spLocks noGrp="1"/>
          </p:cNvSpPr>
          <p:nvPr>
            <p:ph type="title"/>
          </p:nvPr>
        </p:nvSpPr>
        <p:spPr/>
        <p:txBody>
          <a:bodyPr/>
          <a:lstStyle/>
          <a:p>
            <a:r>
              <a:rPr lang="en-US"/>
              <a:t>Click to edit Master title style</a:t>
            </a:r>
          </a:p>
        </p:txBody>
      </p:sp>
      <p:sp>
        <p:nvSpPr>
          <p:cNvPr id="12" name="Date Placeholder 2">
            <a:extLst>
              <a:ext uri="{FF2B5EF4-FFF2-40B4-BE49-F238E27FC236}">
                <a16:creationId xmlns:a16="http://schemas.microsoft.com/office/drawing/2014/main" id="{7D433F57-6BB2-431D-A5D1-D96AF7605DD5}"/>
              </a:ext>
            </a:extLst>
          </p:cNvPr>
          <p:cNvSpPr>
            <a:spLocks noGrp="1"/>
          </p:cNvSpPr>
          <p:nvPr>
            <p:ph type="dt" sz="half" idx="10"/>
          </p:nvPr>
        </p:nvSpPr>
        <p:spPr>
          <a:xfrm>
            <a:off x="128081" y="6438362"/>
            <a:ext cx="2743200" cy="365125"/>
          </a:xfrm>
          <a:prstGeom prst="rect">
            <a:avLst/>
          </a:prstGeom>
        </p:spPr>
        <p:txBody>
          <a:bodyPr/>
          <a:lstStyle>
            <a:lvl1pPr>
              <a:defRPr sz="1100">
                <a:solidFill>
                  <a:schemeClr val="bg2">
                    <a:lumMod val="90000"/>
                  </a:schemeClr>
                </a:solidFill>
              </a:defRPr>
            </a:lvl1pPr>
          </a:lstStyle>
          <a:p>
            <a:r>
              <a:rPr lang="en-US"/>
              <a:t>SYCL and the SYCL logo are trademarks of the Khronos Group Inc.</a:t>
            </a:r>
            <a:endParaRPr lang="en-US" dirty="0"/>
          </a:p>
        </p:txBody>
      </p:sp>
      <p:sp>
        <p:nvSpPr>
          <p:cNvPr id="13" name="Slide Number Placeholder 4">
            <a:extLst>
              <a:ext uri="{FF2B5EF4-FFF2-40B4-BE49-F238E27FC236}">
                <a16:creationId xmlns:a16="http://schemas.microsoft.com/office/drawing/2014/main" id="{D4B61E31-BBDD-46C8-ACA4-B0CEBA1F841E}"/>
              </a:ext>
            </a:extLst>
          </p:cNvPr>
          <p:cNvSpPr>
            <a:spLocks noGrp="1"/>
          </p:cNvSpPr>
          <p:nvPr>
            <p:ph type="sldNum" sz="quarter" idx="12"/>
          </p:nvPr>
        </p:nvSpPr>
        <p:spPr>
          <a:xfrm>
            <a:off x="9448800" y="6438362"/>
            <a:ext cx="2743200" cy="365125"/>
          </a:xfrm>
          <a:prstGeom prst="rect">
            <a:avLst/>
          </a:prstGeom>
        </p:spPr>
        <p:txBody>
          <a:bodyPr/>
          <a:lstStyle>
            <a:lvl1pPr algn="r">
              <a:defRPr sz="1400">
                <a:solidFill>
                  <a:schemeClr val="bg2">
                    <a:lumMod val="90000"/>
                  </a:schemeClr>
                </a:solidFill>
              </a:defRPr>
            </a:lvl1pPr>
          </a:lstStyle>
          <a:p>
            <a:fld id="{B6D742B5-01AF-4337-AB9B-8EA227984301}" type="slidenum">
              <a:rPr lang="en-US" smtClean="0"/>
              <a:pPr/>
              <a:t>‹#›</a:t>
            </a:fld>
            <a:endParaRPr lang="en-US"/>
          </a:p>
        </p:txBody>
      </p:sp>
    </p:spTree>
    <p:extLst>
      <p:ext uri="{BB962C8B-B14F-4D97-AF65-F5344CB8AC3E}">
        <p14:creationId xmlns:p14="http://schemas.microsoft.com/office/powerpoint/2010/main" val="270921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2">
            <a:extLst>
              <a:ext uri="{FF2B5EF4-FFF2-40B4-BE49-F238E27FC236}">
                <a16:creationId xmlns:a16="http://schemas.microsoft.com/office/drawing/2014/main" id="{456F474A-6131-43F9-85B5-A0BFA73DD8CC}"/>
              </a:ext>
            </a:extLst>
          </p:cNvPr>
          <p:cNvSpPr>
            <a:spLocks noGrp="1"/>
          </p:cNvSpPr>
          <p:nvPr>
            <p:ph type="dt" sz="half" idx="10"/>
          </p:nvPr>
        </p:nvSpPr>
        <p:spPr>
          <a:xfrm>
            <a:off x="128081" y="6438362"/>
            <a:ext cx="2743200" cy="365125"/>
          </a:xfrm>
          <a:prstGeom prst="rect">
            <a:avLst/>
          </a:prstGeom>
        </p:spPr>
        <p:txBody>
          <a:bodyPr/>
          <a:lstStyle>
            <a:lvl1pPr>
              <a:defRPr sz="1100">
                <a:solidFill>
                  <a:schemeClr val="bg2">
                    <a:lumMod val="90000"/>
                  </a:schemeClr>
                </a:solidFill>
              </a:defRPr>
            </a:lvl1pPr>
          </a:lstStyle>
          <a:p>
            <a:r>
              <a:rPr lang="en-US"/>
              <a:t>SYCL and the SYCL logo are trademarks of the Khronos Group Inc.</a:t>
            </a:r>
            <a:endParaRPr lang="en-US" dirty="0"/>
          </a:p>
        </p:txBody>
      </p:sp>
      <p:sp>
        <p:nvSpPr>
          <p:cNvPr id="12" name="Slide Number Placeholder 4">
            <a:extLst>
              <a:ext uri="{FF2B5EF4-FFF2-40B4-BE49-F238E27FC236}">
                <a16:creationId xmlns:a16="http://schemas.microsoft.com/office/drawing/2014/main" id="{18A4DCAC-E9DF-432A-B58A-6B68B33B3F08}"/>
              </a:ext>
            </a:extLst>
          </p:cNvPr>
          <p:cNvSpPr>
            <a:spLocks noGrp="1"/>
          </p:cNvSpPr>
          <p:nvPr>
            <p:ph type="sldNum" sz="quarter" idx="12"/>
          </p:nvPr>
        </p:nvSpPr>
        <p:spPr>
          <a:xfrm>
            <a:off x="9448800" y="6438362"/>
            <a:ext cx="2743200" cy="365125"/>
          </a:xfrm>
          <a:prstGeom prst="rect">
            <a:avLst/>
          </a:prstGeom>
        </p:spPr>
        <p:txBody>
          <a:bodyPr/>
          <a:lstStyle>
            <a:lvl1pPr algn="r">
              <a:defRPr sz="1400">
                <a:solidFill>
                  <a:schemeClr val="bg2">
                    <a:lumMod val="90000"/>
                  </a:schemeClr>
                </a:solidFill>
              </a:defRPr>
            </a:lvl1pPr>
          </a:lstStyle>
          <a:p>
            <a:fld id="{B6D742B5-01AF-4337-AB9B-8EA227984301}" type="slidenum">
              <a:rPr lang="en-US" smtClean="0"/>
              <a:pPr/>
              <a:t>‹#›</a:t>
            </a:fld>
            <a:endParaRPr lang="en-US"/>
          </a:p>
        </p:txBody>
      </p:sp>
    </p:spTree>
    <p:extLst>
      <p:ext uri="{BB962C8B-B14F-4D97-AF65-F5344CB8AC3E}">
        <p14:creationId xmlns:p14="http://schemas.microsoft.com/office/powerpoint/2010/main" val="407463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19" name="Rectangle 18">
              <a:extLst>
                <a:ext uri="{FF2B5EF4-FFF2-40B4-BE49-F238E27FC236}">
                  <a16:creationId xmlns:a16="http://schemas.microsoft.com/office/drawing/2014/main" id="{8581569F-6701-4CDA-895D-6BD6D388AB05}"/>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EFB02BB-CBC4-4742-9BA0-2C9212EFAF23}"/>
                </a:ext>
              </a:extLst>
            </p:cNvPr>
            <p:cNvGrpSpPr/>
            <p:nvPr userDrawn="1"/>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dirty="0">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912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132"/>
        <p:cNvGrpSpPr/>
        <p:nvPr/>
      </p:nvGrpSpPr>
      <p:grpSpPr>
        <a:xfrm>
          <a:off x="0" y="0"/>
          <a:ext cx="0" cy="0"/>
          <a:chOff x="0" y="0"/>
          <a:chExt cx="0" cy="0"/>
        </a:xfrm>
      </p:grpSpPr>
      <p:sp>
        <p:nvSpPr>
          <p:cNvPr id="133" name="Google Shape;133;p27"/>
          <p:cNvSpPr/>
          <p:nvPr/>
        </p:nvSpPr>
        <p:spPr>
          <a:xfrm>
            <a:off x="0" y="0"/>
            <a:ext cx="677200" cy="6858000"/>
          </a:xfrm>
          <a:prstGeom prst="rect">
            <a:avLst/>
          </a:prstGeom>
          <a:gradFill>
            <a:gsLst>
              <a:gs pos="0">
                <a:srgbClr val="FFEFD1"/>
              </a:gs>
              <a:gs pos="65000">
                <a:srgbClr val="F0EBD5"/>
              </a:gs>
              <a:gs pos="100000">
                <a:srgbClr val="D1C39F"/>
              </a:gs>
            </a:gsLst>
            <a:lin ang="12000143" scaled="0"/>
          </a:gradFill>
          <a:ln>
            <a:noFill/>
          </a:ln>
        </p:spPr>
        <p:txBody>
          <a:bodyPr spcFirstLastPara="1" wrap="square" lIns="101600" tIns="50800" rIns="101600" bIns="50800" anchor="t" anchorCtr="0">
            <a:noAutofit/>
          </a:bodyPr>
          <a:lstStyle/>
          <a:p>
            <a:pPr marL="0" marR="0" lvl="0" indent="0" algn="l" rtl="0">
              <a:lnSpc>
                <a:spcPct val="99000"/>
              </a:lnSpc>
              <a:spcBef>
                <a:spcPts val="0"/>
              </a:spcBef>
              <a:spcAft>
                <a:spcPts val="0"/>
              </a:spcAft>
              <a:buClr>
                <a:srgbClr val="FFFFFF"/>
              </a:buClr>
              <a:buSzPts val="3000"/>
              <a:buFont typeface="Arial Narrow"/>
              <a:buNone/>
            </a:pPr>
            <a:endParaRPr sz="4000" b="0" i="0" u="none" strike="noStrike" cap="none">
              <a:solidFill>
                <a:srgbClr val="FFFFFF"/>
              </a:solidFill>
              <a:latin typeface="Trebuchet MS"/>
              <a:ea typeface="Trebuchet MS"/>
              <a:cs typeface="Trebuchet MS"/>
              <a:sym typeface="Trebuchet MS"/>
            </a:endParaRPr>
          </a:p>
        </p:txBody>
      </p:sp>
      <p:pic>
        <p:nvPicPr>
          <p:cNvPr id="134" name="Google Shape;134;p27"/>
          <p:cNvPicPr preferRelativeResize="0"/>
          <p:nvPr/>
        </p:nvPicPr>
        <p:blipFill rotWithShape="1">
          <a:blip r:embed="rId2">
            <a:alphaModFix/>
          </a:blip>
          <a:srcRect/>
          <a:stretch/>
        </p:blipFill>
        <p:spPr>
          <a:xfrm rot="-5400000">
            <a:off x="-1091594" y="5089075"/>
            <a:ext cx="2857500" cy="680357"/>
          </a:xfrm>
          <a:prstGeom prst="rect">
            <a:avLst/>
          </a:prstGeom>
          <a:noFill/>
          <a:ln>
            <a:noFill/>
          </a:ln>
        </p:spPr>
      </p:pic>
      <p:sp>
        <p:nvSpPr>
          <p:cNvPr id="135" name="Google Shape;135;p2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lvl1pPr>
            <a:lvl2pPr lvl="1">
              <a:buNone/>
              <a:defRPr sz="1733"/>
            </a:lvl2pPr>
            <a:lvl3pPr lvl="2">
              <a:buNone/>
              <a:defRPr sz="1733"/>
            </a:lvl3pPr>
            <a:lvl4pPr lvl="3">
              <a:buNone/>
              <a:defRPr sz="1733"/>
            </a:lvl4pPr>
            <a:lvl5pPr lvl="4">
              <a:buNone/>
              <a:defRPr sz="1733"/>
            </a:lvl5pPr>
            <a:lvl6pPr lvl="5">
              <a:buNone/>
              <a:defRPr sz="1733"/>
            </a:lvl6pPr>
            <a:lvl7pPr lvl="6">
              <a:buNone/>
              <a:defRPr sz="1733"/>
            </a:lvl7pPr>
            <a:lvl8pPr lvl="7">
              <a:buNone/>
              <a:defRPr sz="1733"/>
            </a:lvl8pPr>
            <a:lvl9pPr lvl="8">
              <a:buNone/>
              <a:defRPr sz="1733"/>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4302242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123"/>
        <p:cNvGrpSpPr/>
        <p:nvPr/>
      </p:nvGrpSpPr>
      <p:grpSpPr>
        <a:xfrm>
          <a:off x="0" y="0"/>
          <a:ext cx="0" cy="0"/>
          <a:chOff x="0" y="0"/>
          <a:chExt cx="0" cy="0"/>
        </a:xfrm>
      </p:grpSpPr>
      <p:sp>
        <p:nvSpPr>
          <p:cNvPr id="124" name="Google Shape;124;p25"/>
          <p:cNvSpPr txBox="1">
            <a:spLocks noGrp="1"/>
          </p:cNvSpPr>
          <p:nvPr>
            <p:ph type="body" idx="1"/>
          </p:nvPr>
        </p:nvSpPr>
        <p:spPr>
          <a:xfrm>
            <a:off x="6172200" y="1572260"/>
            <a:ext cx="5181600" cy="4604800"/>
          </a:xfrm>
          <a:prstGeom prst="rect">
            <a:avLst/>
          </a:prstGeom>
          <a:noFill/>
          <a:ln>
            <a:noFill/>
          </a:ln>
        </p:spPr>
        <p:txBody>
          <a:bodyPr spcFirstLastPara="1" wrap="square" lIns="68575" tIns="68575" rIns="68575" bIns="68575" anchor="t" anchorCtr="0">
            <a:noAutofit/>
          </a:bodyPr>
          <a:lstStyle>
            <a:lvl1pPr marL="609585" marR="0" lvl="0" indent="-507987" algn="l" rtl="0">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5" name="Google Shape;125;p25"/>
          <p:cNvSpPr txBox="1">
            <a:spLocks noGrp="1"/>
          </p:cNvSpPr>
          <p:nvPr>
            <p:ph type="title"/>
          </p:nvPr>
        </p:nvSpPr>
        <p:spPr>
          <a:xfrm>
            <a:off x="838200" y="365125"/>
            <a:ext cx="10515600" cy="1207200"/>
          </a:xfrm>
          <a:prstGeom prst="rect">
            <a:avLst/>
          </a:prstGeom>
          <a:noFill/>
          <a:ln>
            <a:noFill/>
          </a:ln>
        </p:spPr>
        <p:txBody>
          <a:bodyPr spcFirstLastPara="1" wrap="square" lIns="68575" tIns="68575" rIns="68575" bIns="68575" anchor="ctr" anchorCtr="0">
            <a:noAutofit/>
          </a:bodyPr>
          <a:lstStyle>
            <a:lvl1pPr marR="0" lvl="0"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1pPr>
            <a:lvl2pPr marR="0" lvl="1"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2pPr>
            <a:lvl3pPr marR="0" lvl="2"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3pPr>
            <a:lvl4pPr marR="0" lvl="3"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4pPr>
            <a:lvl5pPr marR="0" lvl="4"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5pPr>
            <a:lvl6pPr marR="0" lvl="5"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6pPr>
            <a:lvl7pPr marR="0" lvl="6"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7pPr>
            <a:lvl8pPr marR="0" lvl="7"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8pPr>
            <a:lvl9pPr marR="0" lvl="8" algn="ctr" rtl="0">
              <a:lnSpc>
                <a:spcPct val="90000"/>
              </a:lnSpc>
              <a:spcBef>
                <a:spcPts val="0"/>
              </a:spcBef>
              <a:spcAft>
                <a:spcPts val="0"/>
              </a:spcAft>
              <a:buSzPts val="1100"/>
              <a:buNone/>
              <a:defRPr sz="4400" b="0" i="0" u="none" strike="noStrike" cap="none">
                <a:solidFill>
                  <a:schemeClr val="dk1"/>
                </a:solidFill>
                <a:latin typeface="Calibri"/>
                <a:ea typeface="Calibri"/>
                <a:cs typeface="Calibri"/>
                <a:sym typeface="Calibri"/>
              </a:defRPr>
            </a:lvl9pPr>
          </a:lstStyle>
          <a:p>
            <a:endParaRPr/>
          </a:p>
        </p:txBody>
      </p:sp>
      <p:sp>
        <p:nvSpPr>
          <p:cNvPr id="126" name="Google Shape;126;p25"/>
          <p:cNvSpPr txBox="1">
            <a:spLocks noGrp="1"/>
          </p:cNvSpPr>
          <p:nvPr>
            <p:ph type="body" idx="2"/>
          </p:nvPr>
        </p:nvSpPr>
        <p:spPr>
          <a:xfrm>
            <a:off x="838200" y="1572259"/>
            <a:ext cx="5181600" cy="4604800"/>
          </a:xfrm>
          <a:prstGeom prst="rect">
            <a:avLst/>
          </a:prstGeom>
          <a:noFill/>
          <a:ln>
            <a:noFill/>
          </a:ln>
        </p:spPr>
        <p:txBody>
          <a:bodyPr spcFirstLastPara="1" wrap="square" lIns="68575" tIns="68575" rIns="68575" bIns="68575" anchor="t" anchorCtr="0">
            <a:noAutofit/>
          </a:bodyPr>
          <a:lstStyle>
            <a:lvl1pPr marL="609585" marR="0" lvl="0" indent="-507987" algn="l" rtl="0">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7" name="Google Shape;127;p2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1"/>
                </a:solidFill>
                <a:latin typeface="Calibri"/>
                <a:ea typeface="Calibri"/>
                <a:cs typeface="Calibri"/>
                <a:sym typeface="Calibri"/>
              </a:defRPr>
            </a:lvl1pPr>
            <a:lvl2pPr lvl="1">
              <a:buNone/>
              <a:defRPr sz="1733">
                <a:solidFill>
                  <a:schemeClr val="dk1"/>
                </a:solidFill>
                <a:latin typeface="Calibri"/>
                <a:ea typeface="Calibri"/>
                <a:cs typeface="Calibri"/>
                <a:sym typeface="Calibri"/>
              </a:defRPr>
            </a:lvl2pPr>
            <a:lvl3pPr lvl="2">
              <a:buNone/>
              <a:defRPr sz="1733">
                <a:solidFill>
                  <a:schemeClr val="dk1"/>
                </a:solidFill>
                <a:latin typeface="Calibri"/>
                <a:ea typeface="Calibri"/>
                <a:cs typeface="Calibri"/>
                <a:sym typeface="Calibri"/>
              </a:defRPr>
            </a:lvl3pPr>
            <a:lvl4pPr lvl="3">
              <a:buNone/>
              <a:defRPr sz="1733">
                <a:solidFill>
                  <a:schemeClr val="dk1"/>
                </a:solidFill>
                <a:latin typeface="Calibri"/>
                <a:ea typeface="Calibri"/>
                <a:cs typeface="Calibri"/>
                <a:sym typeface="Calibri"/>
              </a:defRPr>
            </a:lvl4pPr>
            <a:lvl5pPr lvl="4">
              <a:buNone/>
              <a:defRPr sz="1733">
                <a:solidFill>
                  <a:schemeClr val="dk1"/>
                </a:solidFill>
                <a:latin typeface="Calibri"/>
                <a:ea typeface="Calibri"/>
                <a:cs typeface="Calibri"/>
                <a:sym typeface="Calibri"/>
              </a:defRPr>
            </a:lvl5pPr>
            <a:lvl6pPr lvl="5">
              <a:buNone/>
              <a:defRPr sz="1733">
                <a:solidFill>
                  <a:schemeClr val="dk1"/>
                </a:solidFill>
                <a:latin typeface="Calibri"/>
                <a:ea typeface="Calibri"/>
                <a:cs typeface="Calibri"/>
                <a:sym typeface="Calibri"/>
              </a:defRPr>
            </a:lvl6pPr>
            <a:lvl7pPr lvl="6">
              <a:buNone/>
              <a:defRPr sz="1733">
                <a:solidFill>
                  <a:schemeClr val="dk1"/>
                </a:solidFill>
                <a:latin typeface="Calibri"/>
                <a:ea typeface="Calibri"/>
                <a:cs typeface="Calibri"/>
                <a:sym typeface="Calibri"/>
              </a:defRPr>
            </a:lvl7pPr>
            <a:lvl8pPr lvl="7">
              <a:buNone/>
              <a:defRPr sz="1733">
                <a:solidFill>
                  <a:schemeClr val="dk1"/>
                </a:solidFill>
                <a:latin typeface="Calibri"/>
                <a:ea typeface="Calibri"/>
                <a:cs typeface="Calibri"/>
                <a:sym typeface="Calibri"/>
              </a:defRPr>
            </a:lvl8pPr>
            <a:lvl9pPr lvl="8">
              <a:buNone/>
              <a:defRPr sz="1733">
                <a:solidFill>
                  <a:schemeClr val="dk1"/>
                </a:solidFill>
                <a:latin typeface="Calibri"/>
                <a:ea typeface="Calibri"/>
                <a:cs typeface="Calibri"/>
                <a:sym typeface="Calibri"/>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0687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8"/>
        <p:cNvGrpSpPr/>
        <p:nvPr/>
      </p:nvGrpSpPr>
      <p:grpSpPr>
        <a:xfrm>
          <a:off x="0" y="0"/>
          <a:ext cx="0" cy="0"/>
          <a:chOff x="0" y="0"/>
          <a:chExt cx="0" cy="0"/>
        </a:xfrm>
      </p:grpSpPr>
      <p:sp>
        <p:nvSpPr>
          <p:cNvPr id="129" name="Google Shape;129;p26"/>
          <p:cNvSpPr txBox="1">
            <a:spLocks noGrp="1"/>
          </p:cNvSpPr>
          <p:nvPr>
            <p:ph type="body" idx="1"/>
          </p:nvPr>
        </p:nvSpPr>
        <p:spPr>
          <a:xfrm>
            <a:off x="838200" y="1276351"/>
            <a:ext cx="10515600" cy="4505600"/>
          </a:xfrm>
          <a:prstGeom prst="rect">
            <a:avLst/>
          </a:prstGeom>
          <a:noFill/>
          <a:ln>
            <a:noFill/>
          </a:ln>
        </p:spPr>
        <p:txBody>
          <a:bodyPr spcFirstLastPara="1" wrap="square" lIns="68575" tIns="68575" rIns="68575" bIns="68575" anchor="t" anchorCtr="0">
            <a:normAutofit/>
          </a:bodyPr>
          <a:lstStyle>
            <a:lvl1pPr marL="609585" lvl="0" indent="-507987" algn="l" rtl="0">
              <a:lnSpc>
                <a:spcPct val="90000"/>
              </a:lnSpc>
              <a:spcBef>
                <a:spcPts val="1067"/>
              </a:spcBef>
              <a:spcAft>
                <a:spcPts val="0"/>
              </a:spcAft>
              <a:buSzPts val="2400"/>
              <a:buChar char="●"/>
              <a:defRPr/>
            </a:lvl1pPr>
            <a:lvl2pPr marL="1219170" lvl="1" indent="-457189" algn="l" rtl="0">
              <a:lnSpc>
                <a:spcPct val="90000"/>
              </a:lnSpc>
              <a:spcBef>
                <a:spcPts val="533"/>
              </a:spcBef>
              <a:spcAft>
                <a:spcPts val="0"/>
              </a:spcAft>
              <a:buSzPts val="1800"/>
              <a:buChar char="○"/>
              <a:defRPr sz="2400"/>
            </a:lvl2pPr>
            <a:lvl3pPr marL="1828754" lvl="2" indent="-431789" algn="l" rtl="0">
              <a:lnSpc>
                <a:spcPct val="90000"/>
              </a:lnSpc>
              <a:spcBef>
                <a:spcPts val="533"/>
              </a:spcBef>
              <a:spcAft>
                <a:spcPts val="0"/>
              </a:spcAft>
              <a:buSzPts val="1500"/>
              <a:buChar char="■"/>
              <a:defRPr sz="2000"/>
            </a:lvl3pPr>
            <a:lvl4pPr marL="2438339" lvl="3" indent="-423323" algn="l" rtl="0">
              <a:lnSpc>
                <a:spcPct val="90000"/>
              </a:lnSpc>
              <a:spcBef>
                <a:spcPts val="533"/>
              </a:spcBef>
              <a:spcAft>
                <a:spcPts val="0"/>
              </a:spcAft>
              <a:buSzPts val="1400"/>
              <a:buChar char="●"/>
              <a:defRPr sz="1867"/>
            </a:lvl4pPr>
            <a:lvl5pPr marL="3047924" lvl="4" indent="-423323" algn="l" rtl="0">
              <a:lnSpc>
                <a:spcPct val="90000"/>
              </a:lnSpc>
              <a:spcBef>
                <a:spcPts val="533"/>
              </a:spcBef>
              <a:spcAft>
                <a:spcPts val="0"/>
              </a:spcAft>
              <a:buSzPts val="1400"/>
              <a:buChar char="○"/>
              <a:defRPr sz="1867"/>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130" name="Google Shape;130;p26"/>
          <p:cNvSpPr txBox="1">
            <a:spLocks noGrp="1"/>
          </p:cNvSpPr>
          <p:nvPr>
            <p:ph type="title"/>
          </p:nvPr>
        </p:nvSpPr>
        <p:spPr>
          <a:xfrm>
            <a:off x="838200" y="365125"/>
            <a:ext cx="10515600" cy="911200"/>
          </a:xfrm>
          <a:prstGeom prst="rect">
            <a:avLst/>
          </a:prstGeom>
          <a:noFill/>
          <a:ln>
            <a:noFill/>
          </a:ln>
        </p:spPr>
        <p:txBody>
          <a:bodyPr spcFirstLastPara="1" wrap="square" lIns="68575" tIns="0" rIns="68575" bIns="35100" anchor="ctr" anchorCtr="0">
            <a:noAutofit/>
          </a:bodyPr>
          <a:lstStyle>
            <a:lvl1pPr lvl="0" algn="ctr" rtl="0">
              <a:lnSpc>
                <a:spcPct val="90000"/>
              </a:lnSpc>
              <a:spcBef>
                <a:spcPts val="0"/>
              </a:spcBef>
              <a:spcAft>
                <a:spcPts val="0"/>
              </a:spcAft>
              <a:buSzPts val="1100"/>
              <a:buNone/>
              <a:defRPr/>
            </a:lvl1pPr>
            <a:lvl2pPr lvl="1" algn="ctr" rtl="0">
              <a:lnSpc>
                <a:spcPct val="90000"/>
              </a:lnSpc>
              <a:spcBef>
                <a:spcPts val="0"/>
              </a:spcBef>
              <a:spcAft>
                <a:spcPts val="0"/>
              </a:spcAft>
              <a:buSzPts val="1100"/>
              <a:buNone/>
              <a:defRPr/>
            </a:lvl2pPr>
            <a:lvl3pPr lvl="2" algn="ctr" rtl="0">
              <a:lnSpc>
                <a:spcPct val="90000"/>
              </a:lnSpc>
              <a:spcBef>
                <a:spcPts val="0"/>
              </a:spcBef>
              <a:spcAft>
                <a:spcPts val="0"/>
              </a:spcAft>
              <a:buSzPts val="1100"/>
              <a:buNone/>
              <a:defRPr/>
            </a:lvl3pPr>
            <a:lvl4pPr lvl="3" algn="ctr" rtl="0">
              <a:lnSpc>
                <a:spcPct val="90000"/>
              </a:lnSpc>
              <a:spcBef>
                <a:spcPts val="0"/>
              </a:spcBef>
              <a:spcAft>
                <a:spcPts val="0"/>
              </a:spcAft>
              <a:buSzPts val="1100"/>
              <a:buNone/>
              <a:defRPr/>
            </a:lvl4pPr>
            <a:lvl5pPr lvl="4" algn="ctr" rtl="0">
              <a:lnSpc>
                <a:spcPct val="90000"/>
              </a:lnSpc>
              <a:spcBef>
                <a:spcPts val="0"/>
              </a:spcBef>
              <a:spcAft>
                <a:spcPts val="0"/>
              </a:spcAft>
              <a:buSzPts val="1100"/>
              <a:buNone/>
              <a:defRPr/>
            </a:lvl5pPr>
            <a:lvl6pPr lvl="5" algn="ctr" rtl="0">
              <a:lnSpc>
                <a:spcPct val="90000"/>
              </a:lnSpc>
              <a:spcBef>
                <a:spcPts val="0"/>
              </a:spcBef>
              <a:spcAft>
                <a:spcPts val="0"/>
              </a:spcAft>
              <a:buSzPts val="1100"/>
              <a:buNone/>
              <a:defRPr/>
            </a:lvl6pPr>
            <a:lvl7pPr lvl="6" algn="ctr" rtl="0">
              <a:lnSpc>
                <a:spcPct val="90000"/>
              </a:lnSpc>
              <a:spcBef>
                <a:spcPts val="0"/>
              </a:spcBef>
              <a:spcAft>
                <a:spcPts val="0"/>
              </a:spcAft>
              <a:buSzPts val="1100"/>
              <a:buNone/>
              <a:defRPr/>
            </a:lvl7pPr>
            <a:lvl8pPr lvl="7" algn="ctr" rtl="0">
              <a:lnSpc>
                <a:spcPct val="90000"/>
              </a:lnSpc>
              <a:spcBef>
                <a:spcPts val="0"/>
              </a:spcBef>
              <a:spcAft>
                <a:spcPts val="0"/>
              </a:spcAft>
              <a:buSzPts val="1100"/>
              <a:buNone/>
              <a:defRPr/>
            </a:lvl8pPr>
            <a:lvl9pPr lvl="8" algn="ctr" rtl="0">
              <a:lnSpc>
                <a:spcPct val="90000"/>
              </a:lnSpc>
              <a:spcBef>
                <a:spcPts val="0"/>
              </a:spcBef>
              <a:spcAft>
                <a:spcPts val="0"/>
              </a:spcAft>
              <a:buSzPts val="1100"/>
              <a:buNone/>
              <a:defRPr/>
            </a:lvl9pPr>
          </a:lstStyle>
          <a:p>
            <a:endParaRPr/>
          </a:p>
        </p:txBody>
      </p:sp>
      <p:sp>
        <p:nvSpPr>
          <p:cNvPr id="131" name="Google Shape;131;p2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lvl1pPr>
            <a:lvl2pPr lvl="1">
              <a:buNone/>
              <a:defRPr sz="1733"/>
            </a:lvl2pPr>
            <a:lvl3pPr lvl="2">
              <a:buNone/>
              <a:defRPr sz="1733"/>
            </a:lvl3pPr>
            <a:lvl4pPr lvl="3">
              <a:buNone/>
              <a:defRPr sz="1733"/>
            </a:lvl4pPr>
            <a:lvl5pPr lvl="4">
              <a:buNone/>
              <a:defRPr sz="1733"/>
            </a:lvl5pPr>
            <a:lvl6pPr lvl="5">
              <a:buNone/>
              <a:defRPr sz="1733"/>
            </a:lvl6pPr>
            <a:lvl7pPr lvl="6">
              <a:buNone/>
              <a:defRPr sz="1733"/>
            </a:lvl7pPr>
            <a:lvl8pPr lvl="7">
              <a:buNone/>
              <a:defRPr sz="1733"/>
            </a:lvl8pPr>
            <a:lvl9pPr lvl="8">
              <a:buNone/>
              <a:defRPr sz="1733"/>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4639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8F6FF235-2DE0-4026-806B-2248554093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8106" y="148718"/>
            <a:ext cx="2740192" cy="378904"/>
          </a:xfrm>
          <a:prstGeom prst="rect">
            <a:avLst/>
          </a:prstGeom>
        </p:spPr>
      </p:pic>
      <p:pic>
        <p:nvPicPr>
          <p:cNvPr id="8" name="Picture 7" descr="Logo, icon&#10;&#10;Description automatically generated">
            <a:extLst>
              <a:ext uri="{FF2B5EF4-FFF2-40B4-BE49-F238E27FC236}">
                <a16:creationId xmlns:a16="http://schemas.microsoft.com/office/drawing/2014/main" id="{B3B38A54-2970-4551-A95D-C8707CE071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98868" y="175008"/>
            <a:ext cx="1615026" cy="705228"/>
          </a:xfrm>
          <a:prstGeom prst="rect">
            <a:avLst/>
          </a:prstGeom>
        </p:spPr>
      </p:pic>
      <p:sp>
        <p:nvSpPr>
          <p:cNvPr id="2" name="Title Placeholder 1">
            <a:extLst>
              <a:ext uri="{FF2B5EF4-FFF2-40B4-BE49-F238E27FC236}">
                <a16:creationId xmlns:a16="http://schemas.microsoft.com/office/drawing/2014/main" id="{F87A8415-51B3-463C-8F92-D4C85537F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B4BBD2-3998-4640-A82B-A9C88B977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6D174CD2-B329-4E21-8BFC-77D7D5FEDC10}"/>
              </a:ext>
            </a:extLst>
          </p:cNvPr>
          <p:cNvSpPr txBox="1"/>
          <p:nvPr userDrawn="1"/>
        </p:nvSpPr>
        <p:spPr>
          <a:xfrm>
            <a:off x="0" y="6541173"/>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2">
                    <a:lumMod val="90000"/>
                  </a:schemeClr>
                </a:solidFill>
              </a:rPr>
              <a:t>CC BY-SA 4.0 licensed presentation</a:t>
            </a:r>
          </a:p>
        </p:txBody>
      </p:sp>
      <p:sp>
        <p:nvSpPr>
          <p:cNvPr id="4" name="TextBox 3">
            <a:extLst>
              <a:ext uri="{FF2B5EF4-FFF2-40B4-BE49-F238E27FC236}">
                <a16:creationId xmlns:a16="http://schemas.microsoft.com/office/drawing/2014/main" id="{BDAD98F4-B0A2-48D3-981F-49783C43C371}"/>
              </a:ext>
            </a:extLst>
          </p:cNvPr>
          <p:cNvSpPr txBox="1"/>
          <p:nvPr userDrawn="1"/>
        </p:nvSpPr>
        <p:spPr>
          <a:xfrm>
            <a:off x="54782" y="6387285"/>
            <a:ext cx="27202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lumMod val="65000"/>
                  </a:schemeClr>
                </a:solidFill>
              </a:rPr>
              <a:t>SYCL and the SYCL logo are trademarks of the Khronos Group Inc.</a:t>
            </a:r>
          </a:p>
        </p:txBody>
      </p:sp>
    </p:spTree>
    <p:extLst>
      <p:ext uri="{BB962C8B-B14F-4D97-AF65-F5344CB8AC3E}">
        <p14:creationId xmlns:p14="http://schemas.microsoft.com/office/powerpoint/2010/main" val="210447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64" r:id="rId8"/>
    <p:sldLayoutId id="2147483665" r:id="rId9"/>
    <p:sldLayoutId id="214748366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22.jpg"/><Relationship Id="rId21" Type="http://schemas.openxmlformats.org/officeDocument/2006/relationships/image" Target="../media/image90.png"/><Relationship Id="rId7" Type="http://schemas.openxmlformats.org/officeDocument/2006/relationships/image" Target="../media/image76.jp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9.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75.jp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jp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11.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8.jpg"/><Relationship Id="rId4" Type="http://schemas.openxmlformats.org/officeDocument/2006/relationships/image" Target="../media/image93.png"/><Relationship Id="rId9"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codeplay.com/oneapiforcuda" TargetMode="External"/><Relationship Id="rId5" Type="http://schemas.openxmlformats.org/officeDocument/2006/relationships/image" Target="../media/image98.jp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jpg"/><Relationship Id="rId18" Type="http://schemas.openxmlformats.org/officeDocument/2006/relationships/image" Target="../media/image117.jp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jpg"/><Relationship Id="rId2" Type="http://schemas.openxmlformats.org/officeDocument/2006/relationships/notesSlide" Target="../notesSlides/notesSlide13.xml"/><Relationship Id="rId16" Type="http://schemas.openxmlformats.org/officeDocument/2006/relationships/image" Target="../media/image115.png"/><Relationship Id="rId1" Type="http://schemas.openxmlformats.org/officeDocument/2006/relationships/slideLayout" Target="../slideLayouts/slideLayout9.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jp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khronos.org/registry/SYC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2.jpeg"/><Relationship Id="rId2" Type="http://schemas.openxmlformats.org/officeDocument/2006/relationships/video" Target="https://www.youtube.com/embed/RoUYiHTsEFE?start=2671&amp;feature=oembed" TargetMode="External"/><Relationship Id="rId1" Type="http://schemas.openxmlformats.org/officeDocument/2006/relationships/video" Target="https://www.youtube.com/embed/RoUYiHTsEFE" TargetMode="External"/><Relationship Id="rId6" Type="http://schemas.openxmlformats.org/officeDocument/2006/relationships/image" Target="../media/image121.jpeg"/><Relationship Id="rId5" Type="http://schemas.openxmlformats.org/officeDocument/2006/relationships/hyperlink" Target="https://youtu.be/RoUYiHTsEFE?t=2671" TargetMode="Externa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www.khronos.org/advisors/" TargetMode="External"/><Relationship Id="rId13" Type="http://schemas.openxmlformats.org/officeDocument/2006/relationships/hyperlink" Target="https://github.com/KhronosGroup/SyclParallelSTL" TargetMode="External"/><Relationship Id="rId18" Type="http://schemas.openxmlformats.org/officeDocument/2006/relationships/hyperlink" Target="https://stackoverflow.com/questions/tagged/sycl" TargetMode="External"/><Relationship Id="rId3" Type="http://schemas.openxmlformats.org/officeDocument/2006/relationships/hyperlink" Target="https://community.khronos.org/c/sycl/" TargetMode="External"/><Relationship Id="rId21" Type="http://schemas.openxmlformats.org/officeDocument/2006/relationships/image" Target="../media/image11.png"/><Relationship Id="rId7" Type="http://schemas.openxmlformats.org/officeDocument/2006/relationships/hyperlink" Target="https://www.khronos.org/registry/SYCL/" TargetMode="External"/><Relationship Id="rId12" Type="http://schemas.openxmlformats.org/officeDocument/2006/relationships/hyperlink" Target="https://github.com/KhronosGroup/SYCL-Registry" TargetMode="External"/><Relationship Id="rId17" Type="http://schemas.openxmlformats.org/officeDocument/2006/relationships/hyperlink" Target="https://app.slack.com/client/TDMDFS87M/CE9UX4CHG" TargetMode="External"/><Relationship Id="rId2" Type="http://schemas.openxmlformats.org/officeDocument/2006/relationships/notesSlide" Target="../notesSlides/notesSlide23.xml"/><Relationship Id="rId16" Type="http://schemas.openxmlformats.org/officeDocument/2006/relationships/hyperlink" Target="http://www.khr.io/slack" TargetMode="External"/><Relationship Id="rId20" Type="http://schemas.openxmlformats.org/officeDocument/2006/relationships/hyperlink" Target="https://github.com/codeplaysoftware/syclacademy" TargetMode="External"/><Relationship Id="rId1" Type="http://schemas.openxmlformats.org/officeDocument/2006/relationships/slideLayout" Target="../slideLayouts/slideLayout2.xml"/><Relationship Id="rId6" Type="http://schemas.openxmlformats.org/officeDocument/2006/relationships/hyperlink" Target="https://www.khronos.org/members/" TargetMode="External"/><Relationship Id="rId11" Type="http://schemas.openxmlformats.org/officeDocument/2006/relationships/hyperlink" Target="https://github.com/KhronosGroup/SYCL-Shared" TargetMode="External"/><Relationship Id="rId5" Type="http://schemas.openxmlformats.org/officeDocument/2006/relationships/hyperlink" Target="https://www.khronos.org/blog/sycl-2020-what-do-you-need-to-know" TargetMode="External"/><Relationship Id="rId15" Type="http://schemas.openxmlformats.org/officeDocument/2006/relationships/hyperlink" Target="https://community.khronos.org/" TargetMode="External"/><Relationship Id="rId10" Type="http://schemas.openxmlformats.org/officeDocument/2006/relationships/hyperlink" Target="https://github.com/KhronosGroup/SYCL-Docs" TargetMode="External"/><Relationship Id="rId19" Type="http://schemas.openxmlformats.org/officeDocument/2006/relationships/hyperlink" Target="https://www.reddit.com/r/sycl" TargetMode="External"/><Relationship Id="rId4" Type="http://schemas.openxmlformats.org/officeDocument/2006/relationships/hyperlink" Target="https://sycl.tech/" TargetMode="External"/><Relationship Id="rId9" Type="http://schemas.openxmlformats.org/officeDocument/2006/relationships/hyperlink" Target="https://github.com/KhronosGroup/SYCL-CTS" TargetMode="External"/><Relationship Id="rId14" Type="http://schemas.openxmlformats.org/officeDocument/2006/relationships/hyperlink" Target="https://github.com/intel/llv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phoronix.com/scan.php?page=news_item&amp;px=hipSYCL-New-Lite-Runtime" TargetMode="External"/><Relationship Id="rId13" Type="http://schemas.openxmlformats.org/officeDocument/2006/relationships/hyperlink" Target="https://www.imaginationtech.com/news/press-release/tensorflow-gets-native-support-for-powervr-gpus-via-optimised-open-source-sycl-libraries/" TargetMode="External"/><Relationship Id="rId18" Type="http://schemas.openxmlformats.org/officeDocument/2006/relationships/image" Target="../media/image18.png"/><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hyperlink" Target="https://www.nextplatform.com/2021/02/03/can-sycl-slice-into-broader-supercomputing/" TargetMode="External"/><Relationship Id="rId12" Type="http://schemas.openxmlformats.org/officeDocument/2006/relationships/hyperlink" Target="https://research-portal.uws.ac.uk/en/publications/trisycl-for-xilinx-fpga" TargetMode="External"/><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hyperlink" Target="https://www.embeddedcomputing.com/technology/open-source/risc-v-open-source-ip/nsitexe-kyoto-microcomputer-and-codeplay-software-are-bringing-open-standards-programming-to-risc-v-vector-processor-for-hpc-and-ai-systems" TargetMode="External"/><Relationship Id="rId11" Type="http://schemas.openxmlformats.org/officeDocument/2006/relationships/hyperlink" Target="https://www.nersc.gov/news-publications/nersc-news/nersc-center-news/2021/nersc-alcf-codeplay-partner-on-sycl-for-next-generation-supercomputers/" TargetMode="External"/><Relationship Id="rId5" Type="http://schemas.openxmlformats.org/officeDocument/2006/relationships/hyperlink" Target="https://www.alcf.anl.gov/support-center/aurora/sycl-and-dpc-aurora" TargetMode="External"/><Relationship Id="rId15" Type="http://schemas.openxmlformats.org/officeDocument/2006/relationships/image" Target="../media/image15.png"/><Relationship Id="rId10" Type="http://schemas.openxmlformats.org/officeDocument/2006/relationships/hyperlink" Target="https://www.renesas.com/br/en/about/press-room/renesas-electronics-and-codeplay-collaborate-opencl-and-sycl-adas-solutions" TargetMode="External"/><Relationship Id="rId19"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hyperlink" Target="https://software.intel.com/content/www/us/en/develop/articles/interoperability-dpcpp-sycl-opencl.html" TargetMode="Externa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18" Type="http://schemas.openxmlformats.org/officeDocument/2006/relationships/image" Target="../media/image37.png"/><Relationship Id="rId3" Type="http://schemas.openxmlformats.org/officeDocument/2006/relationships/hyperlink" Target="http://sycl.tech/" TargetMode="External"/><Relationship Id="rId21"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35.png"/><Relationship Id="rId20"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1.png"/><Relationship Id="rId19" Type="http://schemas.openxmlformats.org/officeDocument/2006/relationships/image" Target="../media/image38.gif"/><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4.png"/><Relationship Id="rId22"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0.png"/><Relationship Id="rId3" Type="http://schemas.openxmlformats.org/officeDocument/2006/relationships/image" Target="../media/image6.png"/><Relationship Id="rId21" Type="http://schemas.openxmlformats.org/officeDocument/2006/relationships/image" Target="../media/image26.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59.png"/><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7.pn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38.gif"/><Relationship Id="rId28" Type="http://schemas.openxmlformats.org/officeDocument/2006/relationships/image" Target="../media/image62.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5.png"/><Relationship Id="rId4" Type="http://schemas.openxmlformats.org/officeDocument/2006/relationships/image" Target="../media/image41.png"/><Relationship Id="rId9" Type="http://schemas.openxmlformats.org/officeDocument/2006/relationships/image" Target="../media/image11.png"/><Relationship Id="rId14" Type="http://schemas.openxmlformats.org/officeDocument/2006/relationships/image" Target="../media/image50.png"/><Relationship Id="rId22" Type="http://schemas.openxmlformats.org/officeDocument/2006/relationships/image" Target="../media/image57.png"/><Relationship Id="rId27" Type="http://schemas.openxmlformats.org/officeDocument/2006/relationships/image" Target="../media/image61.png"/><Relationship Id="rId30"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4.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30C40-A264-4425-A2F8-256CB445DB62}"/>
              </a:ext>
            </a:extLst>
          </p:cNvPr>
          <p:cNvSpPr>
            <a:spLocks noGrp="1"/>
          </p:cNvSpPr>
          <p:nvPr>
            <p:ph type="ctrTitle"/>
          </p:nvPr>
        </p:nvSpPr>
        <p:spPr/>
        <p:txBody>
          <a:bodyPr/>
          <a:lstStyle/>
          <a:p>
            <a:r>
              <a:rPr lang="en-US" dirty="0"/>
              <a:t>SYCL 2020 and the future</a:t>
            </a:r>
          </a:p>
        </p:txBody>
      </p:sp>
      <p:sp>
        <p:nvSpPr>
          <p:cNvPr id="4" name="Subtitle 3">
            <a:extLst>
              <a:ext uri="{FF2B5EF4-FFF2-40B4-BE49-F238E27FC236}">
                <a16:creationId xmlns:a16="http://schemas.microsoft.com/office/drawing/2014/main" id="{CB086C81-BA89-4C3C-9016-37DC433E2CF8}"/>
              </a:ext>
            </a:extLst>
          </p:cNvPr>
          <p:cNvSpPr>
            <a:spLocks noGrp="1"/>
          </p:cNvSpPr>
          <p:nvPr>
            <p:ph type="subTitle" idx="1"/>
          </p:nvPr>
        </p:nvSpPr>
        <p:spPr/>
        <p:txBody>
          <a:bodyPr>
            <a:normAutofit/>
          </a:bodyPr>
          <a:lstStyle/>
          <a:p>
            <a:r>
              <a:rPr lang="en-US" dirty="0"/>
              <a:t>Michael </a:t>
            </a:r>
            <a:r>
              <a:rPr lang="en-US" dirty="0" err="1"/>
              <a:t>WOng</a:t>
            </a:r>
            <a:br>
              <a:rPr lang="en-US" dirty="0"/>
            </a:br>
            <a:endParaRPr lang="en-US" dirty="0"/>
          </a:p>
          <a:p>
            <a:r>
              <a:rPr lang="en-US" sz="1800" dirty="0">
                <a:solidFill>
                  <a:schemeClr val="accent3"/>
                </a:solidFill>
              </a:rPr>
              <a:t>Acknowledgements:</a:t>
            </a:r>
            <a:br>
              <a:rPr lang="en-US" sz="1600" dirty="0"/>
            </a:br>
            <a:r>
              <a:rPr lang="en-US" sz="1600" dirty="0"/>
              <a:t>SYCL WG </a:t>
            </a:r>
            <a:br>
              <a:rPr lang="en-US" sz="1600" dirty="0"/>
            </a:br>
            <a:r>
              <a:rPr lang="en-US" sz="1600" dirty="0"/>
              <a:t>Rod Burns</a:t>
            </a:r>
          </a:p>
        </p:txBody>
      </p:sp>
    </p:spTree>
    <p:extLst>
      <p:ext uri="{BB962C8B-B14F-4D97-AF65-F5344CB8AC3E}">
        <p14:creationId xmlns:p14="http://schemas.microsoft.com/office/powerpoint/2010/main" val="351364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1"/>
          <p:cNvSpPr txBox="1">
            <a:spLocks noGrp="1"/>
          </p:cNvSpPr>
          <p:nvPr>
            <p:ph type="title"/>
          </p:nvPr>
        </p:nvSpPr>
        <p:spPr>
          <a:xfrm>
            <a:off x="937011" y="302858"/>
            <a:ext cx="11091200" cy="703600"/>
          </a:xfrm>
          <a:prstGeom prst="rect">
            <a:avLst/>
          </a:prstGeom>
          <a:noFill/>
          <a:ln>
            <a:noFill/>
          </a:ln>
        </p:spPr>
        <p:txBody>
          <a:bodyPr spcFirstLastPara="1" vert="horz" wrap="square" lIns="108767" tIns="54400" rIns="108767" bIns="54400" rtlCol="0" anchor="ctr" anchorCtr="0">
            <a:noAutofit/>
          </a:bodyPr>
          <a:lstStyle/>
          <a:p>
            <a:pPr>
              <a:spcBef>
                <a:spcPts val="0"/>
              </a:spcBef>
            </a:pPr>
            <a:r>
              <a:rPr lang="en" sz="3600" b="1" dirty="0"/>
              <a:t>Safety Critical API Evolution</a:t>
            </a:r>
            <a:endParaRPr sz="3600" b="1" dirty="0"/>
          </a:p>
        </p:txBody>
      </p:sp>
      <p:sp>
        <p:nvSpPr>
          <p:cNvPr id="732" name="Google Shape;732;p91"/>
          <p:cNvSpPr/>
          <p:nvPr/>
        </p:nvSpPr>
        <p:spPr>
          <a:xfrm rot="10800000" flipH="1">
            <a:off x="6240700" y="4245467"/>
            <a:ext cx="3148800" cy="1043600"/>
          </a:xfrm>
          <a:prstGeom prst="bentArrow">
            <a:avLst>
              <a:gd name="adj1" fmla="val 25000"/>
              <a:gd name="adj2" fmla="val 25000"/>
              <a:gd name="adj3" fmla="val 25000"/>
              <a:gd name="adj4" fmla="val 4375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FFFFFF"/>
              </a:buClr>
              <a:buSzPts val="1300"/>
            </a:pPr>
            <a:endParaRPr sz="1733">
              <a:solidFill>
                <a:schemeClr val="dk1"/>
              </a:solidFill>
              <a:latin typeface="Trebuchet MS"/>
              <a:ea typeface="Trebuchet MS"/>
              <a:cs typeface="Trebuchet MS"/>
              <a:sym typeface="Trebuchet MS"/>
            </a:endParaRPr>
          </a:p>
        </p:txBody>
      </p:sp>
      <p:sp>
        <p:nvSpPr>
          <p:cNvPr id="733" name="Google Shape;733;p91"/>
          <p:cNvSpPr/>
          <p:nvPr/>
        </p:nvSpPr>
        <p:spPr>
          <a:xfrm rot="10800000">
            <a:off x="2890103" y="4241367"/>
            <a:ext cx="3634000" cy="1068800"/>
          </a:xfrm>
          <a:prstGeom prst="bentArrow">
            <a:avLst>
              <a:gd name="adj1" fmla="val 25000"/>
              <a:gd name="adj2" fmla="val 25000"/>
              <a:gd name="adj3" fmla="val 25000"/>
              <a:gd name="adj4" fmla="val 4375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FFFFFF"/>
              </a:buClr>
              <a:buSzPts val="1300"/>
            </a:pPr>
            <a:endParaRPr sz="1733">
              <a:solidFill>
                <a:schemeClr val="dk1"/>
              </a:solidFill>
              <a:latin typeface="Trebuchet MS"/>
              <a:ea typeface="Trebuchet MS"/>
              <a:cs typeface="Trebuchet MS"/>
              <a:sym typeface="Trebuchet MS"/>
            </a:endParaRPr>
          </a:p>
        </p:txBody>
      </p:sp>
      <p:pic>
        <p:nvPicPr>
          <p:cNvPr id="734" name="Google Shape;734;p91" descr="C:\Users\ntrevett\Khronos\Logos\OpenCL_Logo_RGB.jpg"/>
          <p:cNvPicPr preferRelativeResize="0"/>
          <p:nvPr/>
        </p:nvPicPr>
        <p:blipFill rotWithShape="1">
          <a:blip r:embed="rId3">
            <a:alphaModFix/>
          </a:blip>
          <a:srcRect/>
          <a:stretch/>
        </p:blipFill>
        <p:spPr>
          <a:xfrm>
            <a:off x="1263511" y="4551676"/>
            <a:ext cx="956844" cy="956843"/>
          </a:xfrm>
          <a:prstGeom prst="rect">
            <a:avLst/>
          </a:prstGeom>
          <a:noFill/>
          <a:ln>
            <a:noFill/>
          </a:ln>
        </p:spPr>
      </p:pic>
      <p:sp>
        <p:nvSpPr>
          <p:cNvPr id="735" name="Google Shape;735;p91"/>
          <p:cNvSpPr txBox="1"/>
          <p:nvPr/>
        </p:nvSpPr>
        <p:spPr>
          <a:xfrm>
            <a:off x="4600404" y="2573427"/>
            <a:ext cx="3356400" cy="712000"/>
          </a:xfrm>
          <a:prstGeom prst="rect">
            <a:avLst/>
          </a:prstGeom>
          <a:noFill/>
          <a:ln>
            <a:noFill/>
          </a:ln>
        </p:spPr>
        <p:txBody>
          <a:bodyPr spcFirstLastPara="1" wrap="square" lIns="101600" tIns="50767" rIns="101600" bIns="50767" anchor="t" anchorCtr="0">
            <a:noAutofit/>
          </a:bodyPr>
          <a:lstStyle/>
          <a:p>
            <a:pPr algn="ctr">
              <a:lnSpc>
                <a:spcPct val="99000"/>
              </a:lnSpc>
            </a:pPr>
            <a:r>
              <a:rPr lang="en" sz="1333" b="1">
                <a:solidFill>
                  <a:srgbClr val="C00000"/>
                </a:solidFill>
                <a:latin typeface="Trebuchet MS"/>
                <a:ea typeface="Trebuchet MS"/>
                <a:cs typeface="Trebuchet MS"/>
                <a:sym typeface="Trebuchet MS"/>
              </a:rPr>
              <a:t>OpenCL and SYCL SC work will minimize API surface area , reduce ambiguity, UB, increase determinism</a:t>
            </a:r>
            <a:endParaRPr sz="1600">
              <a:solidFill>
                <a:srgbClr val="C00000"/>
              </a:solidFill>
            </a:endParaRPr>
          </a:p>
        </p:txBody>
      </p:sp>
      <p:sp>
        <p:nvSpPr>
          <p:cNvPr id="736" name="Google Shape;736;p91"/>
          <p:cNvSpPr/>
          <p:nvPr/>
        </p:nvSpPr>
        <p:spPr>
          <a:xfrm rot="5400000">
            <a:off x="5944700" y="-1144000"/>
            <a:ext cx="452400" cy="9814800"/>
          </a:xfrm>
          <a:prstGeom prst="rightBrace">
            <a:avLst>
              <a:gd name="adj1" fmla="val 8333"/>
              <a:gd name="adj2" fmla="val 47935"/>
            </a:avLst>
          </a:prstGeom>
          <a:noFill/>
          <a:ln w="25400"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1867">
              <a:solidFill>
                <a:srgbClr val="FFFFFF"/>
              </a:solidFill>
              <a:latin typeface="Arial Narrow"/>
              <a:ea typeface="Arial Narrow"/>
              <a:cs typeface="Arial Narrow"/>
              <a:sym typeface="Arial Narrow"/>
            </a:endParaRPr>
          </a:p>
        </p:txBody>
      </p:sp>
      <p:pic>
        <p:nvPicPr>
          <p:cNvPr id="737" name="Google Shape;737;p91" descr="A picture containing drawing&#10;&#10;Description automatically generated"/>
          <p:cNvPicPr preferRelativeResize="0"/>
          <p:nvPr/>
        </p:nvPicPr>
        <p:blipFill rotWithShape="1">
          <a:blip r:embed="rId4">
            <a:alphaModFix/>
          </a:blip>
          <a:srcRect/>
          <a:stretch/>
        </p:blipFill>
        <p:spPr>
          <a:xfrm>
            <a:off x="9542216" y="4523121"/>
            <a:ext cx="2105155" cy="956867"/>
          </a:xfrm>
          <a:prstGeom prst="rect">
            <a:avLst/>
          </a:prstGeom>
          <a:noFill/>
          <a:ln>
            <a:noFill/>
          </a:ln>
        </p:spPr>
      </p:pic>
      <p:grpSp>
        <p:nvGrpSpPr>
          <p:cNvPr id="738" name="Google Shape;738;p91"/>
          <p:cNvGrpSpPr/>
          <p:nvPr/>
        </p:nvGrpSpPr>
        <p:grpSpPr>
          <a:xfrm>
            <a:off x="677501" y="817284"/>
            <a:ext cx="10986796" cy="2890841"/>
            <a:chOff x="780221" y="1582983"/>
            <a:chExt cx="10055030" cy="2406094"/>
          </a:xfrm>
        </p:grpSpPr>
        <p:pic>
          <p:nvPicPr>
            <p:cNvPr id="739" name="Google Shape;739;p91"/>
            <p:cNvPicPr preferRelativeResize="0"/>
            <p:nvPr/>
          </p:nvPicPr>
          <p:blipFill rotWithShape="1">
            <a:blip r:embed="rId5">
              <a:alphaModFix/>
            </a:blip>
            <a:srcRect/>
            <a:stretch/>
          </p:blipFill>
          <p:spPr>
            <a:xfrm>
              <a:off x="9830110" y="3138270"/>
              <a:ext cx="724938" cy="818639"/>
            </a:xfrm>
            <a:prstGeom prst="rect">
              <a:avLst/>
            </a:prstGeom>
            <a:noFill/>
            <a:ln>
              <a:noFill/>
            </a:ln>
          </p:spPr>
        </p:pic>
        <p:cxnSp>
          <p:nvCxnSpPr>
            <p:cNvPr id="740" name="Google Shape;740;p91"/>
            <p:cNvCxnSpPr/>
            <p:nvPr/>
          </p:nvCxnSpPr>
          <p:spPr>
            <a:xfrm rot="10800000" flipH="1">
              <a:off x="1642374" y="3061525"/>
              <a:ext cx="1024800" cy="759000"/>
            </a:xfrm>
            <a:prstGeom prst="straightConnector1">
              <a:avLst/>
            </a:prstGeom>
            <a:solidFill>
              <a:srgbClr val="E66714"/>
            </a:solidFill>
            <a:ln w="25400" cap="flat" cmpd="sng">
              <a:solidFill>
                <a:schemeClr val="dk1"/>
              </a:solidFill>
              <a:prstDash val="solid"/>
              <a:round/>
              <a:headEnd type="none" w="sm" len="sm"/>
              <a:tailEnd type="triangle" w="med" len="med"/>
            </a:ln>
          </p:spPr>
        </p:cxnSp>
        <p:cxnSp>
          <p:nvCxnSpPr>
            <p:cNvPr id="741" name="Google Shape;741;p91"/>
            <p:cNvCxnSpPr/>
            <p:nvPr/>
          </p:nvCxnSpPr>
          <p:spPr>
            <a:xfrm>
              <a:off x="3851976" y="2542486"/>
              <a:ext cx="1195800" cy="0"/>
            </a:xfrm>
            <a:prstGeom prst="straightConnector1">
              <a:avLst/>
            </a:prstGeom>
            <a:solidFill>
              <a:srgbClr val="E66714"/>
            </a:solidFill>
            <a:ln w="25400" cap="flat" cmpd="sng">
              <a:solidFill>
                <a:schemeClr val="dk1"/>
              </a:solidFill>
              <a:prstDash val="solid"/>
              <a:round/>
              <a:headEnd type="none" w="sm" len="sm"/>
              <a:tailEnd type="triangle" w="med" len="med"/>
            </a:ln>
          </p:spPr>
        </p:cxnSp>
        <p:pic>
          <p:nvPicPr>
            <p:cNvPr id="742" name="Google Shape;742;p91" descr="http://sarasotaavionics.com/images/images/DYNON-SKYVIEW1.jpg"/>
            <p:cNvPicPr preferRelativeResize="0"/>
            <p:nvPr/>
          </p:nvPicPr>
          <p:blipFill rotWithShape="1">
            <a:blip r:embed="rId6">
              <a:alphaModFix/>
            </a:blip>
            <a:srcRect/>
            <a:stretch/>
          </p:blipFill>
          <p:spPr>
            <a:xfrm>
              <a:off x="780221" y="2542494"/>
              <a:ext cx="1237007" cy="846850"/>
            </a:xfrm>
            <a:prstGeom prst="rect">
              <a:avLst/>
            </a:prstGeom>
            <a:noFill/>
            <a:ln>
              <a:noFill/>
            </a:ln>
          </p:spPr>
        </p:pic>
        <p:pic>
          <p:nvPicPr>
            <p:cNvPr id="743" name="Google Shape;743;p91" descr="http://www.welovesolo.com/wp-content/uploads/2014/12/p16l2r8uol9joahf1quqr7b25u9-details.jpg"/>
            <p:cNvPicPr preferRelativeResize="0"/>
            <p:nvPr/>
          </p:nvPicPr>
          <p:blipFill rotWithShape="1">
            <a:blip r:embed="rId7">
              <a:alphaModFix/>
            </a:blip>
            <a:srcRect l="9607" t="8962" r="13351" b="8658"/>
            <a:stretch/>
          </p:blipFill>
          <p:spPr>
            <a:xfrm>
              <a:off x="2069861" y="1685111"/>
              <a:ext cx="1686911" cy="1355835"/>
            </a:xfrm>
            <a:prstGeom prst="rect">
              <a:avLst/>
            </a:prstGeom>
            <a:noFill/>
            <a:ln>
              <a:noFill/>
            </a:ln>
          </p:spPr>
        </p:pic>
        <p:sp>
          <p:nvSpPr>
            <p:cNvPr id="744" name="Google Shape;744;p91"/>
            <p:cNvSpPr txBox="1"/>
            <p:nvPr/>
          </p:nvSpPr>
          <p:spPr>
            <a:xfrm>
              <a:off x="8363951" y="2679778"/>
              <a:ext cx="1863300" cy="523200"/>
            </a:xfrm>
            <a:prstGeom prst="rect">
              <a:avLst/>
            </a:prstGeom>
            <a:noFill/>
            <a:ln>
              <a:noFill/>
            </a:ln>
          </p:spPr>
          <p:txBody>
            <a:bodyPr spcFirstLastPara="1" wrap="square" lIns="101600" tIns="50767" rIns="101600" bIns="50767" anchor="t" anchorCtr="0">
              <a:noAutofit/>
            </a:bodyPr>
            <a:lstStyle/>
            <a:p>
              <a:pPr algn="ctr">
                <a:lnSpc>
                  <a:spcPct val="99000"/>
                </a:lnSpc>
              </a:pPr>
              <a:r>
                <a:rPr lang="en" sz="1067" b="1">
                  <a:solidFill>
                    <a:srgbClr val="C00000"/>
                  </a:solidFill>
                  <a:latin typeface="Trebuchet MS"/>
                  <a:ea typeface="Trebuchet MS"/>
                  <a:cs typeface="Trebuchet MS"/>
                  <a:sym typeface="Trebuchet MS"/>
                </a:rPr>
                <a:t>New Generation Safety Critical APIs for Graphics, Compute and Display </a:t>
              </a:r>
              <a:endParaRPr sz="2400"/>
            </a:p>
          </p:txBody>
        </p:sp>
        <p:cxnSp>
          <p:nvCxnSpPr>
            <p:cNvPr id="745" name="Google Shape;745;p91"/>
            <p:cNvCxnSpPr/>
            <p:nvPr/>
          </p:nvCxnSpPr>
          <p:spPr>
            <a:xfrm>
              <a:off x="6960782" y="2591448"/>
              <a:ext cx="1287300" cy="0"/>
            </a:xfrm>
            <a:prstGeom prst="straightConnector1">
              <a:avLst/>
            </a:prstGeom>
            <a:solidFill>
              <a:srgbClr val="E66714"/>
            </a:solidFill>
            <a:ln w="25400" cap="flat" cmpd="sng">
              <a:solidFill>
                <a:schemeClr val="dk1"/>
              </a:solidFill>
              <a:prstDash val="solid"/>
              <a:round/>
              <a:headEnd type="none" w="sm" len="sm"/>
              <a:tailEnd type="triangle" w="med" len="med"/>
            </a:ln>
          </p:spPr>
        </p:cxnSp>
        <p:pic>
          <p:nvPicPr>
            <p:cNvPr id="746" name="Google Shape;746;p91" descr="http://3.bp.blogspot.com/-TM4GV7edRcc/VUO6iBVPRYI/AAAAAAAACro/CELyjrYTp50/s1600/DiSTI-Cluster-Concept-NEW.jpg"/>
            <p:cNvPicPr preferRelativeResize="0"/>
            <p:nvPr/>
          </p:nvPicPr>
          <p:blipFill rotWithShape="1">
            <a:blip r:embed="rId8">
              <a:alphaModFix/>
            </a:blip>
            <a:srcRect/>
            <a:stretch/>
          </p:blipFill>
          <p:spPr>
            <a:xfrm>
              <a:off x="5056008" y="1796838"/>
              <a:ext cx="1695801" cy="646159"/>
            </a:xfrm>
            <a:prstGeom prst="rect">
              <a:avLst/>
            </a:prstGeom>
            <a:noFill/>
            <a:ln>
              <a:noFill/>
            </a:ln>
          </p:spPr>
        </p:pic>
        <p:pic>
          <p:nvPicPr>
            <p:cNvPr id="747" name="Google Shape;747;p91"/>
            <p:cNvPicPr preferRelativeResize="0"/>
            <p:nvPr/>
          </p:nvPicPr>
          <p:blipFill rotWithShape="1">
            <a:blip r:embed="rId9">
              <a:alphaModFix/>
            </a:blip>
            <a:srcRect/>
            <a:stretch/>
          </p:blipFill>
          <p:spPr>
            <a:xfrm>
              <a:off x="10161235" y="2371320"/>
              <a:ext cx="674016" cy="637584"/>
            </a:xfrm>
            <a:prstGeom prst="rect">
              <a:avLst/>
            </a:prstGeom>
            <a:noFill/>
            <a:ln>
              <a:noFill/>
            </a:ln>
          </p:spPr>
        </p:pic>
        <p:pic>
          <p:nvPicPr>
            <p:cNvPr id="748" name="Google Shape;748;p91" descr="http://droneblog.com/wp-content/uploads/2015/05/CyPhy-LVL-1-Drone_2-785x389.png"/>
            <p:cNvPicPr preferRelativeResize="0"/>
            <p:nvPr/>
          </p:nvPicPr>
          <p:blipFill rotWithShape="1">
            <a:blip r:embed="rId10">
              <a:alphaModFix/>
            </a:blip>
            <a:srcRect/>
            <a:stretch/>
          </p:blipFill>
          <p:spPr>
            <a:xfrm>
              <a:off x="8067217" y="3226060"/>
              <a:ext cx="1539768" cy="763017"/>
            </a:xfrm>
            <a:prstGeom prst="rect">
              <a:avLst/>
            </a:prstGeom>
            <a:noFill/>
            <a:ln>
              <a:noFill/>
            </a:ln>
          </p:spPr>
        </p:pic>
        <p:pic>
          <p:nvPicPr>
            <p:cNvPr id="749" name="Google Shape;749;p91" descr="http://cdn.slashgear.com/wp-content/uploads/2015/06/Screen-Shot-2015-06-25-at-6.53.50-PM.png"/>
            <p:cNvPicPr preferRelativeResize="0"/>
            <p:nvPr/>
          </p:nvPicPr>
          <p:blipFill rotWithShape="1">
            <a:blip r:embed="rId11">
              <a:alphaModFix/>
            </a:blip>
            <a:srcRect l="3738" r="7680"/>
            <a:stretch/>
          </p:blipFill>
          <p:spPr>
            <a:xfrm>
              <a:off x="8534401" y="1873353"/>
              <a:ext cx="1430097" cy="812300"/>
            </a:xfrm>
            <a:prstGeom prst="rect">
              <a:avLst/>
            </a:prstGeom>
            <a:noFill/>
            <a:ln>
              <a:noFill/>
            </a:ln>
          </p:spPr>
        </p:pic>
        <p:pic>
          <p:nvPicPr>
            <p:cNvPr id="750" name="Google Shape;750;p91" descr="http://graphics.stanford.edu/~mlrobert/images/advanced_medical_volume_rendering_and_segmentation_on_the_gpu.jpg"/>
            <p:cNvPicPr preferRelativeResize="0"/>
            <p:nvPr/>
          </p:nvPicPr>
          <p:blipFill rotWithShape="1">
            <a:blip r:embed="rId12">
              <a:alphaModFix/>
            </a:blip>
            <a:srcRect/>
            <a:stretch/>
          </p:blipFill>
          <p:spPr>
            <a:xfrm>
              <a:off x="9983386" y="1582983"/>
              <a:ext cx="790471" cy="638248"/>
            </a:xfrm>
            <a:prstGeom prst="rect">
              <a:avLst/>
            </a:prstGeom>
            <a:noFill/>
            <a:ln>
              <a:noFill/>
            </a:ln>
          </p:spPr>
        </p:pic>
        <p:pic>
          <p:nvPicPr>
            <p:cNvPr id="751" name="Google Shape;751;p91"/>
            <p:cNvPicPr preferRelativeResize="0"/>
            <p:nvPr/>
          </p:nvPicPr>
          <p:blipFill rotWithShape="1">
            <a:blip r:embed="rId13">
              <a:alphaModFix/>
            </a:blip>
            <a:srcRect/>
            <a:stretch/>
          </p:blipFill>
          <p:spPr>
            <a:xfrm>
              <a:off x="7549805" y="1801365"/>
              <a:ext cx="1039780" cy="689336"/>
            </a:xfrm>
            <a:prstGeom prst="rect">
              <a:avLst/>
            </a:prstGeom>
            <a:noFill/>
            <a:ln>
              <a:noFill/>
            </a:ln>
          </p:spPr>
        </p:pic>
      </p:grpSp>
      <p:pic>
        <p:nvPicPr>
          <p:cNvPr id="752" name="Google Shape;752;p91"/>
          <p:cNvPicPr preferRelativeResize="0"/>
          <p:nvPr/>
        </p:nvPicPr>
        <p:blipFill>
          <a:blip r:embed="rId14">
            <a:alphaModFix/>
          </a:blip>
          <a:stretch>
            <a:fillRect/>
          </a:stretch>
        </p:blipFill>
        <p:spPr>
          <a:xfrm>
            <a:off x="7291751" y="6494810"/>
            <a:ext cx="956867" cy="247372"/>
          </a:xfrm>
          <a:prstGeom prst="rect">
            <a:avLst/>
          </a:prstGeom>
          <a:noFill/>
          <a:ln>
            <a:noFill/>
          </a:ln>
        </p:spPr>
      </p:pic>
      <p:pic>
        <p:nvPicPr>
          <p:cNvPr id="753" name="Google Shape;753;p91"/>
          <p:cNvPicPr preferRelativeResize="0"/>
          <p:nvPr/>
        </p:nvPicPr>
        <p:blipFill>
          <a:blip r:embed="rId15">
            <a:alphaModFix/>
          </a:blip>
          <a:stretch>
            <a:fillRect/>
          </a:stretch>
        </p:blipFill>
        <p:spPr>
          <a:xfrm>
            <a:off x="8250532" y="5826401"/>
            <a:ext cx="956867" cy="778611"/>
          </a:xfrm>
          <a:prstGeom prst="rect">
            <a:avLst/>
          </a:prstGeom>
          <a:noFill/>
          <a:ln>
            <a:noFill/>
          </a:ln>
        </p:spPr>
      </p:pic>
      <p:pic>
        <p:nvPicPr>
          <p:cNvPr id="754" name="Google Shape;754;p91"/>
          <p:cNvPicPr preferRelativeResize="0"/>
          <p:nvPr/>
        </p:nvPicPr>
        <p:blipFill>
          <a:blip r:embed="rId16">
            <a:alphaModFix/>
          </a:blip>
          <a:stretch>
            <a:fillRect/>
          </a:stretch>
        </p:blipFill>
        <p:spPr>
          <a:xfrm>
            <a:off x="7293700" y="5898457"/>
            <a:ext cx="1064899" cy="596343"/>
          </a:xfrm>
          <a:prstGeom prst="rect">
            <a:avLst/>
          </a:prstGeom>
          <a:noFill/>
          <a:ln>
            <a:noFill/>
          </a:ln>
        </p:spPr>
      </p:pic>
      <p:pic>
        <p:nvPicPr>
          <p:cNvPr id="755" name="Google Shape;755;p91"/>
          <p:cNvPicPr preferRelativeResize="0"/>
          <p:nvPr/>
        </p:nvPicPr>
        <p:blipFill>
          <a:blip r:embed="rId17">
            <a:alphaModFix/>
          </a:blip>
          <a:stretch>
            <a:fillRect/>
          </a:stretch>
        </p:blipFill>
        <p:spPr>
          <a:xfrm>
            <a:off x="9207400" y="5826385"/>
            <a:ext cx="664000" cy="703600"/>
          </a:xfrm>
          <a:prstGeom prst="rect">
            <a:avLst/>
          </a:prstGeom>
          <a:noFill/>
          <a:ln>
            <a:noFill/>
          </a:ln>
        </p:spPr>
      </p:pic>
      <p:pic>
        <p:nvPicPr>
          <p:cNvPr id="756" name="Google Shape;756;p91"/>
          <p:cNvPicPr preferRelativeResize="0"/>
          <p:nvPr/>
        </p:nvPicPr>
        <p:blipFill>
          <a:blip r:embed="rId18">
            <a:alphaModFix/>
          </a:blip>
          <a:stretch>
            <a:fillRect/>
          </a:stretch>
        </p:blipFill>
        <p:spPr>
          <a:xfrm>
            <a:off x="10095499" y="5723235"/>
            <a:ext cx="2105167" cy="1184535"/>
          </a:xfrm>
          <a:prstGeom prst="rect">
            <a:avLst/>
          </a:prstGeom>
          <a:noFill/>
          <a:ln>
            <a:noFill/>
          </a:ln>
        </p:spPr>
      </p:pic>
      <p:pic>
        <p:nvPicPr>
          <p:cNvPr id="757" name="Google Shape;757;p91"/>
          <p:cNvPicPr preferRelativeResize="0"/>
          <p:nvPr/>
        </p:nvPicPr>
        <p:blipFill>
          <a:blip r:embed="rId19">
            <a:alphaModFix/>
          </a:blip>
          <a:stretch>
            <a:fillRect/>
          </a:stretch>
        </p:blipFill>
        <p:spPr>
          <a:xfrm>
            <a:off x="3990220" y="5674530"/>
            <a:ext cx="1454633" cy="914909"/>
          </a:xfrm>
          <a:prstGeom prst="rect">
            <a:avLst/>
          </a:prstGeom>
          <a:noFill/>
          <a:ln>
            <a:noFill/>
          </a:ln>
        </p:spPr>
      </p:pic>
      <p:pic>
        <p:nvPicPr>
          <p:cNvPr id="758" name="Google Shape;758;p91"/>
          <p:cNvPicPr preferRelativeResize="0"/>
          <p:nvPr/>
        </p:nvPicPr>
        <p:blipFill>
          <a:blip r:embed="rId20">
            <a:alphaModFix/>
          </a:blip>
          <a:stretch>
            <a:fillRect/>
          </a:stretch>
        </p:blipFill>
        <p:spPr>
          <a:xfrm>
            <a:off x="1241267" y="6070616"/>
            <a:ext cx="1064900" cy="436585"/>
          </a:xfrm>
          <a:prstGeom prst="rect">
            <a:avLst/>
          </a:prstGeom>
          <a:noFill/>
          <a:ln>
            <a:noFill/>
          </a:ln>
        </p:spPr>
      </p:pic>
      <p:pic>
        <p:nvPicPr>
          <p:cNvPr id="759" name="Google Shape;759;p91"/>
          <p:cNvPicPr preferRelativeResize="0"/>
          <p:nvPr/>
        </p:nvPicPr>
        <p:blipFill>
          <a:blip r:embed="rId21">
            <a:alphaModFix/>
          </a:blip>
          <a:stretch>
            <a:fillRect/>
          </a:stretch>
        </p:blipFill>
        <p:spPr>
          <a:xfrm>
            <a:off x="2362901" y="5858117"/>
            <a:ext cx="1565033" cy="697283"/>
          </a:xfrm>
          <a:prstGeom prst="rect">
            <a:avLst/>
          </a:prstGeom>
          <a:noFill/>
          <a:ln>
            <a:noFill/>
          </a:ln>
        </p:spPr>
      </p:pic>
      <p:pic>
        <p:nvPicPr>
          <p:cNvPr id="760" name="Google Shape;760;p91"/>
          <p:cNvPicPr preferRelativeResize="0"/>
          <p:nvPr/>
        </p:nvPicPr>
        <p:blipFill>
          <a:blip r:embed="rId22">
            <a:alphaModFix/>
          </a:blip>
          <a:stretch>
            <a:fillRect/>
          </a:stretch>
        </p:blipFill>
        <p:spPr>
          <a:xfrm>
            <a:off x="-9" y="5604358"/>
            <a:ext cx="1184533" cy="1184533"/>
          </a:xfrm>
          <a:prstGeom prst="rect">
            <a:avLst/>
          </a:prstGeom>
          <a:noFill/>
          <a:ln>
            <a:noFill/>
          </a:ln>
        </p:spPr>
      </p:pic>
      <p:grpSp>
        <p:nvGrpSpPr>
          <p:cNvPr id="761" name="Google Shape;761;p91"/>
          <p:cNvGrpSpPr/>
          <p:nvPr/>
        </p:nvGrpSpPr>
        <p:grpSpPr>
          <a:xfrm>
            <a:off x="5241399" y="5253651"/>
            <a:ext cx="2935159" cy="1315907"/>
            <a:chOff x="861728" y="1788779"/>
            <a:chExt cx="4655041" cy="2086974"/>
          </a:xfrm>
        </p:grpSpPr>
        <p:sp>
          <p:nvSpPr>
            <p:cNvPr id="762" name="Google Shape;762;p91"/>
            <p:cNvSpPr txBox="1"/>
            <p:nvPr/>
          </p:nvSpPr>
          <p:spPr>
            <a:xfrm>
              <a:off x="1331569" y="2746853"/>
              <a:ext cx="2639100" cy="1128900"/>
            </a:xfrm>
            <a:prstGeom prst="rect">
              <a:avLst/>
            </a:prstGeom>
            <a:solidFill>
              <a:srgbClr val="CCECFF"/>
            </a:solidFill>
            <a:ln>
              <a:noFill/>
            </a:ln>
          </p:spPr>
          <p:txBody>
            <a:bodyPr spcFirstLastPara="1" wrap="square" lIns="101600" tIns="50767" rIns="101600" bIns="50767" anchor="t" anchorCtr="0">
              <a:noAutofit/>
            </a:bodyPr>
            <a:lstStyle/>
            <a:p>
              <a:pPr algn="ctr">
                <a:lnSpc>
                  <a:spcPct val="99000"/>
                </a:lnSpc>
              </a:pPr>
              <a:r>
                <a:rPr lang="en" sz="933" b="1">
                  <a:solidFill>
                    <a:schemeClr val="dk2"/>
                  </a:solidFill>
                  <a:latin typeface="Trebuchet MS"/>
                  <a:ea typeface="Trebuchet MS"/>
                  <a:cs typeface="Trebuchet MS"/>
                  <a:sym typeface="Trebuchet MS"/>
                </a:rPr>
                <a:t>Industry Need </a:t>
              </a:r>
              <a:br>
                <a:rPr lang="en" sz="933" b="1">
                  <a:solidFill>
                    <a:schemeClr val="dk2"/>
                  </a:solidFill>
                  <a:latin typeface="Trebuchet MS"/>
                  <a:ea typeface="Trebuchet MS"/>
                  <a:cs typeface="Trebuchet MS"/>
                  <a:sym typeface="Trebuchet MS"/>
                </a:rPr>
              </a:br>
              <a:r>
                <a:rPr lang="en" sz="800" b="1">
                  <a:solidFill>
                    <a:schemeClr val="dk2"/>
                  </a:solidFill>
                  <a:latin typeface="Trebuchet MS"/>
                  <a:ea typeface="Trebuchet MS"/>
                  <a:cs typeface="Trebuchet MS"/>
                  <a:sym typeface="Trebuchet MS"/>
                </a:rPr>
                <a:t>for GPU Acceleration APIs designed to ease system safety certification is increasing</a:t>
              </a:r>
              <a:endParaRPr sz="1600"/>
            </a:p>
            <a:p>
              <a:pPr algn="ctr">
                <a:lnSpc>
                  <a:spcPct val="99000"/>
                </a:lnSpc>
              </a:pPr>
              <a:r>
                <a:rPr lang="en" sz="800" b="1">
                  <a:solidFill>
                    <a:schemeClr val="dk2"/>
                  </a:solidFill>
                  <a:latin typeface="Trebuchet MS"/>
                  <a:ea typeface="Trebuchet MS"/>
                  <a:cs typeface="Trebuchet MS"/>
                  <a:sym typeface="Trebuchet MS"/>
                </a:rPr>
                <a:t>ISO 26262 / ASIL-D </a:t>
              </a:r>
              <a:endParaRPr sz="1600"/>
            </a:p>
          </p:txBody>
        </p:sp>
        <p:sp>
          <p:nvSpPr>
            <p:cNvPr id="763" name="Google Shape;763;p91"/>
            <p:cNvSpPr txBox="1"/>
            <p:nvPr/>
          </p:nvSpPr>
          <p:spPr>
            <a:xfrm>
              <a:off x="861728" y="1801409"/>
              <a:ext cx="1428600" cy="490500"/>
            </a:xfrm>
            <a:prstGeom prst="rect">
              <a:avLst/>
            </a:prstGeom>
            <a:noFill/>
            <a:ln>
              <a:noFill/>
            </a:ln>
          </p:spPr>
          <p:txBody>
            <a:bodyPr spcFirstLastPara="1" wrap="square" lIns="101600" tIns="50767" rIns="101600" bIns="50767" anchor="t" anchorCtr="0">
              <a:noAutofit/>
            </a:bodyPr>
            <a:lstStyle/>
            <a:p>
              <a:pPr algn="ctr">
                <a:lnSpc>
                  <a:spcPct val="99000"/>
                </a:lnSpc>
              </a:pPr>
              <a:r>
                <a:rPr lang="en" sz="933" b="1">
                  <a:solidFill>
                    <a:schemeClr val="dk2"/>
                  </a:solidFill>
                  <a:latin typeface="Trebuchet MS"/>
                  <a:ea typeface="Trebuchet MS"/>
                  <a:cs typeface="Trebuchet MS"/>
                  <a:sym typeface="Trebuchet MS"/>
                </a:rPr>
                <a:t>Rendering</a:t>
              </a:r>
              <a:endParaRPr sz="1600"/>
            </a:p>
          </p:txBody>
        </p:sp>
        <p:sp>
          <p:nvSpPr>
            <p:cNvPr id="764" name="Google Shape;764;p91"/>
            <p:cNvSpPr txBox="1"/>
            <p:nvPr/>
          </p:nvSpPr>
          <p:spPr>
            <a:xfrm>
              <a:off x="2018846" y="1788779"/>
              <a:ext cx="1257300" cy="377400"/>
            </a:xfrm>
            <a:prstGeom prst="rect">
              <a:avLst/>
            </a:prstGeom>
            <a:noFill/>
            <a:ln>
              <a:noFill/>
            </a:ln>
          </p:spPr>
          <p:txBody>
            <a:bodyPr spcFirstLastPara="1" wrap="square" lIns="101600" tIns="50767" rIns="101600" bIns="50767" anchor="t" anchorCtr="0">
              <a:noAutofit/>
            </a:bodyPr>
            <a:lstStyle/>
            <a:p>
              <a:pPr algn="ctr">
                <a:lnSpc>
                  <a:spcPct val="99000"/>
                </a:lnSpc>
              </a:pPr>
              <a:r>
                <a:rPr lang="en" sz="933" b="1">
                  <a:solidFill>
                    <a:schemeClr val="dk2"/>
                  </a:solidFill>
                  <a:latin typeface="Trebuchet MS"/>
                  <a:ea typeface="Trebuchet MS"/>
                  <a:cs typeface="Trebuchet MS"/>
                  <a:sym typeface="Trebuchet MS"/>
                </a:rPr>
                <a:t>Compute</a:t>
              </a:r>
              <a:endParaRPr sz="1600"/>
            </a:p>
          </p:txBody>
        </p:sp>
        <p:sp>
          <p:nvSpPr>
            <p:cNvPr id="765" name="Google Shape;765;p91"/>
            <p:cNvSpPr txBox="1"/>
            <p:nvPr/>
          </p:nvSpPr>
          <p:spPr>
            <a:xfrm>
              <a:off x="3056014" y="1801572"/>
              <a:ext cx="1257300" cy="377400"/>
            </a:xfrm>
            <a:prstGeom prst="rect">
              <a:avLst/>
            </a:prstGeom>
            <a:noFill/>
            <a:ln>
              <a:noFill/>
            </a:ln>
          </p:spPr>
          <p:txBody>
            <a:bodyPr spcFirstLastPara="1" wrap="square" lIns="101600" tIns="50767" rIns="101600" bIns="50767" anchor="t" anchorCtr="0">
              <a:noAutofit/>
            </a:bodyPr>
            <a:lstStyle/>
            <a:p>
              <a:pPr algn="ctr">
                <a:lnSpc>
                  <a:spcPct val="99000"/>
                </a:lnSpc>
              </a:pPr>
              <a:r>
                <a:rPr lang="en" sz="933" b="1">
                  <a:solidFill>
                    <a:schemeClr val="dk2"/>
                  </a:solidFill>
                  <a:latin typeface="Trebuchet MS"/>
                  <a:ea typeface="Trebuchet MS"/>
                  <a:cs typeface="Trebuchet MS"/>
                  <a:sym typeface="Trebuchet MS"/>
                </a:rPr>
                <a:t>Display</a:t>
              </a:r>
              <a:endParaRPr sz="1600"/>
            </a:p>
          </p:txBody>
        </p:sp>
        <p:pic>
          <p:nvPicPr>
            <p:cNvPr id="766" name="Google Shape;766;p91" descr="Image result for iso 26262 logo"/>
            <p:cNvPicPr preferRelativeResize="0"/>
            <p:nvPr/>
          </p:nvPicPr>
          <p:blipFill rotWithShape="1">
            <a:blip r:embed="rId23">
              <a:alphaModFix/>
            </a:blip>
            <a:srcRect/>
            <a:stretch/>
          </p:blipFill>
          <p:spPr>
            <a:xfrm>
              <a:off x="4088019" y="2442213"/>
              <a:ext cx="1428750" cy="500063"/>
            </a:xfrm>
            <a:prstGeom prst="rect">
              <a:avLst/>
            </a:prstGeom>
            <a:noFill/>
            <a:ln>
              <a:noFill/>
            </a:ln>
          </p:spPr>
        </p:pic>
        <p:sp>
          <p:nvSpPr>
            <p:cNvPr id="767" name="Google Shape;767;p91"/>
            <p:cNvSpPr/>
            <p:nvPr/>
          </p:nvSpPr>
          <p:spPr>
            <a:xfrm>
              <a:off x="2308876" y="2120128"/>
              <a:ext cx="461100" cy="4905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933">
                <a:solidFill>
                  <a:srgbClr val="FFFFFF"/>
                </a:solidFill>
                <a:latin typeface="Trebuchet MS"/>
                <a:ea typeface="Trebuchet MS"/>
                <a:cs typeface="Trebuchet MS"/>
                <a:sym typeface="Trebuchet MS"/>
              </a:endParaRPr>
            </a:p>
          </p:txBody>
        </p:sp>
        <p:sp>
          <p:nvSpPr>
            <p:cNvPr id="768" name="Google Shape;768;p91"/>
            <p:cNvSpPr/>
            <p:nvPr/>
          </p:nvSpPr>
          <p:spPr>
            <a:xfrm rot="1620916">
              <a:off x="3027103" y="2161951"/>
              <a:ext cx="461002" cy="490653"/>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933">
                <a:solidFill>
                  <a:srgbClr val="FFFFFF"/>
                </a:solidFill>
                <a:latin typeface="Trebuchet MS"/>
                <a:ea typeface="Trebuchet MS"/>
                <a:cs typeface="Trebuchet MS"/>
                <a:sym typeface="Trebuchet MS"/>
              </a:endParaRPr>
            </a:p>
          </p:txBody>
        </p:sp>
        <p:sp>
          <p:nvSpPr>
            <p:cNvPr id="769" name="Google Shape;769;p91"/>
            <p:cNvSpPr/>
            <p:nvPr/>
          </p:nvSpPr>
          <p:spPr>
            <a:xfrm rot="-1620916" flipH="1">
              <a:off x="1506746" y="2158917"/>
              <a:ext cx="461002" cy="490653"/>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933">
                <a:solidFill>
                  <a:srgbClr val="FFFFFF"/>
                </a:solidFill>
                <a:latin typeface="Trebuchet MS"/>
                <a:ea typeface="Trebuchet MS"/>
                <a:cs typeface="Trebuchet MS"/>
                <a:sym typeface="Trebuchet MS"/>
              </a:endParaRPr>
            </a:p>
          </p:txBody>
        </p:sp>
      </p:grpSp>
      <p:sp>
        <p:nvSpPr>
          <p:cNvPr id="770" name="Google Shape;770;p91"/>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10</a:t>
            </a:fld>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92"/>
          <p:cNvSpPr/>
          <p:nvPr/>
        </p:nvSpPr>
        <p:spPr>
          <a:xfrm>
            <a:off x="9992653" y="2979424"/>
            <a:ext cx="1736000" cy="1215200"/>
          </a:xfrm>
          <a:prstGeom prst="downArrow">
            <a:avLst>
              <a:gd name="adj1" fmla="val 70769"/>
              <a:gd name="adj2" fmla="val 50000"/>
            </a:avLst>
          </a:prstGeom>
          <a:solidFill>
            <a:srgbClr val="FDDFBF"/>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00"/>
            </a:pPr>
            <a:endParaRPr sz="1333" b="1">
              <a:solidFill>
                <a:schemeClr val="lt2"/>
              </a:solidFill>
              <a:latin typeface="Trebuchet MS"/>
              <a:ea typeface="Trebuchet MS"/>
              <a:cs typeface="Trebuchet MS"/>
              <a:sym typeface="Trebuchet MS"/>
            </a:endParaRPr>
          </a:p>
          <a:p>
            <a:pPr algn="ctr">
              <a:buClr>
                <a:srgbClr val="000000"/>
              </a:buClr>
              <a:buSzPts val="1000"/>
            </a:pPr>
            <a:r>
              <a:rPr lang="en" sz="1333" b="1">
                <a:solidFill>
                  <a:srgbClr val="0C0C0C"/>
                </a:solidFill>
                <a:latin typeface="Trebuchet MS"/>
                <a:ea typeface="Trebuchet MS"/>
                <a:cs typeface="Trebuchet MS"/>
                <a:sym typeface="Trebuchet MS"/>
              </a:rPr>
              <a:t>Choose Algorithm for target</a:t>
            </a:r>
            <a:endParaRPr sz="1600">
              <a:solidFill>
                <a:srgbClr val="000000"/>
              </a:solidFill>
              <a:latin typeface="Arial"/>
              <a:ea typeface="Arial"/>
              <a:cs typeface="Arial"/>
              <a:sym typeface="Arial"/>
            </a:endParaRPr>
          </a:p>
        </p:txBody>
      </p:sp>
      <p:sp>
        <p:nvSpPr>
          <p:cNvPr id="777" name="Google Shape;777;p92"/>
          <p:cNvSpPr/>
          <p:nvPr/>
        </p:nvSpPr>
        <p:spPr>
          <a:xfrm>
            <a:off x="872533" y="1013185"/>
            <a:ext cx="2587200" cy="800400"/>
          </a:xfrm>
          <a:prstGeom prst="roundRect">
            <a:avLst>
              <a:gd name="adj" fmla="val 16667"/>
            </a:avLst>
          </a:prstGeom>
          <a:solidFill>
            <a:srgbClr val="FFEFF4"/>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600"/>
            </a:pPr>
            <a:r>
              <a:rPr lang="en" sz="2133" b="1">
                <a:solidFill>
                  <a:srgbClr val="000000"/>
                </a:solidFill>
                <a:latin typeface="Trebuchet MS"/>
                <a:ea typeface="Trebuchet MS"/>
                <a:cs typeface="Trebuchet MS"/>
                <a:sym typeface="Trebuchet MS"/>
              </a:rPr>
              <a:t>Simulation</a:t>
            </a:r>
            <a:endParaRPr sz="2133" b="1">
              <a:solidFill>
                <a:srgbClr val="000000"/>
              </a:solidFill>
              <a:latin typeface="Trebuchet MS"/>
              <a:ea typeface="Trebuchet MS"/>
              <a:cs typeface="Trebuchet MS"/>
              <a:sym typeface="Trebuchet MS"/>
            </a:endParaRPr>
          </a:p>
          <a:p>
            <a:pPr algn="ctr">
              <a:buClr>
                <a:srgbClr val="000000"/>
              </a:buClr>
              <a:buSzPts val="1000"/>
            </a:pPr>
            <a:r>
              <a:rPr lang="en" sz="1333" b="1">
                <a:solidFill>
                  <a:srgbClr val="000000"/>
                </a:solidFill>
                <a:latin typeface="Trebuchet MS"/>
                <a:ea typeface="Trebuchet MS"/>
                <a:cs typeface="Trebuchet MS"/>
                <a:sym typeface="Trebuchet MS"/>
              </a:rPr>
              <a:t>HPC Languages </a:t>
            </a:r>
            <a:br>
              <a:rPr lang="en" sz="1333" b="1">
                <a:solidFill>
                  <a:srgbClr val="000000"/>
                </a:solidFill>
                <a:latin typeface="Trebuchet MS"/>
                <a:ea typeface="Trebuchet MS"/>
                <a:cs typeface="Trebuchet MS"/>
                <a:sym typeface="Trebuchet MS"/>
              </a:rPr>
            </a:br>
            <a:r>
              <a:rPr lang="en" sz="1200" b="1">
                <a:solidFill>
                  <a:srgbClr val="000000"/>
                </a:solidFill>
                <a:latin typeface="Trebuchet MS"/>
                <a:ea typeface="Trebuchet MS"/>
                <a:cs typeface="Trebuchet MS"/>
                <a:sym typeface="Trebuchet MS"/>
              </a:rPr>
              <a:t>Solver Libraries, Parallel RT</a:t>
            </a:r>
            <a:endParaRPr sz="1200" b="1">
              <a:solidFill>
                <a:srgbClr val="000000"/>
              </a:solidFill>
              <a:latin typeface="Trebuchet MS"/>
              <a:ea typeface="Trebuchet MS"/>
              <a:cs typeface="Trebuchet MS"/>
              <a:sym typeface="Trebuchet MS"/>
            </a:endParaRPr>
          </a:p>
        </p:txBody>
      </p:sp>
      <p:sp>
        <p:nvSpPr>
          <p:cNvPr id="778" name="Google Shape;778;p92"/>
          <p:cNvSpPr/>
          <p:nvPr/>
        </p:nvSpPr>
        <p:spPr>
          <a:xfrm>
            <a:off x="4676193" y="2766171"/>
            <a:ext cx="1864800" cy="635200"/>
          </a:xfrm>
          <a:prstGeom prst="roundRect">
            <a:avLst>
              <a:gd name="adj" fmla="val 16667"/>
            </a:avLst>
          </a:prstGeom>
          <a:solidFill>
            <a:srgbClr val="FFE6CD"/>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rgbClr val="000000"/>
              </a:buClr>
              <a:buSzPts val="900"/>
            </a:pPr>
            <a:r>
              <a:rPr lang="en" sz="1200" b="1">
                <a:solidFill>
                  <a:srgbClr val="000000"/>
                </a:solidFill>
                <a:latin typeface="Trebuchet MS"/>
                <a:ea typeface="Trebuchet MS"/>
                <a:cs typeface="Trebuchet MS"/>
                <a:sym typeface="Trebuchet MS"/>
              </a:rPr>
              <a:t>C++ Application uses SYCL, Kokkos, Raja</a:t>
            </a:r>
            <a:endParaRPr sz="1867">
              <a:solidFill>
                <a:srgbClr val="000000"/>
              </a:solidFill>
              <a:latin typeface="Arial"/>
              <a:ea typeface="Arial"/>
              <a:cs typeface="Arial"/>
              <a:sym typeface="Arial"/>
            </a:endParaRPr>
          </a:p>
        </p:txBody>
      </p:sp>
      <p:sp>
        <p:nvSpPr>
          <p:cNvPr id="779" name="Google Shape;779;p92"/>
          <p:cNvSpPr txBox="1">
            <a:spLocks noGrp="1"/>
          </p:cNvSpPr>
          <p:nvPr>
            <p:ph type="title"/>
          </p:nvPr>
        </p:nvSpPr>
        <p:spPr>
          <a:xfrm>
            <a:off x="530205" y="323088"/>
            <a:ext cx="11360800" cy="763600"/>
          </a:xfrm>
          <a:prstGeom prst="rect">
            <a:avLst/>
          </a:prstGeom>
          <a:noFill/>
          <a:ln>
            <a:noFill/>
          </a:ln>
        </p:spPr>
        <p:txBody>
          <a:bodyPr spcFirstLastPara="1" vert="horz" wrap="square" lIns="130533" tIns="65267" rIns="130533" bIns="65267" rtlCol="0" anchor="ctr" anchorCtr="0">
            <a:noAutofit/>
          </a:bodyPr>
          <a:lstStyle/>
          <a:p>
            <a:pPr>
              <a:lnSpc>
                <a:spcPct val="100000"/>
              </a:lnSpc>
              <a:spcBef>
                <a:spcPts val="0"/>
              </a:spcBef>
              <a:buSzPts val="1400"/>
            </a:pPr>
            <a:r>
              <a:rPr lang="en" dirty="0"/>
              <a:t>SYCL in HPC/Supercomputers</a:t>
            </a:r>
            <a:endParaRPr dirty="0"/>
          </a:p>
        </p:txBody>
      </p:sp>
      <p:sp>
        <p:nvSpPr>
          <p:cNvPr id="780" name="Google Shape;780;p92"/>
          <p:cNvSpPr/>
          <p:nvPr/>
        </p:nvSpPr>
        <p:spPr>
          <a:xfrm>
            <a:off x="2812759" y="2766171"/>
            <a:ext cx="1736000" cy="635200"/>
          </a:xfrm>
          <a:prstGeom prst="roundRect">
            <a:avLst>
              <a:gd name="adj" fmla="val 16667"/>
            </a:avLst>
          </a:prstGeom>
          <a:solidFill>
            <a:srgbClr val="FFEFF4"/>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rgbClr val="000000"/>
              </a:buClr>
              <a:buSzPts val="900"/>
            </a:pPr>
            <a:r>
              <a:rPr lang="en" sz="1200" b="1">
                <a:solidFill>
                  <a:srgbClr val="000000"/>
                </a:solidFill>
                <a:latin typeface="Trebuchet MS"/>
                <a:ea typeface="Trebuchet MS"/>
                <a:cs typeface="Trebuchet MS"/>
                <a:sym typeface="Trebuchet MS"/>
              </a:rPr>
              <a:t>CUDA/pthreads/</a:t>
            </a:r>
            <a:br>
              <a:rPr lang="en" sz="1200" b="1">
                <a:solidFill>
                  <a:srgbClr val="000000"/>
                </a:solidFill>
                <a:latin typeface="Trebuchet MS"/>
                <a:ea typeface="Trebuchet MS"/>
                <a:cs typeface="Trebuchet MS"/>
                <a:sym typeface="Trebuchet MS"/>
              </a:rPr>
            </a:br>
            <a:r>
              <a:rPr lang="en" sz="1200" b="1">
                <a:solidFill>
                  <a:srgbClr val="000000"/>
                </a:solidFill>
                <a:latin typeface="Trebuchet MS"/>
                <a:ea typeface="Trebuchet MS"/>
                <a:cs typeface="Trebuchet MS"/>
                <a:sym typeface="Trebuchet MS"/>
              </a:rPr>
              <a:t>OpenACC/OpenCL</a:t>
            </a:r>
            <a:endParaRPr sz="1867">
              <a:solidFill>
                <a:srgbClr val="000000"/>
              </a:solidFill>
              <a:latin typeface="Arial"/>
              <a:ea typeface="Arial"/>
              <a:cs typeface="Arial"/>
              <a:sym typeface="Arial"/>
            </a:endParaRPr>
          </a:p>
        </p:txBody>
      </p:sp>
      <p:sp>
        <p:nvSpPr>
          <p:cNvPr id="781" name="Google Shape;781;p92"/>
          <p:cNvSpPr/>
          <p:nvPr/>
        </p:nvSpPr>
        <p:spPr>
          <a:xfrm>
            <a:off x="1240523" y="2745085"/>
            <a:ext cx="1444800" cy="635200"/>
          </a:xfrm>
          <a:prstGeom prst="roundRect">
            <a:avLst>
              <a:gd name="adj" fmla="val 16667"/>
            </a:avLst>
          </a:prstGeom>
          <a:solidFill>
            <a:srgbClr val="D2EDFE"/>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900"/>
            </a:pPr>
            <a:r>
              <a:rPr lang="en" sz="1200" b="1">
                <a:solidFill>
                  <a:srgbClr val="000000"/>
                </a:solidFill>
                <a:latin typeface="Trebuchet MS"/>
                <a:ea typeface="Trebuchet MS"/>
                <a:cs typeface="Trebuchet MS"/>
                <a:sym typeface="Trebuchet MS"/>
              </a:rPr>
              <a:t>OpenMP for C and Fortran</a:t>
            </a:r>
            <a:endParaRPr sz="1467">
              <a:solidFill>
                <a:srgbClr val="000000"/>
              </a:solidFill>
              <a:latin typeface="Arial"/>
              <a:ea typeface="Arial"/>
              <a:cs typeface="Arial"/>
              <a:sym typeface="Arial"/>
            </a:endParaRPr>
          </a:p>
        </p:txBody>
      </p:sp>
      <p:sp>
        <p:nvSpPr>
          <p:cNvPr id="782" name="Google Shape;782;p92"/>
          <p:cNvSpPr txBox="1"/>
          <p:nvPr/>
        </p:nvSpPr>
        <p:spPr>
          <a:xfrm flipH="1">
            <a:off x="7007875" y="2536231"/>
            <a:ext cx="2676800" cy="1353778"/>
          </a:xfrm>
          <a:prstGeom prst="rect">
            <a:avLst/>
          </a:prstGeom>
          <a:noFill/>
          <a:ln>
            <a:noFill/>
          </a:ln>
        </p:spPr>
        <p:txBody>
          <a:bodyPr spcFirstLastPara="1" wrap="square" lIns="121900" tIns="60933" rIns="121900" bIns="60933" anchor="t" anchorCtr="0">
            <a:spAutoFit/>
          </a:bodyPr>
          <a:lstStyle/>
          <a:p>
            <a:pPr>
              <a:buClr>
                <a:srgbClr val="000000"/>
              </a:buClr>
              <a:buSzPts val="900"/>
            </a:pPr>
            <a:r>
              <a:rPr lang="en" sz="1200" b="1">
                <a:solidFill>
                  <a:srgbClr val="0C0C0C"/>
                </a:solidFill>
                <a:latin typeface="Trebuchet MS"/>
                <a:ea typeface="Trebuchet MS"/>
                <a:cs typeface="Trebuchet MS"/>
                <a:sym typeface="Trebuchet MS"/>
              </a:rPr>
              <a:t>Need Languages that allow control of these Data Issues</a:t>
            </a:r>
            <a:endParaRPr sz="1200" b="1">
              <a:solidFill>
                <a:srgbClr val="0C0C0C"/>
              </a:solidFill>
              <a:latin typeface="Trebuchet MS"/>
              <a:ea typeface="Trebuchet MS"/>
              <a:cs typeface="Trebuchet MS"/>
              <a:sym typeface="Trebuchet MS"/>
            </a:endParaRPr>
          </a:p>
          <a:p>
            <a:pPr>
              <a:buClr>
                <a:srgbClr val="000000"/>
              </a:buClr>
              <a:buSzPts val="700"/>
            </a:pPr>
            <a:r>
              <a:rPr lang="en" sz="933">
                <a:solidFill>
                  <a:schemeClr val="dk1"/>
                </a:solidFill>
                <a:latin typeface="Trebuchet MS"/>
                <a:ea typeface="Trebuchet MS"/>
                <a:cs typeface="Trebuchet MS"/>
                <a:sym typeface="Trebuchet MS"/>
              </a:rPr>
              <a:t>Set Data affinity, Data Layout, Data movement, Data Locality, highly Parameterized Code and dynamically compose the algorithms (C++ templates, parallel STL, inlining and fusion, abstractions)</a:t>
            </a:r>
            <a:endParaRPr sz="1333" b="1">
              <a:solidFill>
                <a:srgbClr val="0C0C0C"/>
              </a:solidFill>
              <a:latin typeface="Trebuchet MS"/>
              <a:ea typeface="Trebuchet MS"/>
              <a:cs typeface="Trebuchet MS"/>
              <a:sym typeface="Trebuchet MS"/>
            </a:endParaRPr>
          </a:p>
        </p:txBody>
      </p:sp>
      <p:sp>
        <p:nvSpPr>
          <p:cNvPr id="783" name="Google Shape;783;p92"/>
          <p:cNvSpPr/>
          <p:nvPr/>
        </p:nvSpPr>
        <p:spPr>
          <a:xfrm>
            <a:off x="1035057" y="3912725"/>
            <a:ext cx="5765600" cy="587200"/>
          </a:xfrm>
          <a:prstGeom prst="roundRect">
            <a:avLst>
              <a:gd name="adj" fmla="val 16667"/>
            </a:avLst>
          </a:prstGeom>
          <a:solidFill>
            <a:srgbClr val="E6F7DD"/>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buClr>
                <a:srgbClr val="000000"/>
              </a:buClr>
              <a:buSzPts val="1200"/>
            </a:pPr>
            <a:r>
              <a:rPr lang="en" sz="1600" b="1">
                <a:solidFill>
                  <a:srgbClr val="000000"/>
                </a:solidFill>
                <a:latin typeface="Trebuchet MS"/>
                <a:ea typeface="Trebuchet MS"/>
                <a:cs typeface="Trebuchet MS"/>
                <a:sym typeface="Trebuchet MS"/>
              </a:rPr>
              <a:t> Math, ML, Data Libraries; C++ Std, C, Python Libraries</a:t>
            </a:r>
            <a:endParaRPr sz="1867">
              <a:solidFill>
                <a:srgbClr val="000000"/>
              </a:solidFill>
              <a:latin typeface="Arial"/>
              <a:ea typeface="Arial"/>
              <a:cs typeface="Arial"/>
              <a:sym typeface="Arial"/>
            </a:endParaRPr>
          </a:p>
        </p:txBody>
      </p:sp>
      <p:sp>
        <p:nvSpPr>
          <p:cNvPr id="784" name="Google Shape;784;p92"/>
          <p:cNvSpPr txBox="1"/>
          <p:nvPr/>
        </p:nvSpPr>
        <p:spPr>
          <a:xfrm flipH="1">
            <a:off x="7007675" y="3893083"/>
            <a:ext cx="2452000" cy="677054"/>
          </a:xfrm>
          <a:prstGeom prst="rect">
            <a:avLst/>
          </a:prstGeom>
          <a:noFill/>
          <a:ln>
            <a:noFill/>
          </a:ln>
        </p:spPr>
        <p:txBody>
          <a:bodyPr spcFirstLastPara="1" wrap="square" lIns="121900" tIns="60933" rIns="121900" bIns="60933" anchor="t" anchorCtr="0">
            <a:spAutoFit/>
          </a:bodyPr>
          <a:lstStyle/>
          <a:p>
            <a:pPr>
              <a:buClr>
                <a:srgbClr val="000000"/>
              </a:buClr>
              <a:buSzPts val="900"/>
            </a:pPr>
            <a:r>
              <a:rPr lang="en" sz="1200" b="1">
                <a:solidFill>
                  <a:srgbClr val="0C0C0C"/>
                </a:solidFill>
                <a:latin typeface="Trebuchet MS"/>
                <a:ea typeface="Trebuchet MS"/>
                <a:cs typeface="Trebuchet MS"/>
                <a:sym typeface="Trebuchet MS"/>
              </a:rPr>
              <a:t>Libraries augment compiler optimizations for Performance Portable programs</a:t>
            </a:r>
            <a:endParaRPr sz="1200">
              <a:solidFill>
                <a:srgbClr val="000000"/>
              </a:solidFill>
              <a:latin typeface="Arial"/>
              <a:ea typeface="Arial"/>
              <a:cs typeface="Arial"/>
              <a:sym typeface="Arial"/>
            </a:endParaRPr>
          </a:p>
        </p:txBody>
      </p:sp>
      <p:pic>
        <p:nvPicPr>
          <p:cNvPr id="785" name="Google Shape;785;p92" descr="A picture containing sitting, drawing&#10;&#10;Description automatically generated"/>
          <p:cNvPicPr preferRelativeResize="0"/>
          <p:nvPr/>
        </p:nvPicPr>
        <p:blipFill rotWithShape="1">
          <a:blip r:embed="rId3">
            <a:alphaModFix/>
          </a:blip>
          <a:srcRect/>
          <a:stretch/>
        </p:blipFill>
        <p:spPr>
          <a:xfrm>
            <a:off x="3281008" y="2304343"/>
            <a:ext cx="799499" cy="363395"/>
          </a:xfrm>
          <a:prstGeom prst="rect">
            <a:avLst/>
          </a:prstGeom>
          <a:noFill/>
          <a:ln>
            <a:noFill/>
          </a:ln>
        </p:spPr>
      </p:pic>
      <p:sp>
        <p:nvSpPr>
          <p:cNvPr id="786" name="Google Shape;786;p92"/>
          <p:cNvSpPr txBox="1"/>
          <p:nvPr/>
        </p:nvSpPr>
        <p:spPr>
          <a:xfrm>
            <a:off x="6985651" y="4721369"/>
            <a:ext cx="2966800" cy="1210521"/>
          </a:xfrm>
          <a:prstGeom prst="rect">
            <a:avLst/>
          </a:prstGeom>
          <a:noFill/>
          <a:ln>
            <a:noFill/>
          </a:ln>
        </p:spPr>
        <p:txBody>
          <a:bodyPr spcFirstLastPara="1" wrap="square" lIns="101600" tIns="50767" rIns="101600" bIns="50767" anchor="t" anchorCtr="0">
            <a:spAutoFit/>
          </a:bodyPr>
          <a:lstStyle/>
          <a:p>
            <a:pPr>
              <a:buClr>
                <a:srgbClr val="000000"/>
              </a:buClr>
              <a:buSzPts val="900"/>
            </a:pPr>
            <a:r>
              <a:rPr lang="en" sz="1200" b="1">
                <a:solidFill>
                  <a:srgbClr val="0C0C0C"/>
                </a:solidFill>
                <a:latin typeface="Trebuchet MS"/>
                <a:ea typeface="Trebuchet MS"/>
                <a:cs typeface="Trebuchet MS"/>
                <a:sym typeface="Trebuchet MS"/>
              </a:rPr>
              <a:t>Use open standards to run Performance Portable code on new generation, or different vendor’s, hardware with compiler optimization, explicit parametrization and dynamically composed algorithm</a:t>
            </a:r>
            <a:endParaRPr sz="1733">
              <a:solidFill>
                <a:srgbClr val="000000"/>
              </a:solidFill>
              <a:latin typeface="Arial"/>
              <a:ea typeface="Arial"/>
              <a:cs typeface="Arial"/>
              <a:sym typeface="Arial"/>
            </a:endParaRPr>
          </a:p>
        </p:txBody>
      </p:sp>
      <p:sp>
        <p:nvSpPr>
          <p:cNvPr id="787" name="Google Shape;787;p92"/>
          <p:cNvSpPr/>
          <p:nvPr/>
        </p:nvSpPr>
        <p:spPr>
          <a:xfrm>
            <a:off x="3512400" y="1013185"/>
            <a:ext cx="2864400" cy="800400"/>
          </a:xfrm>
          <a:prstGeom prst="roundRect">
            <a:avLst>
              <a:gd name="adj" fmla="val 16667"/>
            </a:avLst>
          </a:prstGeom>
          <a:solidFill>
            <a:srgbClr val="FFE599"/>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600"/>
            </a:pPr>
            <a:r>
              <a:rPr lang="en" sz="2133" b="1">
                <a:solidFill>
                  <a:srgbClr val="000000"/>
                </a:solidFill>
                <a:latin typeface="Trebuchet MS"/>
                <a:ea typeface="Trebuchet MS"/>
                <a:cs typeface="Trebuchet MS"/>
                <a:sym typeface="Trebuchet MS"/>
              </a:rPr>
              <a:t>Data</a:t>
            </a:r>
            <a:endParaRPr sz="2133" b="1">
              <a:solidFill>
                <a:srgbClr val="000000"/>
              </a:solidFill>
              <a:latin typeface="Trebuchet MS"/>
              <a:ea typeface="Trebuchet MS"/>
              <a:cs typeface="Trebuchet MS"/>
              <a:sym typeface="Trebuchet MS"/>
            </a:endParaRPr>
          </a:p>
          <a:p>
            <a:pPr algn="ctr">
              <a:buClr>
                <a:srgbClr val="000000"/>
              </a:buClr>
              <a:buSzPts val="1000"/>
            </a:pPr>
            <a:r>
              <a:rPr lang="en" sz="1333" b="1">
                <a:solidFill>
                  <a:srgbClr val="000000"/>
                </a:solidFill>
                <a:latin typeface="Trebuchet MS"/>
                <a:ea typeface="Trebuchet MS"/>
                <a:cs typeface="Trebuchet MS"/>
                <a:sym typeface="Trebuchet MS"/>
              </a:rPr>
              <a:t>Productivity Languages</a:t>
            </a:r>
            <a:endParaRPr sz="1333" b="1">
              <a:solidFill>
                <a:srgbClr val="000000"/>
              </a:solidFill>
              <a:latin typeface="Trebuchet MS"/>
              <a:ea typeface="Trebuchet MS"/>
              <a:cs typeface="Trebuchet MS"/>
              <a:sym typeface="Trebuchet MS"/>
            </a:endParaRPr>
          </a:p>
          <a:p>
            <a:pPr algn="ctr">
              <a:buClr>
                <a:srgbClr val="000000"/>
              </a:buClr>
              <a:buSzPts val="900"/>
            </a:pPr>
            <a:r>
              <a:rPr lang="en" sz="1200" b="1">
                <a:solidFill>
                  <a:srgbClr val="000000"/>
                </a:solidFill>
                <a:latin typeface="Trebuchet MS"/>
                <a:ea typeface="Trebuchet MS"/>
                <a:cs typeface="Trebuchet MS"/>
                <a:sym typeface="Trebuchet MS"/>
              </a:rPr>
              <a:t>Big Data Stack, Stats Lib, Databases</a:t>
            </a:r>
            <a:endParaRPr sz="1200" b="1">
              <a:solidFill>
                <a:srgbClr val="000000"/>
              </a:solidFill>
              <a:latin typeface="Trebuchet MS"/>
              <a:ea typeface="Trebuchet MS"/>
              <a:cs typeface="Trebuchet MS"/>
              <a:sym typeface="Trebuchet MS"/>
            </a:endParaRPr>
          </a:p>
        </p:txBody>
      </p:sp>
      <p:sp>
        <p:nvSpPr>
          <p:cNvPr id="788" name="Google Shape;788;p92"/>
          <p:cNvSpPr/>
          <p:nvPr/>
        </p:nvSpPr>
        <p:spPr>
          <a:xfrm>
            <a:off x="6429467" y="1013185"/>
            <a:ext cx="2587200" cy="800400"/>
          </a:xfrm>
          <a:prstGeom prst="roundRect">
            <a:avLst>
              <a:gd name="adj" fmla="val 16667"/>
            </a:avLst>
          </a:prstGeom>
          <a:solidFill>
            <a:srgbClr val="CFE2F3"/>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600"/>
            </a:pPr>
            <a:r>
              <a:rPr lang="en" sz="2133" b="1">
                <a:solidFill>
                  <a:srgbClr val="000000"/>
                </a:solidFill>
                <a:latin typeface="Trebuchet MS"/>
                <a:ea typeface="Trebuchet MS"/>
                <a:cs typeface="Trebuchet MS"/>
                <a:sym typeface="Trebuchet MS"/>
              </a:rPr>
              <a:t>Learning</a:t>
            </a:r>
            <a:endParaRPr sz="2133" b="1">
              <a:solidFill>
                <a:srgbClr val="000000"/>
              </a:solidFill>
              <a:latin typeface="Trebuchet MS"/>
              <a:ea typeface="Trebuchet MS"/>
              <a:cs typeface="Trebuchet MS"/>
              <a:sym typeface="Trebuchet MS"/>
            </a:endParaRPr>
          </a:p>
          <a:p>
            <a:pPr algn="ctr">
              <a:buClr>
                <a:srgbClr val="000000"/>
              </a:buClr>
              <a:buSzPts val="1000"/>
            </a:pPr>
            <a:r>
              <a:rPr lang="en" sz="1333" b="1">
                <a:solidFill>
                  <a:srgbClr val="000000"/>
                </a:solidFill>
                <a:latin typeface="Trebuchet MS"/>
                <a:ea typeface="Trebuchet MS"/>
                <a:cs typeface="Trebuchet MS"/>
                <a:sym typeface="Trebuchet MS"/>
              </a:rPr>
              <a:t>Productivity Languages</a:t>
            </a:r>
            <a:r>
              <a:rPr lang="en" sz="1200" b="1">
                <a:solidFill>
                  <a:srgbClr val="000000"/>
                </a:solidFill>
                <a:latin typeface="Trebuchet MS"/>
                <a:ea typeface="Trebuchet MS"/>
                <a:cs typeface="Trebuchet MS"/>
                <a:sym typeface="Trebuchet MS"/>
              </a:rPr>
              <a:t> </a:t>
            </a:r>
            <a:br>
              <a:rPr lang="en" sz="1200" b="1">
                <a:solidFill>
                  <a:srgbClr val="000000"/>
                </a:solidFill>
                <a:latin typeface="Trebuchet MS"/>
                <a:ea typeface="Trebuchet MS"/>
                <a:cs typeface="Trebuchet MS"/>
                <a:sym typeface="Trebuchet MS"/>
              </a:rPr>
            </a:br>
            <a:r>
              <a:rPr lang="en" sz="1200" b="1">
                <a:solidFill>
                  <a:srgbClr val="000000"/>
                </a:solidFill>
                <a:latin typeface="Trebuchet MS"/>
                <a:ea typeface="Trebuchet MS"/>
                <a:cs typeface="Trebuchet MS"/>
                <a:sym typeface="Trebuchet MS"/>
              </a:rPr>
              <a:t>Deep Learning, Linear Alg, ML</a:t>
            </a:r>
            <a:endParaRPr sz="1200" b="1">
              <a:solidFill>
                <a:srgbClr val="000000"/>
              </a:solidFill>
              <a:latin typeface="Trebuchet MS"/>
              <a:ea typeface="Trebuchet MS"/>
              <a:cs typeface="Trebuchet MS"/>
              <a:sym typeface="Trebuchet MS"/>
            </a:endParaRPr>
          </a:p>
        </p:txBody>
      </p:sp>
      <p:sp>
        <p:nvSpPr>
          <p:cNvPr id="789" name="Google Shape;789;p92"/>
          <p:cNvSpPr/>
          <p:nvPr/>
        </p:nvSpPr>
        <p:spPr>
          <a:xfrm>
            <a:off x="9993615" y="4117051"/>
            <a:ext cx="1736000" cy="1215200"/>
          </a:xfrm>
          <a:prstGeom prst="downArrow">
            <a:avLst>
              <a:gd name="adj1" fmla="val 70769"/>
              <a:gd name="adj2" fmla="val 50000"/>
            </a:avLst>
          </a:prstGeom>
          <a:solidFill>
            <a:srgbClr val="FDDFBF"/>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00"/>
            </a:pPr>
            <a:endParaRPr sz="1333" b="1">
              <a:solidFill>
                <a:schemeClr val="lt2"/>
              </a:solidFill>
              <a:latin typeface="Trebuchet MS"/>
              <a:ea typeface="Trebuchet MS"/>
              <a:cs typeface="Trebuchet MS"/>
              <a:sym typeface="Trebuchet MS"/>
            </a:endParaRPr>
          </a:p>
          <a:p>
            <a:pPr algn="ctr">
              <a:buClr>
                <a:srgbClr val="000000"/>
              </a:buClr>
              <a:buSzPts val="1000"/>
            </a:pPr>
            <a:r>
              <a:rPr lang="en" sz="1333" b="1">
                <a:solidFill>
                  <a:srgbClr val="0C0C0C"/>
                </a:solidFill>
                <a:latin typeface="Trebuchet MS"/>
                <a:ea typeface="Trebuchet MS"/>
                <a:cs typeface="Trebuchet MS"/>
                <a:sym typeface="Trebuchet MS"/>
              </a:rPr>
              <a:t>Implement and Test Algorithm</a:t>
            </a:r>
            <a:endParaRPr sz="1600">
              <a:solidFill>
                <a:srgbClr val="000000"/>
              </a:solidFill>
              <a:latin typeface="Arial"/>
              <a:ea typeface="Arial"/>
              <a:cs typeface="Arial"/>
              <a:sym typeface="Arial"/>
            </a:endParaRPr>
          </a:p>
        </p:txBody>
      </p:sp>
      <p:pic>
        <p:nvPicPr>
          <p:cNvPr id="790" name="Google Shape;790;p92"/>
          <p:cNvPicPr preferRelativeResize="0"/>
          <p:nvPr/>
        </p:nvPicPr>
        <p:blipFill rotWithShape="1">
          <a:blip r:embed="rId4">
            <a:alphaModFix/>
          </a:blip>
          <a:srcRect/>
          <a:stretch/>
        </p:blipFill>
        <p:spPr>
          <a:xfrm>
            <a:off x="4561237" y="4948717"/>
            <a:ext cx="1068240" cy="457831"/>
          </a:xfrm>
          <a:prstGeom prst="rect">
            <a:avLst/>
          </a:prstGeom>
          <a:noFill/>
          <a:ln>
            <a:noFill/>
          </a:ln>
        </p:spPr>
      </p:pic>
      <p:pic>
        <p:nvPicPr>
          <p:cNvPr id="791" name="Google Shape;791;p92"/>
          <p:cNvPicPr preferRelativeResize="0"/>
          <p:nvPr/>
        </p:nvPicPr>
        <p:blipFill rotWithShape="1">
          <a:blip r:embed="rId5">
            <a:alphaModFix/>
          </a:blip>
          <a:srcRect t="19234" b="31063"/>
          <a:stretch/>
        </p:blipFill>
        <p:spPr>
          <a:xfrm>
            <a:off x="2118067" y="5025795"/>
            <a:ext cx="1045088" cy="291848"/>
          </a:xfrm>
          <a:prstGeom prst="rect">
            <a:avLst/>
          </a:prstGeom>
          <a:noFill/>
          <a:ln>
            <a:noFill/>
          </a:ln>
        </p:spPr>
      </p:pic>
      <p:pic>
        <p:nvPicPr>
          <p:cNvPr id="792" name="Google Shape;792;p92"/>
          <p:cNvPicPr preferRelativeResize="0"/>
          <p:nvPr/>
        </p:nvPicPr>
        <p:blipFill rotWithShape="1">
          <a:blip r:embed="rId6">
            <a:alphaModFix/>
          </a:blip>
          <a:srcRect t="42051" b="11026"/>
          <a:stretch/>
        </p:blipFill>
        <p:spPr>
          <a:xfrm>
            <a:off x="5749886" y="5021825"/>
            <a:ext cx="1105719" cy="290535"/>
          </a:xfrm>
          <a:prstGeom prst="rect">
            <a:avLst/>
          </a:prstGeom>
          <a:noFill/>
          <a:ln>
            <a:noFill/>
          </a:ln>
        </p:spPr>
      </p:pic>
      <p:pic>
        <p:nvPicPr>
          <p:cNvPr id="793" name="Google Shape;793;p92"/>
          <p:cNvPicPr preferRelativeResize="0"/>
          <p:nvPr/>
        </p:nvPicPr>
        <p:blipFill rotWithShape="1">
          <a:blip r:embed="rId7">
            <a:alphaModFix/>
          </a:blip>
          <a:srcRect r="24052" b="447"/>
          <a:stretch/>
        </p:blipFill>
        <p:spPr>
          <a:xfrm>
            <a:off x="838245" y="5032366"/>
            <a:ext cx="1097304" cy="290533"/>
          </a:xfrm>
          <a:prstGeom prst="rect">
            <a:avLst/>
          </a:prstGeom>
          <a:noFill/>
          <a:ln>
            <a:noFill/>
          </a:ln>
        </p:spPr>
      </p:pic>
      <p:pic>
        <p:nvPicPr>
          <p:cNvPr id="794" name="Google Shape;794;p92" descr="A picture containing cup, clock&#10;&#10;Description automatically generated"/>
          <p:cNvPicPr preferRelativeResize="0"/>
          <p:nvPr/>
        </p:nvPicPr>
        <p:blipFill rotWithShape="1">
          <a:blip r:embed="rId8">
            <a:alphaModFix/>
          </a:blip>
          <a:srcRect/>
          <a:stretch/>
        </p:blipFill>
        <p:spPr>
          <a:xfrm>
            <a:off x="3485186" y="5658583"/>
            <a:ext cx="890399" cy="404699"/>
          </a:xfrm>
          <a:prstGeom prst="rect">
            <a:avLst/>
          </a:prstGeom>
          <a:noFill/>
          <a:ln>
            <a:noFill/>
          </a:ln>
        </p:spPr>
      </p:pic>
      <p:sp>
        <p:nvSpPr>
          <p:cNvPr id="795" name="Google Shape;795;p92"/>
          <p:cNvSpPr/>
          <p:nvPr/>
        </p:nvSpPr>
        <p:spPr>
          <a:xfrm>
            <a:off x="9789247" y="1855435"/>
            <a:ext cx="2158000" cy="1053200"/>
          </a:xfrm>
          <a:prstGeom prst="roundRect">
            <a:avLst>
              <a:gd name="adj" fmla="val 16667"/>
            </a:avLst>
          </a:prstGeom>
          <a:noFill/>
          <a:ln w="19050" cap="flat" cmpd="sng">
            <a:solidFill>
              <a:srgbClr val="CC0000"/>
            </a:solidFill>
            <a:prstDash val="dash"/>
            <a:round/>
            <a:headEnd type="none" w="sm" len="sm"/>
            <a:tailEnd type="none" w="sm" len="sm"/>
          </a:ln>
        </p:spPr>
        <p:txBody>
          <a:bodyPr spcFirstLastPara="1" wrap="square" lIns="121900" tIns="60933" rIns="121900" bIns="60933" anchor="ctr" anchorCtr="0">
            <a:noAutofit/>
          </a:bodyPr>
          <a:lstStyle/>
          <a:p>
            <a:pPr algn="ctr">
              <a:buClr>
                <a:schemeClr val="dk1"/>
              </a:buClr>
              <a:buSzPts val="1100"/>
            </a:pPr>
            <a:r>
              <a:rPr lang="en" sz="1200" b="1">
                <a:solidFill>
                  <a:schemeClr val="dk1"/>
                </a:solidFill>
                <a:latin typeface="Trebuchet MS"/>
                <a:ea typeface="Trebuchet MS"/>
                <a:cs typeface="Trebuchet MS"/>
                <a:sym typeface="Trebuchet MS"/>
              </a:rPr>
              <a:t>Today’s Supercomputing Development Workflow needs knowledge of system architecture and tools that control data</a:t>
            </a:r>
            <a:endParaRPr sz="2133">
              <a:solidFill>
                <a:schemeClr val="dk1"/>
              </a:solidFill>
              <a:latin typeface="Trebuchet MS"/>
              <a:ea typeface="Trebuchet MS"/>
              <a:cs typeface="Trebuchet MS"/>
              <a:sym typeface="Trebuchet MS"/>
            </a:endParaRPr>
          </a:p>
        </p:txBody>
      </p:sp>
      <p:sp>
        <p:nvSpPr>
          <p:cNvPr id="796" name="Google Shape;796;p92"/>
          <p:cNvSpPr/>
          <p:nvPr/>
        </p:nvSpPr>
        <p:spPr>
          <a:xfrm>
            <a:off x="9994661" y="5254677"/>
            <a:ext cx="1736000" cy="1215200"/>
          </a:xfrm>
          <a:prstGeom prst="downArrow">
            <a:avLst>
              <a:gd name="adj1" fmla="val 70769"/>
              <a:gd name="adj2" fmla="val 50000"/>
            </a:avLst>
          </a:prstGeom>
          <a:solidFill>
            <a:srgbClr val="FDDFBF"/>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00"/>
            </a:pPr>
            <a:endParaRPr sz="1333" b="1">
              <a:solidFill>
                <a:schemeClr val="lt2"/>
              </a:solidFill>
              <a:latin typeface="Trebuchet MS"/>
              <a:ea typeface="Trebuchet MS"/>
              <a:cs typeface="Trebuchet MS"/>
              <a:sym typeface="Trebuchet MS"/>
            </a:endParaRPr>
          </a:p>
          <a:p>
            <a:pPr algn="ctr">
              <a:buClr>
                <a:srgbClr val="000000"/>
              </a:buClr>
              <a:buSzPts val="1000"/>
            </a:pPr>
            <a:r>
              <a:rPr lang="en" sz="1333" b="1">
                <a:solidFill>
                  <a:srgbClr val="0C0C0C"/>
                </a:solidFill>
                <a:latin typeface="Trebuchet MS"/>
                <a:ea typeface="Trebuchet MS"/>
                <a:cs typeface="Trebuchet MS"/>
                <a:sym typeface="Trebuchet MS"/>
              </a:rPr>
              <a:t>Optimize Algorithm</a:t>
            </a:r>
            <a:endParaRPr sz="1600">
              <a:solidFill>
                <a:srgbClr val="000000"/>
              </a:solidFill>
              <a:latin typeface="Arial"/>
              <a:ea typeface="Arial"/>
              <a:cs typeface="Arial"/>
              <a:sym typeface="Arial"/>
            </a:endParaRPr>
          </a:p>
        </p:txBody>
      </p:sp>
      <p:sp>
        <p:nvSpPr>
          <p:cNvPr id="797" name="Google Shape;797;p92"/>
          <p:cNvSpPr/>
          <p:nvPr/>
        </p:nvSpPr>
        <p:spPr>
          <a:xfrm>
            <a:off x="838245" y="4515133"/>
            <a:ext cx="1097600" cy="3944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800"/>
            </a:pPr>
            <a:r>
              <a:rPr lang="en" sz="1067">
                <a:solidFill>
                  <a:srgbClr val="000000"/>
                </a:solidFill>
                <a:latin typeface="Trebuchet MS"/>
                <a:ea typeface="Trebuchet MS"/>
                <a:cs typeface="Trebuchet MS"/>
                <a:sym typeface="Trebuchet MS"/>
              </a:rPr>
              <a:t>2021</a:t>
            </a:r>
            <a:endParaRPr sz="1067">
              <a:solidFill>
                <a:srgbClr val="000000"/>
              </a:solidFill>
              <a:latin typeface="Trebuchet MS"/>
              <a:ea typeface="Trebuchet MS"/>
              <a:cs typeface="Trebuchet MS"/>
              <a:sym typeface="Trebuchet MS"/>
            </a:endParaRPr>
          </a:p>
        </p:txBody>
      </p:sp>
      <p:sp>
        <p:nvSpPr>
          <p:cNvPr id="798" name="Google Shape;798;p92"/>
          <p:cNvSpPr/>
          <p:nvPr/>
        </p:nvSpPr>
        <p:spPr>
          <a:xfrm>
            <a:off x="3044759" y="3468940"/>
            <a:ext cx="1272000" cy="3980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100"/>
            </a:pPr>
            <a:endParaRPr sz="1467">
              <a:solidFill>
                <a:srgbClr val="000000"/>
              </a:solidFill>
              <a:latin typeface="Trebuchet MS"/>
              <a:ea typeface="Trebuchet MS"/>
              <a:cs typeface="Trebuchet MS"/>
              <a:sym typeface="Trebuchet MS"/>
            </a:endParaRPr>
          </a:p>
        </p:txBody>
      </p:sp>
      <p:sp>
        <p:nvSpPr>
          <p:cNvPr id="799" name="Google Shape;799;p92"/>
          <p:cNvSpPr/>
          <p:nvPr/>
        </p:nvSpPr>
        <p:spPr>
          <a:xfrm>
            <a:off x="1326923" y="3468940"/>
            <a:ext cx="1272000" cy="3980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100"/>
            </a:pPr>
            <a:endParaRPr sz="1467">
              <a:solidFill>
                <a:srgbClr val="000000"/>
              </a:solidFill>
              <a:latin typeface="Trebuchet MS"/>
              <a:ea typeface="Trebuchet MS"/>
              <a:cs typeface="Trebuchet MS"/>
              <a:sym typeface="Trebuchet MS"/>
            </a:endParaRPr>
          </a:p>
        </p:txBody>
      </p:sp>
      <p:sp>
        <p:nvSpPr>
          <p:cNvPr id="800" name="Google Shape;800;p92"/>
          <p:cNvSpPr/>
          <p:nvPr/>
        </p:nvSpPr>
        <p:spPr>
          <a:xfrm>
            <a:off x="4972593" y="3468940"/>
            <a:ext cx="1272000" cy="3980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100"/>
            </a:pPr>
            <a:endParaRPr sz="1467">
              <a:solidFill>
                <a:srgbClr val="000000"/>
              </a:solidFill>
              <a:latin typeface="Trebuchet MS"/>
              <a:ea typeface="Trebuchet MS"/>
              <a:cs typeface="Trebuchet MS"/>
              <a:sym typeface="Trebuchet MS"/>
            </a:endParaRPr>
          </a:p>
        </p:txBody>
      </p:sp>
      <p:pic>
        <p:nvPicPr>
          <p:cNvPr id="801" name="Google Shape;801;p92" descr="A picture containing cup, clock&#10;&#10;Description automatically generated"/>
          <p:cNvPicPr preferRelativeResize="0"/>
          <p:nvPr/>
        </p:nvPicPr>
        <p:blipFill rotWithShape="1">
          <a:blip r:embed="rId8">
            <a:alphaModFix/>
          </a:blip>
          <a:srcRect/>
          <a:stretch/>
        </p:blipFill>
        <p:spPr>
          <a:xfrm>
            <a:off x="5282169" y="2280654"/>
            <a:ext cx="935433" cy="425133"/>
          </a:xfrm>
          <a:prstGeom prst="rect">
            <a:avLst/>
          </a:prstGeom>
          <a:noFill/>
          <a:ln>
            <a:noFill/>
          </a:ln>
        </p:spPr>
      </p:pic>
      <p:sp>
        <p:nvSpPr>
          <p:cNvPr id="802" name="Google Shape;802;p92"/>
          <p:cNvSpPr/>
          <p:nvPr/>
        </p:nvSpPr>
        <p:spPr>
          <a:xfrm>
            <a:off x="10381316" y="3131575"/>
            <a:ext cx="970000" cy="703600"/>
          </a:xfrm>
          <a:prstGeom prst="roundRect">
            <a:avLst>
              <a:gd name="adj" fmla="val 16667"/>
            </a:avLst>
          </a:prstGeom>
          <a:noFill/>
          <a:ln w="19050" cap="flat" cmpd="sng">
            <a:solidFill>
              <a:srgbClr val="CC0000"/>
            </a:solidFill>
            <a:prstDash val="dash"/>
            <a:round/>
            <a:headEnd type="none" w="sm" len="sm"/>
            <a:tailEnd type="none" w="sm" len="sm"/>
          </a:ln>
        </p:spPr>
        <p:txBody>
          <a:bodyPr spcFirstLastPara="1" wrap="square" lIns="121900" tIns="60933" rIns="121900" bIns="60933" anchor="ctr" anchorCtr="0">
            <a:noAutofit/>
          </a:bodyPr>
          <a:lstStyle/>
          <a:p>
            <a:pPr>
              <a:buClr>
                <a:srgbClr val="000000"/>
              </a:buClr>
              <a:buSzPts val="1100"/>
            </a:pPr>
            <a:endParaRPr sz="2133">
              <a:solidFill>
                <a:schemeClr val="dk1"/>
              </a:solidFill>
              <a:latin typeface="Trebuchet MS"/>
              <a:ea typeface="Trebuchet MS"/>
              <a:cs typeface="Trebuchet MS"/>
              <a:sym typeface="Trebuchet MS"/>
            </a:endParaRPr>
          </a:p>
        </p:txBody>
      </p:sp>
      <p:sp>
        <p:nvSpPr>
          <p:cNvPr id="803" name="Google Shape;803;p92"/>
          <p:cNvSpPr/>
          <p:nvPr/>
        </p:nvSpPr>
        <p:spPr>
          <a:xfrm>
            <a:off x="10377647" y="5483601"/>
            <a:ext cx="970000" cy="587200"/>
          </a:xfrm>
          <a:prstGeom prst="roundRect">
            <a:avLst>
              <a:gd name="adj" fmla="val 16667"/>
            </a:avLst>
          </a:prstGeom>
          <a:noFill/>
          <a:ln w="19050" cap="flat" cmpd="sng">
            <a:solidFill>
              <a:srgbClr val="CC0000"/>
            </a:solidFill>
            <a:prstDash val="dash"/>
            <a:round/>
            <a:headEnd type="none" w="sm" len="sm"/>
            <a:tailEnd type="none" w="sm" len="sm"/>
          </a:ln>
        </p:spPr>
        <p:txBody>
          <a:bodyPr spcFirstLastPara="1" wrap="square" lIns="121900" tIns="60933" rIns="121900" bIns="60933" anchor="ctr" anchorCtr="0">
            <a:noAutofit/>
          </a:bodyPr>
          <a:lstStyle/>
          <a:p>
            <a:pPr>
              <a:buClr>
                <a:srgbClr val="000000"/>
              </a:buClr>
              <a:buSzPts val="1100"/>
            </a:pPr>
            <a:endParaRPr sz="2133">
              <a:solidFill>
                <a:schemeClr val="dk1"/>
              </a:solidFill>
              <a:latin typeface="Trebuchet MS"/>
              <a:ea typeface="Trebuchet MS"/>
              <a:cs typeface="Trebuchet MS"/>
              <a:sym typeface="Trebuchet MS"/>
            </a:endParaRPr>
          </a:p>
        </p:txBody>
      </p:sp>
      <p:sp>
        <p:nvSpPr>
          <p:cNvPr id="804" name="Google Shape;804;p92"/>
          <p:cNvSpPr txBox="1"/>
          <p:nvPr/>
        </p:nvSpPr>
        <p:spPr>
          <a:xfrm flipH="1">
            <a:off x="9016153" y="1118533"/>
            <a:ext cx="1736000" cy="533297"/>
          </a:xfrm>
          <a:prstGeom prst="rect">
            <a:avLst/>
          </a:prstGeom>
          <a:noFill/>
          <a:ln>
            <a:noFill/>
          </a:ln>
        </p:spPr>
        <p:txBody>
          <a:bodyPr spcFirstLastPara="1" wrap="square" lIns="121900" tIns="60933" rIns="121900" bIns="60933" anchor="t" anchorCtr="0">
            <a:spAutoFit/>
          </a:bodyPr>
          <a:lstStyle/>
          <a:p>
            <a:pPr>
              <a:buClr>
                <a:schemeClr val="dk1"/>
              </a:buClr>
              <a:buSzPts val="1000"/>
            </a:pPr>
            <a:r>
              <a:rPr lang="en" sz="1333" b="1">
                <a:solidFill>
                  <a:schemeClr val="dk1"/>
                </a:solidFill>
                <a:latin typeface="Trebuchet MS"/>
                <a:ea typeface="Trebuchet MS"/>
                <a:cs typeface="Trebuchet MS"/>
                <a:sym typeface="Trebuchet MS"/>
              </a:rPr>
              <a:t>Three Pillars of Science Problem</a:t>
            </a:r>
            <a:endParaRPr sz="1200">
              <a:solidFill>
                <a:srgbClr val="000000"/>
              </a:solidFill>
              <a:latin typeface="Arial"/>
              <a:ea typeface="Arial"/>
              <a:cs typeface="Arial"/>
              <a:sym typeface="Arial"/>
            </a:endParaRPr>
          </a:p>
        </p:txBody>
      </p:sp>
      <p:pic>
        <p:nvPicPr>
          <p:cNvPr id="805" name="Google Shape;805;p92"/>
          <p:cNvPicPr preferRelativeResize="0"/>
          <p:nvPr/>
        </p:nvPicPr>
        <p:blipFill rotWithShape="1">
          <a:blip r:embed="rId9">
            <a:alphaModFix/>
          </a:blip>
          <a:srcRect t="32537" b="31494"/>
          <a:stretch/>
        </p:blipFill>
        <p:spPr>
          <a:xfrm>
            <a:off x="1517723" y="2351359"/>
            <a:ext cx="890400" cy="320235"/>
          </a:xfrm>
          <a:prstGeom prst="rect">
            <a:avLst/>
          </a:prstGeom>
          <a:noFill/>
          <a:ln>
            <a:noFill/>
          </a:ln>
        </p:spPr>
      </p:pic>
      <p:pic>
        <p:nvPicPr>
          <p:cNvPr id="806" name="Google Shape;806;p92" descr="A picture containing ceiling, indoor, tiled, subway&#10;&#10;Description automatically generated"/>
          <p:cNvPicPr preferRelativeResize="0"/>
          <p:nvPr/>
        </p:nvPicPr>
        <p:blipFill rotWithShape="1">
          <a:blip r:embed="rId10">
            <a:alphaModFix/>
          </a:blip>
          <a:srcRect l="1080" t="22808" r="-1080" b="30269"/>
          <a:stretch/>
        </p:blipFill>
        <p:spPr>
          <a:xfrm>
            <a:off x="3335111" y="5021824"/>
            <a:ext cx="1105719" cy="291848"/>
          </a:xfrm>
          <a:prstGeom prst="rect">
            <a:avLst/>
          </a:prstGeom>
          <a:noFill/>
          <a:ln>
            <a:noFill/>
          </a:ln>
        </p:spPr>
      </p:pic>
      <p:sp>
        <p:nvSpPr>
          <p:cNvPr id="807" name="Google Shape;807;p92"/>
          <p:cNvSpPr/>
          <p:nvPr/>
        </p:nvSpPr>
        <p:spPr>
          <a:xfrm>
            <a:off x="2107760" y="4522472"/>
            <a:ext cx="1097600" cy="3944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800"/>
            </a:pPr>
            <a:r>
              <a:rPr lang="en" sz="1067">
                <a:solidFill>
                  <a:srgbClr val="000000"/>
                </a:solidFill>
                <a:latin typeface="Trebuchet MS"/>
                <a:ea typeface="Trebuchet MS"/>
                <a:cs typeface="Trebuchet MS"/>
                <a:sym typeface="Trebuchet MS"/>
              </a:rPr>
              <a:t>2021</a:t>
            </a:r>
            <a:endParaRPr sz="1067">
              <a:solidFill>
                <a:srgbClr val="000000"/>
              </a:solidFill>
              <a:latin typeface="Trebuchet MS"/>
              <a:ea typeface="Trebuchet MS"/>
              <a:cs typeface="Trebuchet MS"/>
              <a:sym typeface="Trebuchet MS"/>
            </a:endParaRPr>
          </a:p>
        </p:txBody>
      </p:sp>
      <p:sp>
        <p:nvSpPr>
          <p:cNvPr id="808" name="Google Shape;808;p92"/>
          <p:cNvSpPr/>
          <p:nvPr/>
        </p:nvSpPr>
        <p:spPr>
          <a:xfrm>
            <a:off x="3288253" y="4522472"/>
            <a:ext cx="1097600" cy="3944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800"/>
            </a:pPr>
            <a:r>
              <a:rPr lang="en" sz="1067">
                <a:solidFill>
                  <a:srgbClr val="000000"/>
                </a:solidFill>
                <a:latin typeface="Trebuchet MS"/>
                <a:ea typeface="Trebuchet MS"/>
                <a:cs typeface="Trebuchet MS"/>
                <a:sym typeface="Trebuchet MS"/>
              </a:rPr>
              <a:t>2022</a:t>
            </a:r>
            <a:endParaRPr sz="1067">
              <a:solidFill>
                <a:srgbClr val="000000"/>
              </a:solidFill>
              <a:latin typeface="Trebuchet MS"/>
              <a:ea typeface="Trebuchet MS"/>
              <a:cs typeface="Trebuchet MS"/>
              <a:sym typeface="Trebuchet MS"/>
            </a:endParaRPr>
          </a:p>
        </p:txBody>
      </p:sp>
      <p:sp>
        <p:nvSpPr>
          <p:cNvPr id="809" name="Google Shape;809;p92"/>
          <p:cNvSpPr/>
          <p:nvPr/>
        </p:nvSpPr>
        <p:spPr>
          <a:xfrm>
            <a:off x="4475029" y="4522472"/>
            <a:ext cx="1097600" cy="3944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800"/>
            </a:pPr>
            <a:r>
              <a:rPr lang="en" sz="1067">
                <a:solidFill>
                  <a:srgbClr val="000000"/>
                </a:solidFill>
                <a:latin typeface="Trebuchet MS"/>
                <a:ea typeface="Trebuchet MS"/>
                <a:cs typeface="Trebuchet MS"/>
                <a:sym typeface="Trebuchet MS"/>
              </a:rPr>
              <a:t>2022</a:t>
            </a:r>
            <a:endParaRPr sz="1067">
              <a:solidFill>
                <a:srgbClr val="000000"/>
              </a:solidFill>
              <a:latin typeface="Trebuchet MS"/>
              <a:ea typeface="Trebuchet MS"/>
              <a:cs typeface="Trebuchet MS"/>
              <a:sym typeface="Trebuchet MS"/>
            </a:endParaRPr>
          </a:p>
        </p:txBody>
      </p:sp>
      <p:sp>
        <p:nvSpPr>
          <p:cNvPr id="810" name="Google Shape;810;p92"/>
          <p:cNvSpPr/>
          <p:nvPr/>
        </p:nvSpPr>
        <p:spPr>
          <a:xfrm>
            <a:off x="5661805" y="4522472"/>
            <a:ext cx="1097600" cy="394400"/>
          </a:xfrm>
          <a:prstGeom prst="downArrow">
            <a:avLst>
              <a:gd name="adj1" fmla="val 50000"/>
              <a:gd name="adj2"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800"/>
            </a:pPr>
            <a:r>
              <a:rPr lang="en" sz="1067">
                <a:solidFill>
                  <a:srgbClr val="000000"/>
                </a:solidFill>
                <a:latin typeface="Trebuchet MS"/>
                <a:ea typeface="Trebuchet MS"/>
                <a:cs typeface="Trebuchet MS"/>
                <a:sym typeface="Trebuchet MS"/>
              </a:rPr>
              <a:t>2023</a:t>
            </a:r>
            <a:endParaRPr sz="1067">
              <a:solidFill>
                <a:srgbClr val="000000"/>
              </a:solidFill>
              <a:latin typeface="Trebuchet MS"/>
              <a:ea typeface="Trebuchet MS"/>
              <a:cs typeface="Trebuchet MS"/>
              <a:sym typeface="Trebuchet MS"/>
            </a:endParaRPr>
          </a:p>
        </p:txBody>
      </p:sp>
      <p:sp>
        <p:nvSpPr>
          <p:cNvPr id="811" name="Google Shape;811;p92"/>
          <p:cNvSpPr/>
          <p:nvPr/>
        </p:nvSpPr>
        <p:spPr>
          <a:xfrm rot="-5400000">
            <a:off x="3715445" y="2455247"/>
            <a:ext cx="262800" cy="6017200"/>
          </a:xfrm>
          <a:prstGeom prst="lef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33" tIns="45700" rIns="91433" bIns="45700" anchor="ctr" anchorCtr="0">
            <a:noAutofit/>
          </a:bodyPr>
          <a:lstStyle/>
          <a:p>
            <a:pPr algn="ctr"/>
            <a:endParaRPr sz="1467">
              <a:solidFill>
                <a:schemeClr val="dk1"/>
              </a:solidFill>
              <a:latin typeface="Arial"/>
              <a:ea typeface="Arial"/>
              <a:cs typeface="Arial"/>
              <a:sym typeface="Arial"/>
            </a:endParaRPr>
          </a:p>
        </p:txBody>
      </p:sp>
      <p:sp>
        <p:nvSpPr>
          <p:cNvPr id="812" name="Google Shape;812;p92"/>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191"/>
          <p:cNvSpPr txBox="1">
            <a:spLocks noGrp="1"/>
          </p:cNvSpPr>
          <p:nvPr>
            <p:ph type="body" idx="1"/>
          </p:nvPr>
        </p:nvSpPr>
        <p:spPr>
          <a:xfrm>
            <a:off x="7155251" y="1506295"/>
            <a:ext cx="3886400" cy="3453600"/>
          </a:xfrm>
          <a:prstGeom prst="rect">
            <a:avLst/>
          </a:prstGeom>
          <a:noFill/>
          <a:ln>
            <a:noFill/>
          </a:ln>
        </p:spPr>
        <p:txBody>
          <a:bodyPr spcFirstLastPara="1" vert="horz" wrap="square" lIns="91433" tIns="91433" rIns="91433" bIns="91433" rtlCol="0" anchor="ctr" anchorCtr="0">
            <a:noAutofit/>
          </a:bodyPr>
          <a:lstStyle/>
          <a:p>
            <a:pPr marL="457189" indent="-423323"/>
            <a:r>
              <a:rPr lang="en"/>
              <a:t>SYCL sits at the heart of oneAPI</a:t>
            </a:r>
            <a:endParaRPr/>
          </a:p>
          <a:p>
            <a:pPr marL="457189" indent="-423323"/>
            <a:r>
              <a:rPr lang="en"/>
              <a:t>Provides an open standard interface for developers</a:t>
            </a:r>
            <a:endParaRPr/>
          </a:p>
          <a:p>
            <a:pPr marL="457189" indent="-423323"/>
            <a:r>
              <a:rPr lang="en"/>
              <a:t>Defined by the industry</a:t>
            </a:r>
            <a:endParaRPr/>
          </a:p>
        </p:txBody>
      </p:sp>
      <p:sp>
        <p:nvSpPr>
          <p:cNvPr id="1900" name="Google Shape;1900;p191"/>
          <p:cNvSpPr txBox="1">
            <a:spLocks noGrp="1"/>
          </p:cNvSpPr>
          <p:nvPr>
            <p:ph type="title"/>
          </p:nvPr>
        </p:nvSpPr>
        <p:spPr>
          <a:xfrm>
            <a:off x="2038784" y="162244"/>
            <a:ext cx="7886800" cy="905600"/>
          </a:xfrm>
          <a:prstGeom prst="rect">
            <a:avLst/>
          </a:prstGeom>
          <a:noFill/>
          <a:ln>
            <a:noFill/>
          </a:ln>
        </p:spPr>
        <p:txBody>
          <a:bodyPr spcFirstLastPara="1" vert="horz" wrap="square" lIns="91433" tIns="91433" rIns="91433" bIns="91433" rtlCol="0" anchor="ctr" anchorCtr="0">
            <a:noAutofit/>
          </a:bodyPr>
          <a:lstStyle/>
          <a:p>
            <a:r>
              <a:rPr lang="en"/>
              <a:t>oneAPI and SYCL</a:t>
            </a:r>
            <a:endParaRPr/>
          </a:p>
        </p:txBody>
      </p:sp>
      <p:sp>
        <p:nvSpPr>
          <p:cNvPr id="1901" name="Google Shape;1901;p191"/>
          <p:cNvSpPr txBox="1">
            <a:spLocks noGrp="1"/>
          </p:cNvSpPr>
          <p:nvPr>
            <p:ph type="body" idx="2"/>
          </p:nvPr>
        </p:nvSpPr>
        <p:spPr>
          <a:xfrm>
            <a:off x="628651" y="1179195"/>
            <a:ext cx="3886400" cy="3453600"/>
          </a:xfrm>
          <a:prstGeom prst="rect">
            <a:avLst/>
          </a:prstGeom>
          <a:noFill/>
          <a:ln>
            <a:noFill/>
          </a:ln>
        </p:spPr>
        <p:txBody>
          <a:bodyPr spcFirstLastPara="1" vert="horz" wrap="square" lIns="91433" tIns="91433" rIns="91433" bIns="91433" rtlCol="0" anchor="t" anchorCtr="0">
            <a:noAutofit/>
          </a:bodyPr>
          <a:lstStyle/>
          <a:p>
            <a:pPr marL="457189" indent="-220128">
              <a:buNone/>
            </a:pPr>
            <a:endParaRPr/>
          </a:p>
        </p:txBody>
      </p:sp>
      <p:pic>
        <p:nvPicPr>
          <p:cNvPr id="1902" name="Google Shape;1902;p191" descr="Logo&#10;&#10;Description automatically generated"/>
          <p:cNvPicPr preferRelativeResize="0"/>
          <p:nvPr/>
        </p:nvPicPr>
        <p:blipFill rotWithShape="1">
          <a:blip r:embed="rId3">
            <a:alphaModFix/>
          </a:blip>
          <a:srcRect/>
          <a:stretch/>
        </p:blipFill>
        <p:spPr>
          <a:xfrm>
            <a:off x="266699" y="1506312"/>
            <a:ext cx="3265715" cy="1836965"/>
          </a:xfrm>
          <a:prstGeom prst="rect">
            <a:avLst/>
          </a:prstGeom>
          <a:noFill/>
          <a:ln>
            <a:noFill/>
          </a:ln>
        </p:spPr>
      </p:pic>
      <p:pic>
        <p:nvPicPr>
          <p:cNvPr id="1903" name="Google Shape;1903;p191"/>
          <p:cNvPicPr preferRelativeResize="0"/>
          <p:nvPr/>
        </p:nvPicPr>
        <p:blipFill rotWithShape="1">
          <a:blip r:embed="rId4">
            <a:alphaModFix/>
          </a:blip>
          <a:srcRect/>
          <a:stretch/>
        </p:blipFill>
        <p:spPr>
          <a:xfrm>
            <a:off x="3516565" y="1821226"/>
            <a:ext cx="2655635" cy="1207135"/>
          </a:xfrm>
          <a:prstGeom prst="rect">
            <a:avLst/>
          </a:prstGeom>
          <a:noFill/>
          <a:ln>
            <a:noFill/>
          </a:ln>
        </p:spPr>
      </p:pic>
      <p:pic>
        <p:nvPicPr>
          <p:cNvPr id="1904" name="Google Shape;1904;p191" descr="Shape&#10;&#10;Description automatically generated"/>
          <p:cNvPicPr preferRelativeResize="0"/>
          <p:nvPr/>
        </p:nvPicPr>
        <p:blipFill rotWithShape="1">
          <a:blip r:embed="rId5">
            <a:alphaModFix amt="39000"/>
          </a:blip>
          <a:srcRect/>
          <a:stretch/>
        </p:blipFill>
        <p:spPr>
          <a:xfrm>
            <a:off x="7644039" y="1775527"/>
            <a:ext cx="1126672" cy="1126672"/>
          </a:xfrm>
          <a:prstGeom prst="rect">
            <a:avLst/>
          </a:prstGeom>
          <a:noFill/>
          <a:ln>
            <a:noFill/>
          </a:ln>
        </p:spPr>
      </p:pic>
      <p:pic>
        <p:nvPicPr>
          <p:cNvPr id="1905" name="Google Shape;1905;p191" descr="Graphical user interface, diagram&#10;&#10;Description automatically generated"/>
          <p:cNvPicPr preferRelativeResize="0"/>
          <p:nvPr/>
        </p:nvPicPr>
        <p:blipFill rotWithShape="1">
          <a:blip r:embed="rId6">
            <a:alphaModFix/>
          </a:blip>
          <a:srcRect/>
          <a:stretch/>
        </p:blipFill>
        <p:spPr>
          <a:xfrm>
            <a:off x="405494" y="3979797"/>
            <a:ext cx="3758153" cy="2113961"/>
          </a:xfrm>
          <a:prstGeom prst="rect">
            <a:avLst/>
          </a:prstGeom>
          <a:noFill/>
          <a:ln>
            <a:noFill/>
          </a:ln>
        </p:spPr>
      </p:pic>
      <p:sp>
        <p:nvSpPr>
          <p:cNvPr id="1906" name="Google Shape;1906;p191"/>
          <p:cNvSpPr/>
          <p:nvPr/>
        </p:nvSpPr>
        <p:spPr>
          <a:xfrm>
            <a:off x="3485869" y="3664881"/>
            <a:ext cx="1265472" cy="1085832"/>
          </a:xfrm>
          <a:prstGeom prst="flowChartMultidocument">
            <a:avLst/>
          </a:prstGeom>
          <a:solidFill>
            <a:schemeClr val="accent1"/>
          </a:solidFill>
          <a:ln w="25400" cap="flat" cmpd="sng">
            <a:solidFill>
              <a:srgbClr val="42719B"/>
            </a:solidFill>
            <a:prstDash val="solid"/>
            <a:round/>
            <a:headEnd type="none" w="sm" len="sm"/>
            <a:tailEnd type="none" w="sm" len="sm"/>
          </a:ln>
        </p:spPr>
        <p:txBody>
          <a:bodyPr spcFirstLastPara="1" wrap="square" lIns="91433" tIns="45700" rIns="91433" bIns="45700" anchor="ctr" anchorCtr="0">
            <a:noAutofit/>
          </a:bodyPr>
          <a:lstStyle/>
          <a:p>
            <a:pPr algn="ctr"/>
            <a:r>
              <a:rPr lang="en" sz="1467">
                <a:solidFill>
                  <a:schemeClr val="lt1"/>
                </a:solidFill>
                <a:latin typeface="Tahoma"/>
                <a:ea typeface="Tahoma"/>
                <a:cs typeface="Tahoma"/>
                <a:sym typeface="Tahoma"/>
              </a:rPr>
              <a:t>SYCL source code</a:t>
            </a:r>
            <a:endParaRPr sz="1467"/>
          </a:p>
        </p:txBody>
      </p:sp>
      <p:sp>
        <p:nvSpPr>
          <p:cNvPr id="1907" name="Google Shape;1907;p19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pPr algn="r"/>
            <a:fld id="{00000000-1234-1234-1234-123412341234}" type="slidenum">
              <a:rPr lang="en"/>
              <a:pPr algn="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92"/>
          <p:cNvSpPr txBox="1">
            <a:spLocks noGrp="1"/>
          </p:cNvSpPr>
          <p:nvPr>
            <p:ph type="body" idx="1"/>
          </p:nvPr>
        </p:nvSpPr>
        <p:spPr>
          <a:xfrm>
            <a:off x="4629151" y="1179195"/>
            <a:ext cx="3886400" cy="3453600"/>
          </a:xfrm>
          <a:prstGeom prst="rect">
            <a:avLst/>
          </a:prstGeom>
          <a:noFill/>
          <a:ln>
            <a:noFill/>
          </a:ln>
        </p:spPr>
        <p:txBody>
          <a:bodyPr spcFirstLastPara="1" vert="horz" wrap="square" lIns="91433" tIns="91433" rIns="91433" bIns="91433" rtlCol="0" anchor="t" anchorCtr="0">
            <a:noAutofit/>
          </a:bodyPr>
          <a:lstStyle/>
          <a:p>
            <a:pPr marL="33866" indent="0">
              <a:buNone/>
            </a:pPr>
            <a:endParaRPr/>
          </a:p>
        </p:txBody>
      </p:sp>
      <p:sp>
        <p:nvSpPr>
          <p:cNvPr id="1914" name="Google Shape;1914;p192"/>
          <p:cNvSpPr txBox="1">
            <a:spLocks noGrp="1"/>
          </p:cNvSpPr>
          <p:nvPr>
            <p:ph type="title"/>
          </p:nvPr>
        </p:nvSpPr>
        <p:spPr>
          <a:xfrm>
            <a:off x="628672" y="273833"/>
            <a:ext cx="10236400" cy="905600"/>
          </a:xfrm>
          <a:prstGeom prst="rect">
            <a:avLst/>
          </a:prstGeom>
          <a:noFill/>
          <a:ln>
            <a:noFill/>
          </a:ln>
        </p:spPr>
        <p:txBody>
          <a:bodyPr spcFirstLastPara="1" vert="horz" wrap="square" lIns="91433" tIns="91433" rIns="91433" bIns="91433" rtlCol="0" anchor="ctr" anchorCtr="0">
            <a:noAutofit/>
          </a:bodyPr>
          <a:lstStyle/>
          <a:p>
            <a:r>
              <a:rPr lang="en"/>
              <a:t>Nvidia and AMD Support in oneAPI</a:t>
            </a:r>
            <a:endParaRPr/>
          </a:p>
        </p:txBody>
      </p:sp>
      <p:sp>
        <p:nvSpPr>
          <p:cNvPr id="1915" name="Google Shape;1915;p192"/>
          <p:cNvSpPr txBox="1">
            <a:spLocks noGrp="1"/>
          </p:cNvSpPr>
          <p:nvPr>
            <p:ph type="body" idx="2"/>
          </p:nvPr>
        </p:nvSpPr>
        <p:spPr>
          <a:xfrm>
            <a:off x="628651" y="1179195"/>
            <a:ext cx="3886400" cy="3453600"/>
          </a:xfrm>
          <a:prstGeom prst="rect">
            <a:avLst/>
          </a:prstGeom>
          <a:noFill/>
          <a:ln>
            <a:noFill/>
          </a:ln>
        </p:spPr>
        <p:txBody>
          <a:bodyPr spcFirstLastPara="1" vert="horz" wrap="square" lIns="91433" tIns="91433" rIns="91433" bIns="91433" rtlCol="0" anchor="t" anchorCtr="0">
            <a:noAutofit/>
          </a:bodyPr>
          <a:lstStyle/>
          <a:p>
            <a:pPr marL="457189" indent="-423323"/>
            <a:r>
              <a:rPr lang="en" sz="2800"/>
              <a:t>Extending DPC++ to target Nvidia and AMD GPUs</a:t>
            </a:r>
            <a:endParaRPr/>
          </a:p>
          <a:p>
            <a:pPr marL="457189" indent="-423323"/>
            <a:r>
              <a:rPr lang="en" sz="2800"/>
              <a:t>Supporting Perlmutter, Polaris and Frontier supercomputers</a:t>
            </a:r>
            <a:endParaRPr/>
          </a:p>
          <a:p>
            <a:pPr marL="457189" indent="-423323"/>
            <a:r>
              <a:rPr lang="en" sz="2800"/>
              <a:t>Open source and available to everyone</a:t>
            </a:r>
            <a:endParaRPr/>
          </a:p>
        </p:txBody>
      </p:sp>
      <p:pic>
        <p:nvPicPr>
          <p:cNvPr id="1916" name="Google Shape;1916;p192"/>
          <p:cNvPicPr preferRelativeResize="0"/>
          <p:nvPr/>
        </p:nvPicPr>
        <p:blipFill rotWithShape="1">
          <a:blip r:embed="rId3">
            <a:alphaModFix/>
          </a:blip>
          <a:srcRect t="19234" b="31063"/>
          <a:stretch/>
        </p:blipFill>
        <p:spPr>
          <a:xfrm>
            <a:off x="9786149" y="5354986"/>
            <a:ext cx="1688512" cy="471527"/>
          </a:xfrm>
          <a:prstGeom prst="rect">
            <a:avLst/>
          </a:prstGeom>
          <a:noFill/>
          <a:ln>
            <a:noFill/>
          </a:ln>
        </p:spPr>
      </p:pic>
      <p:pic>
        <p:nvPicPr>
          <p:cNvPr id="1917" name="Google Shape;1917;p192"/>
          <p:cNvPicPr preferRelativeResize="0"/>
          <p:nvPr/>
        </p:nvPicPr>
        <p:blipFill rotWithShape="1">
          <a:blip r:embed="rId4">
            <a:alphaModFix/>
          </a:blip>
          <a:srcRect r="24052" b="447"/>
          <a:stretch/>
        </p:blipFill>
        <p:spPr>
          <a:xfrm>
            <a:off x="5914549" y="5354986"/>
            <a:ext cx="1688512" cy="447068"/>
          </a:xfrm>
          <a:prstGeom prst="rect">
            <a:avLst/>
          </a:prstGeom>
          <a:noFill/>
          <a:ln>
            <a:noFill/>
          </a:ln>
        </p:spPr>
      </p:pic>
      <p:pic>
        <p:nvPicPr>
          <p:cNvPr id="1918" name="Google Shape;1918;p192" descr="A picture containing ceiling, indoor, tiled, subway&#10;&#10;Description automatically generated"/>
          <p:cNvPicPr preferRelativeResize="0"/>
          <p:nvPr/>
        </p:nvPicPr>
        <p:blipFill rotWithShape="1">
          <a:blip r:embed="rId5">
            <a:alphaModFix/>
          </a:blip>
          <a:srcRect l="1080" t="22808" r="-1080" b="30269"/>
          <a:stretch/>
        </p:blipFill>
        <p:spPr>
          <a:xfrm>
            <a:off x="7755462" y="5356382"/>
            <a:ext cx="1688513" cy="445673"/>
          </a:xfrm>
          <a:prstGeom prst="rect">
            <a:avLst/>
          </a:prstGeom>
          <a:noFill/>
          <a:ln>
            <a:noFill/>
          </a:ln>
        </p:spPr>
      </p:pic>
      <p:sp>
        <p:nvSpPr>
          <p:cNvPr id="1919" name="Google Shape;1919;p192"/>
          <p:cNvSpPr/>
          <p:nvPr/>
        </p:nvSpPr>
        <p:spPr>
          <a:xfrm>
            <a:off x="8078120" y="2779395"/>
            <a:ext cx="1975392" cy="1440648"/>
          </a:xfrm>
          <a:prstGeom prst="flowChartMultidocument">
            <a:avLst/>
          </a:prstGeom>
          <a:solidFill>
            <a:schemeClr val="accent3"/>
          </a:solidFill>
          <a:ln w="25400" cap="flat" cmpd="sng">
            <a:solidFill>
              <a:srgbClr val="787878"/>
            </a:solidFill>
            <a:prstDash val="solid"/>
            <a:round/>
            <a:headEnd type="none" w="sm" len="sm"/>
            <a:tailEnd type="none" w="sm" len="sm"/>
          </a:ln>
        </p:spPr>
        <p:txBody>
          <a:bodyPr spcFirstLastPara="1" wrap="square" lIns="91433" tIns="45700" rIns="91433" bIns="45700" anchor="ctr" anchorCtr="0">
            <a:noAutofit/>
          </a:bodyPr>
          <a:lstStyle/>
          <a:p>
            <a:pPr algn="ctr"/>
            <a:r>
              <a:rPr lang="en" sz="1467">
                <a:solidFill>
                  <a:schemeClr val="lt1"/>
                </a:solidFill>
                <a:latin typeface="Arial"/>
                <a:ea typeface="Arial"/>
                <a:cs typeface="Arial"/>
                <a:sym typeface="Arial"/>
              </a:rPr>
              <a:t>SYCL source code</a:t>
            </a:r>
            <a:endParaRPr sz="1467"/>
          </a:p>
        </p:txBody>
      </p:sp>
      <p:sp>
        <p:nvSpPr>
          <p:cNvPr id="1920" name="Google Shape;1920;p192"/>
          <p:cNvSpPr/>
          <p:nvPr/>
        </p:nvSpPr>
        <p:spPr>
          <a:xfrm rot="5400000">
            <a:off x="7514648" y="3303432"/>
            <a:ext cx="312400" cy="3529600"/>
          </a:xfrm>
          <a:prstGeom prst="leftBrace">
            <a:avLst>
              <a:gd name="adj1" fmla="val 8333"/>
              <a:gd name="adj2" fmla="val 50000"/>
            </a:avLst>
          </a:prstGeom>
          <a:noFill/>
          <a:ln w="28575"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dk1"/>
              </a:solidFill>
              <a:latin typeface="Arial"/>
              <a:ea typeface="Arial"/>
              <a:cs typeface="Arial"/>
              <a:sym typeface="Arial"/>
            </a:endParaRPr>
          </a:p>
        </p:txBody>
      </p:sp>
      <p:sp>
        <p:nvSpPr>
          <p:cNvPr id="1921" name="Google Shape;1921;p192"/>
          <p:cNvSpPr/>
          <p:nvPr/>
        </p:nvSpPr>
        <p:spPr>
          <a:xfrm rot="5400000">
            <a:off x="10474260" y="4224033"/>
            <a:ext cx="312400" cy="1688400"/>
          </a:xfrm>
          <a:prstGeom prst="leftBrace">
            <a:avLst>
              <a:gd name="adj1" fmla="val 8333"/>
              <a:gd name="adj2" fmla="val 50000"/>
            </a:avLst>
          </a:prstGeom>
          <a:noFill/>
          <a:ln w="28575"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dk1"/>
              </a:solidFill>
              <a:latin typeface="Arial"/>
              <a:ea typeface="Arial"/>
              <a:cs typeface="Arial"/>
              <a:sym typeface="Arial"/>
            </a:endParaRPr>
          </a:p>
        </p:txBody>
      </p:sp>
      <p:sp>
        <p:nvSpPr>
          <p:cNvPr id="1922" name="Google Shape;1922;p192"/>
          <p:cNvSpPr/>
          <p:nvPr/>
        </p:nvSpPr>
        <p:spPr>
          <a:xfrm>
            <a:off x="6495736" y="4615245"/>
            <a:ext cx="2730000" cy="230800"/>
          </a:xfrm>
          <a:prstGeom prst="rect">
            <a:avLst/>
          </a:prstGeom>
          <a:noFill/>
          <a:ln>
            <a:noFill/>
          </a:ln>
        </p:spPr>
        <p:txBody>
          <a:bodyPr spcFirstLastPara="1" wrap="square" lIns="91433" tIns="45700" rIns="91433" bIns="45700" anchor="ctr" anchorCtr="0">
            <a:noAutofit/>
          </a:bodyPr>
          <a:lstStyle/>
          <a:p>
            <a:pPr>
              <a:buClr>
                <a:schemeClr val="dk1"/>
              </a:buClr>
              <a:buSzPts val="700"/>
            </a:pPr>
            <a:r>
              <a:rPr lang="en" sz="933">
                <a:solidFill>
                  <a:schemeClr val="dk1"/>
                </a:solidFill>
                <a:latin typeface="Roboto"/>
                <a:ea typeface="Roboto"/>
                <a:cs typeface="Roboto"/>
                <a:sym typeface="Roboto"/>
              </a:rPr>
              <a:t>clang++ -fsycl -fsycl-targets=nvptx64-nvidia-cuda</a:t>
            </a:r>
            <a:endParaRPr sz="1600">
              <a:solidFill>
                <a:schemeClr val="dk1"/>
              </a:solidFill>
              <a:latin typeface="Roboto"/>
              <a:ea typeface="Roboto"/>
              <a:cs typeface="Roboto"/>
              <a:sym typeface="Roboto"/>
            </a:endParaRPr>
          </a:p>
        </p:txBody>
      </p:sp>
      <p:sp>
        <p:nvSpPr>
          <p:cNvPr id="1923" name="Google Shape;1923;p192"/>
          <p:cNvSpPr/>
          <p:nvPr/>
        </p:nvSpPr>
        <p:spPr>
          <a:xfrm rot="2003311">
            <a:off x="7714494" y="4142191"/>
            <a:ext cx="379420" cy="403384"/>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sp>
        <p:nvSpPr>
          <p:cNvPr id="1924" name="Google Shape;1924;p192"/>
          <p:cNvSpPr/>
          <p:nvPr/>
        </p:nvSpPr>
        <p:spPr>
          <a:xfrm rot="-2725616">
            <a:off x="9863782" y="4106799"/>
            <a:ext cx="379585" cy="403344"/>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sp>
        <p:nvSpPr>
          <p:cNvPr id="1925" name="Google Shape;1925;p192"/>
          <p:cNvSpPr/>
          <p:nvPr/>
        </p:nvSpPr>
        <p:spPr>
          <a:xfrm>
            <a:off x="6547297" y="1728961"/>
            <a:ext cx="4718800" cy="67120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r>
              <a:rPr lang="en" sz="1467">
                <a:solidFill>
                  <a:schemeClr val="lt1"/>
                </a:solidFill>
                <a:latin typeface="Arial"/>
                <a:ea typeface="Arial"/>
                <a:cs typeface="Arial"/>
                <a:sym typeface="Arial"/>
              </a:rPr>
              <a:t>Different targets using a simple compiler flag</a:t>
            </a:r>
            <a:endParaRPr sz="1467"/>
          </a:p>
        </p:txBody>
      </p:sp>
      <p:sp>
        <p:nvSpPr>
          <p:cNvPr id="1926" name="Google Shape;1926;p192"/>
          <p:cNvSpPr txBox="1"/>
          <p:nvPr/>
        </p:nvSpPr>
        <p:spPr>
          <a:xfrm>
            <a:off x="9444267" y="4622939"/>
            <a:ext cx="3048800" cy="215403"/>
          </a:xfrm>
          <a:prstGeom prst="rect">
            <a:avLst/>
          </a:prstGeom>
          <a:noFill/>
          <a:ln>
            <a:noFill/>
          </a:ln>
        </p:spPr>
        <p:txBody>
          <a:bodyPr spcFirstLastPara="1" wrap="square" lIns="91433" tIns="45700" rIns="91433" bIns="45700" anchor="t" anchorCtr="0">
            <a:spAutoFit/>
          </a:bodyPr>
          <a:lstStyle/>
          <a:p>
            <a:r>
              <a:rPr lang="en" sz="800">
                <a:solidFill>
                  <a:schemeClr val="dk1"/>
                </a:solidFill>
                <a:latin typeface="Roboto"/>
                <a:ea typeface="Roboto"/>
                <a:cs typeface="Roboto"/>
                <a:sym typeface="Roboto"/>
              </a:rPr>
              <a:t>clang++ -fsycl -fsycl-targets=amdgcn-amd-amdhsa</a:t>
            </a:r>
            <a:endParaRPr sz="800">
              <a:solidFill>
                <a:schemeClr val="dk1"/>
              </a:solidFill>
              <a:latin typeface="Roboto"/>
              <a:ea typeface="Roboto"/>
              <a:cs typeface="Roboto"/>
              <a:sym typeface="Roboto"/>
            </a:endParaRPr>
          </a:p>
        </p:txBody>
      </p:sp>
      <p:sp>
        <p:nvSpPr>
          <p:cNvPr id="1927" name="Google Shape;1927;p192"/>
          <p:cNvSpPr txBox="1"/>
          <p:nvPr/>
        </p:nvSpPr>
        <p:spPr>
          <a:xfrm>
            <a:off x="1851315" y="5672625"/>
            <a:ext cx="3987200" cy="543826"/>
          </a:xfrm>
          <a:prstGeom prst="rect">
            <a:avLst/>
          </a:prstGeom>
          <a:noFill/>
          <a:ln>
            <a:noFill/>
          </a:ln>
        </p:spPr>
        <p:txBody>
          <a:bodyPr spcFirstLastPara="1" wrap="square" lIns="91433" tIns="45700" rIns="91433" bIns="45700" anchor="t" anchorCtr="0">
            <a:spAutoFit/>
          </a:bodyPr>
          <a:lstStyle/>
          <a:p>
            <a:r>
              <a:rPr lang="en" sz="1467" b="1" u="sng">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https://www.codeplay.com/oneapiforcuda</a:t>
            </a:r>
            <a:endParaRPr sz="1467" b="1">
              <a:solidFill>
                <a:srgbClr val="000000"/>
              </a:solidFill>
              <a:latin typeface="Arial"/>
              <a:ea typeface="Arial"/>
              <a:cs typeface="Arial"/>
              <a:sym typeface="Arial"/>
            </a:endParaRPr>
          </a:p>
          <a:p>
            <a:r>
              <a:rPr lang="en" sz="1467" b="1">
                <a:solidFill>
                  <a:srgbClr val="000000"/>
                </a:solidFill>
                <a:latin typeface="Arial"/>
                <a:ea typeface="Arial"/>
                <a:cs typeface="Arial"/>
                <a:sym typeface="Arial"/>
              </a:rPr>
              <a:t>Resources for AMD coming soon</a:t>
            </a:r>
            <a:endParaRPr sz="1467"/>
          </a:p>
        </p:txBody>
      </p:sp>
      <p:sp>
        <p:nvSpPr>
          <p:cNvPr id="1928" name="Google Shape;1928;p192"/>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pPr algn="r"/>
            <a:fld id="{00000000-1234-1234-1234-123412341234}" type="slidenum">
              <a:rPr lang="en"/>
              <a:pPr algn="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grpSp>
        <p:nvGrpSpPr>
          <p:cNvPr id="1934" name="Google Shape;1934;p193"/>
          <p:cNvGrpSpPr/>
          <p:nvPr/>
        </p:nvGrpSpPr>
        <p:grpSpPr>
          <a:xfrm>
            <a:off x="4059246" y="2176804"/>
            <a:ext cx="2814055" cy="2795641"/>
            <a:chOff x="2992051" y="2043520"/>
            <a:chExt cx="3028470" cy="3008654"/>
          </a:xfrm>
        </p:grpSpPr>
        <p:sp>
          <p:nvSpPr>
            <p:cNvPr id="1935" name="Google Shape;1935;p193"/>
            <p:cNvSpPr/>
            <p:nvPr/>
          </p:nvSpPr>
          <p:spPr>
            <a:xfrm>
              <a:off x="2992051" y="2133174"/>
              <a:ext cx="2919000" cy="2919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sp>
          <p:nvSpPr>
            <p:cNvPr id="1936" name="Google Shape;1936;p193"/>
            <p:cNvSpPr/>
            <p:nvPr/>
          </p:nvSpPr>
          <p:spPr>
            <a:xfrm>
              <a:off x="3288942" y="2430065"/>
              <a:ext cx="2325300" cy="2325300"/>
            </a:xfrm>
            <a:prstGeom prst="ellipse">
              <a:avLst/>
            </a:prstGeom>
            <a:solidFill>
              <a:schemeClr val="lt1"/>
            </a:solidFill>
            <a:ln w="25400" cap="flat" cmpd="sng">
              <a:solidFill>
                <a:srgbClr val="42719B"/>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sp>
          <p:nvSpPr>
            <p:cNvPr id="1937" name="Google Shape;1937;p193"/>
            <p:cNvSpPr/>
            <p:nvPr/>
          </p:nvSpPr>
          <p:spPr>
            <a:xfrm rot="4379119">
              <a:off x="3846732" y="2130244"/>
              <a:ext cx="516717" cy="452952"/>
            </a:xfrm>
            <a:prstGeom prst="triangl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sp>
          <p:nvSpPr>
            <p:cNvPr id="1938" name="Google Shape;1938;p193"/>
            <p:cNvSpPr/>
            <p:nvPr/>
          </p:nvSpPr>
          <p:spPr>
            <a:xfrm rot="10800000">
              <a:off x="5503921" y="3509985"/>
              <a:ext cx="516600" cy="453000"/>
            </a:xfrm>
            <a:prstGeom prst="triangl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sp>
          <p:nvSpPr>
            <p:cNvPr id="1939" name="Google Shape;1939;p193"/>
            <p:cNvSpPr/>
            <p:nvPr/>
          </p:nvSpPr>
          <p:spPr>
            <a:xfrm rot="4155659">
              <a:off x="3576093" y="4435188"/>
              <a:ext cx="516786" cy="452987"/>
            </a:xfrm>
            <a:prstGeom prst="triangl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chemeClr val="lt1"/>
                </a:solidFill>
                <a:latin typeface="Arial"/>
                <a:ea typeface="Arial"/>
                <a:cs typeface="Arial"/>
                <a:sym typeface="Arial"/>
              </a:endParaRPr>
            </a:p>
          </p:txBody>
        </p:sp>
      </p:grpSp>
      <p:pic>
        <p:nvPicPr>
          <p:cNvPr id="1940" name="Google Shape;1940;p193" descr="Graphical user interface&#10;&#10;Description automatically generated with medium confidence"/>
          <p:cNvPicPr preferRelativeResize="0">
            <a:picLocks noGrp="1"/>
          </p:cNvPicPr>
          <p:nvPr>
            <p:ph type="body" idx="1"/>
          </p:nvPr>
        </p:nvPicPr>
        <p:blipFill rotWithShape="1">
          <a:blip r:embed="rId3">
            <a:alphaModFix/>
          </a:blip>
          <a:srcRect/>
          <a:stretch/>
        </p:blipFill>
        <p:spPr>
          <a:xfrm>
            <a:off x="9321583" y="-199212"/>
            <a:ext cx="2870400" cy="1086800"/>
          </a:xfrm>
          <a:prstGeom prst="rect">
            <a:avLst/>
          </a:prstGeom>
          <a:noFill/>
          <a:ln>
            <a:noFill/>
          </a:ln>
        </p:spPr>
      </p:pic>
      <p:sp>
        <p:nvSpPr>
          <p:cNvPr id="1941" name="Google Shape;1941;p193"/>
          <p:cNvSpPr txBox="1"/>
          <p:nvPr/>
        </p:nvSpPr>
        <p:spPr>
          <a:xfrm>
            <a:off x="37604" y="1447382"/>
            <a:ext cx="3576800" cy="1221128"/>
          </a:xfrm>
          <a:prstGeom prst="rect">
            <a:avLst/>
          </a:prstGeom>
          <a:noFill/>
          <a:ln>
            <a:noFill/>
          </a:ln>
        </p:spPr>
        <p:txBody>
          <a:bodyPr spcFirstLastPara="1" wrap="square" lIns="91433" tIns="45700" rIns="91433" bIns="45700" anchor="t" anchorCtr="0">
            <a:spAutoFit/>
          </a:bodyPr>
          <a:lstStyle/>
          <a:p>
            <a:pPr algn="ctr"/>
            <a:r>
              <a:rPr lang="en" sz="1467" i="1">
                <a:solidFill>
                  <a:srgbClr val="000000"/>
                </a:solidFill>
                <a:latin typeface="Cambria"/>
                <a:ea typeface="Cambria"/>
                <a:cs typeface="Cambria"/>
                <a:sym typeface="Cambria"/>
              </a:rPr>
              <a:t>“this work supports the productivity of scientific application developers and users through performance portability of applications between Aurora and Perlmutter.”</a:t>
            </a:r>
            <a:endParaRPr sz="1467"/>
          </a:p>
        </p:txBody>
      </p:sp>
      <p:pic>
        <p:nvPicPr>
          <p:cNvPr id="1942" name="Google Shape;1942;p193" descr="Logo&#10;&#10;Description automatically generated"/>
          <p:cNvPicPr preferRelativeResize="0"/>
          <p:nvPr/>
        </p:nvPicPr>
        <p:blipFill rotWithShape="1">
          <a:blip r:embed="rId4">
            <a:alphaModFix/>
          </a:blip>
          <a:srcRect/>
          <a:stretch/>
        </p:blipFill>
        <p:spPr>
          <a:xfrm>
            <a:off x="9945401" y="3241025"/>
            <a:ext cx="1065392" cy="599491"/>
          </a:xfrm>
          <a:prstGeom prst="rect">
            <a:avLst/>
          </a:prstGeom>
          <a:noFill/>
          <a:ln>
            <a:noFill/>
          </a:ln>
        </p:spPr>
      </p:pic>
      <p:sp>
        <p:nvSpPr>
          <p:cNvPr id="1943" name="Google Shape;1943;p193"/>
          <p:cNvSpPr txBox="1"/>
          <p:nvPr/>
        </p:nvSpPr>
        <p:spPr>
          <a:xfrm>
            <a:off x="9801811" y="2271338"/>
            <a:ext cx="2220800" cy="769594"/>
          </a:xfrm>
          <a:prstGeom prst="rect">
            <a:avLst/>
          </a:prstGeom>
          <a:noFill/>
          <a:ln>
            <a:noFill/>
          </a:ln>
        </p:spPr>
        <p:txBody>
          <a:bodyPr spcFirstLastPara="1" wrap="square" lIns="91433" tIns="45700" rIns="91433" bIns="45700" anchor="t" anchorCtr="0">
            <a:spAutoFit/>
          </a:bodyPr>
          <a:lstStyle/>
          <a:p>
            <a:pPr algn="ctr"/>
            <a:r>
              <a:rPr lang="en" sz="1467">
                <a:solidFill>
                  <a:schemeClr val="dk1"/>
                </a:solidFill>
                <a:latin typeface="Arial"/>
                <a:ea typeface="Arial"/>
                <a:cs typeface="Arial"/>
                <a:sym typeface="Arial"/>
              </a:rPr>
              <a:t>Enables a broad range of software frameworks and applications</a:t>
            </a:r>
            <a:endParaRPr sz="1467"/>
          </a:p>
        </p:txBody>
      </p:sp>
      <p:pic>
        <p:nvPicPr>
          <p:cNvPr id="1944" name="Google Shape;1944;p193" descr="Logo, company name&#10;&#10;Description automatically generated"/>
          <p:cNvPicPr preferRelativeResize="0"/>
          <p:nvPr/>
        </p:nvPicPr>
        <p:blipFill rotWithShape="1">
          <a:blip r:embed="rId5">
            <a:alphaModFix/>
          </a:blip>
          <a:srcRect l="14630" t="16534" r="11667" b="25631"/>
          <a:stretch/>
        </p:blipFill>
        <p:spPr>
          <a:xfrm>
            <a:off x="10478097" y="3442506"/>
            <a:ext cx="1279856" cy="527253"/>
          </a:xfrm>
          <a:prstGeom prst="rect">
            <a:avLst/>
          </a:prstGeom>
          <a:noFill/>
          <a:ln>
            <a:noFill/>
          </a:ln>
        </p:spPr>
      </p:pic>
      <p:pic>
        <p:nvPicPr>
          <p:cNvPr id="1945" name="Google Shape;1945;p193" descr="A picture containing text&#10;&#10;Description automatically generated"/>
          <p:cNvPicPr preferRelativeResize="0"/>
          <p:nvPr/>
        </p:nvPicPr>
        <p:blipFill rotWithShape="1">
          <a:blip r:embed="rId6">
            <a:alphaModFix/>
          </a:blip>
          <a:srcRect/>
          <a:stretch/>
        </p:blipFill>
        <p:spPr>
          <a:xfrm>
            <a:off x="10912140" y="3804823"/>
            <a:ext cx="944469" cy="472235"/>
          </a:xfrm>
          <a:prstGeom prst="rect">
            <a:avLst/>
          </a:prstGeom>
          <a:noFill/>
          <a:ln>
            <a:noFill/>
          </a:ln>
        </p:spPr>
      </p:pic>
      <p:pic>
        <p:nvPicPr>
          <p:cNvPr id="1946" name="Google Shape;1946;p193"/>
          <p:cNvPicPr preferRelativeResize="0"/>
          <p:nvPr/>
        </p:nvPicPr>
        <p:blipFill rotWithShape="1">
          <a:blip r:embed="rId7">
            <a:alphaModFix/>
          </a:blip>
          <a:srcRect/>
          <a:stretch/>
        </p:blipFill>
        <p:spPr>
          <a:xfrm>
            <a:off x="10533180" y="4193167"/>
            <a:ext cx="1076680" cy="265223"/>
          </a:xfrm>
          <a:prstGeom prst="rect">
            <a:avLst/>
          </a:prstGeom>
          <a:noFill/>
          <a:ln>
            <a:noFill/>
          </a:ln>
        </p:spPr>
      </p:pic>
      <p:pic>
        <p:nvPicPr>
          <p:cNvPr id="1947" name="Google Shape;1947;p193" descr="A picture containing text, sign&#10;&#10;Description automatically generated"/>
          <p:cNvPicPr preferRelativeResize="0"/>
          <p:nvPr/>
        </p:nvPicPr>
        <p:blipFill rotWithShape="1">
          <a:blip r:embed="rId8">
            <a:alphaModFix/>
          </a:blip>
          <a:srcRect/>
          <a:stretch/>
        </p:blipFill>
        <p:spPr>
          <a:xfrm>
            <a:off x="11010793" y="3347385"/>
            <a:ext cx="517520" cy="230008"/>
          </a:xfrm>
          <a:prstGeom prst="rect">
            <a:avLst/>
          </a:prstGeom>
          <a:noFill/>
          <a:ln>
            <a:noFill/>
          </a:ln>
        </p:spPr>
      </p:pic>
      <p:pic>
        <p:nvPicPr>
          <p:cNvPr id="1948" name="Google Shape;1948;p193" descr="Logo, company name&#10;&#10;Description automatically generated"/>
          <p:cNvPicPr preferRelativeResize="0"/>
          <p:nvPr/>
        </p:nvPicPr>
        <p:blipFill rotWithShape="1">
          <a:blip r:embed="rId9">
            <a:alphaModFix/>
          </a:blip>
          <a:srcRect t="34000" b="33253"/>
          <a:stretch/>
        </p:blipFill>
        <p:spPr>
          <a:xfrm>
            <a:off x="10220989" y="3857893"/>
            <a:ext cx="645393" cy="211343"/>
          </a:xfrm>
          <a:prstGeom prst="rect">
            <a:avLst/>
          </a:prstGeom>
          <a:noFill/>
          <a:ln>
            <a:noFill/>
          </a:ln>
        </p:spPr>
      </p:pic>
      <p:pic>
        <p:nvPicPr>
          <p:cNvPr id="1949" name="Google Shape;1949;p193" descr="Logo, company name&#10;&#10;Description automatically generated"/>
          <p:cNvPicPr preferRelativeResize="0"/>
          <p:nvPr/>
        </p:nvPicPr>
        <p:blipFill rotWithShape="1">
          <a:blip r:embed="rId10">
            <a:alphaModFix/>
          </a:blip>
          <a:srcRect t="3901"/>
          <a:stretch/>
        </p:blipFill>
        <p:spPr>
          <a:xfrm>
            <a:off x="10624209" y="4319514"/>
            <a:ext cx="1076684" cy="688751"/>
          </a:xfrm>
          <a:prstGeom prst="rect">
            <a:avLst/>
          </a:prstGeom>
          <a:noFill/>
          <a:ln>
            <a:noFill/>
          </a:ln>
        </p:spPr>
      </p:pic>
      <p:pic>
        <p:nvPicPr>
          <p:cNvPr id="1950" name="Google Shape;1950;p193"/>
          <p:cNvPicPr preferRelativeResize="0"/>
          <p:nvPr/>
        </p:nvPicPr>
        <p:blipFill rotWithShape="1">
          <a:blip r:embed="rId11">
            <a:alphaModFix/>
          </a:blip>
          <a:srcRect/>
          <a:stretch/>
        </p:blipFill>
        <p:spPr>
          <a:xfrm>
            <a:off x="10006120" y="4008295"/>
            <a:ext cx="532696" cy="532696"/>
          </a:xfrm>
          <a:prstGeom prst="rect">
            <a:avLst/>
          </a:prstGeom>
          <a:noFill/>
          <a:ln>
            <a:noFill/>
          </a:ln>
        </p:spPr>
      </p:pic>
      <p:cxnSp>
        <p:nvCxnSpPr>
          <p:cNvPr id="1951" name="Google Shape;1951;p193"/>
          <p:cNvCxnSpPr/>
          <p:nvPr/>
        </p:nvCxnSpPr>
        <p:spPr>
          <a:xfrm>
            <a:off x="9655616" y="1778525"/>
            <a:ext cx="0" cy="3522400"/>
          </a:xfrm>
          <a:prstGeom prst="straightConnector1">
            <a:avLst/>
          </a:prstGeom>
          <a:noFill/>
          <a:ln w="57150" cap="flat" cmpd="sng">
            <a:solidFill>
              <a:srgbClr val="7F7F7F"/>
            </a:solidFill>
            <a:prstDash val="dash"/>
            <a:round/>
            <a:headEnd type="none" w="sm" len="sm"/>
            <a:tailEnd type="none" w="sm" len="sm"/>
          </a:ln>
        </p:spPr>
      </p:cxnSp>
      <p:pic>
        <p:nvPicPr>
          <p:cNvPr id="1952" name="Google Shape;1952;p193" descr="A picture containing text, computer&#10;&#10;Description automatically generated"/>
          <p:cNvPicPr preferRelativeResize="0"/>
          <p:nvPr/>
        </p:nvPicPr>
        <p:blipFill rotWithShape="1">
          <a:blip r:embed="rId12">
            <a:alphaModFix/>
          </a:blip>
          <a:srcRect/>
          <a:stretch/>
        </p:blipFill>
        <p:spPr>
          <a:xfrm>
            <a:off x="5497921" y="4455066"/>
            <a:ext cx="2186179" cy="950804"/>
          </a:xfrm>
          <a:prstGeom prst="rect">
            <a:avLst/>
          </a:prstGeom>
          <a:noFill/>
          <a:ln>
            <a:noFill/>
          </a:ln>
        </p:spPr>
      </p:pic>
      <p:pic>
        <p:nvPicPr>
          <p:cNvPr id="1953" name="Google Shape;1953;p193" descr="Logo, company name&#10;&#10;Description automatically generated"/>
          <p:cNvPicPr preferRelativeResize="0"/>
          <p:nvPr/>
        </p:nvPicPr>
        <p:blipFill rotWithShape="1">
          <a:blip r:embed="rId13">
            <a:alphaModFix/>
          </a:blip>
          <a:srcRect/>
          <a:stretch/>
        </p:blipFill>
        <p:spPr>
          <a:xfrm>
            <a:off x="6845081" y="1667643"/>
            <a:ext cx="1619956" cy="610309"/>
          </a:xfrm>
          <a:prstGeom prst="rect">
            <a:avLst/>
          </a:prstGeom>
          <a:noFill/>
          <a:ln>
            <a:noFill/>
          </a:ln>
        </p:spPr>
      </p:pic>
      <p:sp>
        <p:nvSpPr>
          <p:cNvPr id="1954" name="Google Shape;1954;p193"/>
          <p:cNvSpPr txBox="1"/>
          <p:nvPr/>
        </p:nvSpPr>
        <p:spPr>
          <a:xfrm rot="-545024">
            <a:off x="6514432" y="5195599"/>
            <a:ext cx="1244001" cy="338514"/>
          </a:xfrm>
          <a:prstGeom prst="rect">
            <a:avLst/>
          </a:prstGeom>
          <a:noFill/>
          <a:ln>
            <a:noFill/>
          </a:ln>
        </p:spPr>
        <p:txBody>
          <a:bodyPr spcFirstLastPara="1" wrap="square" lIns="91433" tIns="45700" rIns="91433" bIns="45700" anchor="t" anchorCtr="0">
            <a:spAutoFit/>
          </a:bodyPr>
          <a:lstStyle/>
          <a:p>
            <a:r>
              <a:rPr lang="en" sz="1600">
                <a:solidFill>
                  <a:schemeClr val="accent2"/>
                </a:solidFill>
                <a:latin typeface="Arial"/>
                <a:ea typeface="Arial"/>
                <a:cs typeface="Arial"/>
                <a:sym typeface="Arial"/>
              </a:rPr>
              <a:t>AMD GPUs</a:t>
            </a:r>
            <a:endParaRPr sz="1467"/>
          </a:p>
        </p:txBody>
      </p:sp>
      <p:sp>
        <p:nvSpPr>
          <p:cNvPr id="1955" name="Google Shape;1955;p193"/>
          <p:cNvSpPr txBox="1"/>
          <p:nvPr/>
        </p:nvSpPr>
        <p:spPr>
          <a:xfrm rot="-681365">
            <a:off x="2664469" y="3835659"/>
            <a:ext cx="1460595" cy="338514"/>
          </a:xfrm>
          <a:prstGeom prst="rect">
            <a:avLst/>
          </a:prstGeom>
          <a:noFill/>
          <a:ln>
            <a:noFill/>
          </a:ln>
        </p:spPr>
        <p:txBody>
          <a:bodyPr spcFirstLastPara="1" wrap="square" lIns="91433" tIns="45700" rIns="91433" bIns="45700" anchor="t" anchorCtr="0">
            <a:spAutoFit/>
          </a:bodyPr>
          <a:lstStyle/>
          <a:p>
            <a:r>
              <a:rPr lang="en" sz="1600">
                <a:solidFill>
                  <a:schemeClr val="accent2"/>
                </a:solidFill>
                <a:latin typeface="Arial"/>
                <a:ea typeface="Arial"/>
                <a:cs typeface="Arial"/>
                <a:sym typeface="Arial"/>
              </a:rPr>
              <a:t>NVIDIA GPUs</a:t>
            </a:r>
            <a:endParaRPr sz="1467"/>
          </a:p>
        </p:txBody>
      </p:sp>
      <p:sp>
        <p:nvSpPr>
          <p:cNvPr id="1956" name="Google Shape;1956;p193"/>
          <p:cNvSpPr txBox="1"/>
          <p:nvPr/>
        </p:nvSpPr>
        <p:spPr>
          <a:xfrm rot="-490120">
            <a:off x="7047463" y="2975895"/>
            <a:ext cx="1176739" cy="338514"/>
          </a:xfrm>
          <a:prstGeom prst="rect">
            <a:avLst/>
          </a:prstGeom>
          <a:noFill/>
          <a:ln>
            <a:noFill/>
          </a:ln>
        </p:spPr>
        <p:txBody>
          <a:bodyPr spcFirstLastPara="1" wrap="square" lIns="91433" tIns="45700" rIns="91433" bIns="45700" anchor="t" anchorCtr="0">
            <a:spAutoFit/>
          </a:bodyPr>
          <a:lstStyle/>
          <a:p>
            <a:r>
              <a:rPr lang="en" sz="1600">
                <a:solidFill>
                  <a:schemeClr val="accent2"/>
                </a:solidFill>
                <a:latin typeface="Arial"/>
                <a:ea typeface="Arial"/>
                <a:cs typeface="Arial"/>
                <a:sym typeface="Arial"/>
              </a:rPr>
              <a:t>Intel GPUs</a:t>
            </a:r>
            <a:endParaRPr sz="1467"/>
          </a:p>
        </p:txBody>
      </p:sp>
      <p:pic>
        <p:nvPicPr>
          <p:cNvPr id="1957" name="Google Shape;1957;p193" descr="A picture containing qr code&#10;&#10;Description automatically generated"/>
          <p:cNvPicPr preferRelativeResize="0"/>
          <p:nvPr/>
        </p:nvPicPr>
        <p:blipFill rotWithShape="1">
          <a:blip r:embed="rId14">
            <a:alphaModFix/>
          </a:blip>
          <a:srcRect/>
          <a:stretch/>
        </p:blipFill>
        <p:spPr>
          <a:xfrm>
            <a:off x="6670181" y="4188619"/>
            <a:ext cx="1721267" cy="414224"/>
          </a:xfrm>
          <a:prstGeom prst="rect">
            <a:avLst/>
          </a:prstGeom>
          <a:noFill/>
          <a:ln>
            <a:noFill/>
          </a:ln>
        </p:spPr>
      </p:pic>
      <p:pic>
        <p:nvPicPr>
          <p:cNvPr id="1958" name="Google Shape;1958;p193" descr="SYCL - Wikipedia"/>
          <p:cNvPicPr preferRelativeResize="0"/>
          <p:nvPr/>
        </p:nvPicPr>
        <p:blipFill rotWithShape="1">
          <a:blip r:embed="rId15">
            <a:alphaModFix/>
          </a:blip>
          <a:srcRect/>
          <a:stretch/>
        </p:blipFill>
        <p:spPr>
          <a:xfrm>
            <a:off x="5103248" y="3153992"/>
            <a:ext cx="860032" cy="375545"/>
          </a:xfrm>
          <a:prstGeom prst="rect">
            <a:avLst/>
          </a:prstGeom>
          <a:noFill/>
          <a:ln>
            <a:noFill/>
          </a:ln>
        </p:spPr>
      </p:pic>
      <p:pic>
        <p:nvPicPr>
          <p:cNvPr id="1959" name="Google Shape;1959;p193" descr="oneAPI Specification — oneAPI Specification 0.5 documentation"/>
          <p:cNvPicPr preferRelativeResize="0"/>
          <p:nvPr/>
        </p:nvPicPr>
        <p:blipFill rotWithShape="1">
          <a:blip r:embed="rId16">
            <a:alphaModFix/>
          </a:blip>
          <a:srcRect/>
          <a:stretch/>
        </p:blipFill>
        <p:spPr>
          <a:xfrm>
            <a:off x="5266868" y="3634044"/>
            <a:ext cx="428657" cy="452233"/>
          </a:xfrm>
          <a:prstGeom prst="rect">
            <a:avLst/>
          </a:prstGeom>
          <a:noFill/>
          <a:ln>
            <a:noFill/>
          </a:ln>
        </p:spPr>
      </p:pic>
      <p:pic>
        <p:nvPicPr>
          <p:cNvPr id="1960" name="Google Shape;1960;p193" descr="New &amp;#39;Aurora&amp;#39; supercomputer poised to be fastest in U.S. history"/>
          <p:cNvPicPr preferRelativeResize="0"/>
          <p:nvPr/>
        </p:nvPicPr>
        <p:blipFill rotWithShape="1">
          <a:blip r:embed="rId17">
            <a:alphaModFix/>
          </a:blip>
          <a:srcRect/>
          <a:stretch/>
        </p:blipFill>
        <p:spPr>
          <a:xfrm>
            <a:off x="5872162" y="2141743"/>
            <a:ext cx="2570151" cy="1103023"/>
          </a:xfrm>
          <a:prstGeom prst="rect">
            <a:avLst/>
          </a:prstGeom>
          <a:noFill/>
          <a:ln>
            <a:noFill/>
          </a:ln>
        </p:spPr>
      </p:pic>
      <p:pic>
        <p:nvPicPr>
          <p:cNvPr id="1961" name="Google Shape;1961;p193" descr="Next-gen supercomputer lays foundation for exascale -- GCN"/>
          <p:cNvPicPr preferRelativeResize="0"/>
          <p:nvPr/>
        </p:nvPicPr>
        <p:blipFill rotWithShape="1">
          <a:blip r:embed="rId18">
            <a:alphaModFix/>
          </a:blip>
          <a:srcRect/>
          <a:stretch/>
        </p:blipFill>
        <p:spPr>
          <a:xfrm>
            <a:off x="2405454" y="3120819"/>
            <a:ext cx="1963617" cy="950804"/>
          </a:xfrm>
          <a:prstGeom prst="rect">
            <a:avLst/>
          </a:prstGeom>
          <a:noFill/>
          <a:ln>
            <a:noFill/>
          </a:ln>
        </p:spPr>
      </p:pic>
      <p:pic>
        <p:nvPicPr>
          <p:cNvPr id="1962" name="Google Shape;1962;p193" descr="Logo, company name&#10;&#10;Description automatically generated"/>
          <p:cNvPicPr preferRelativeResize="0"/>
          <p:nvPr/>
        </p:nvPicPr>
        <p:blipFill rotWithShape="1">
          <a:blip r:embed="rId19">
            <a:alphaModFix/>
          </a:blip>
          <a:srcRect/>
          <a:stretch/>
        </p:blipFill>
        <p:spPr>
          <a:xfrm>
            <a:off x="3075525" y="2703507"/>
            <a:ext cx="932643" cy="707700"/>
          </a:xfrm>
          <a:prstGeom prst="rect">
            <a:avLst/>
          </a:prstGeom>
          <a:noFill/>
          <a:ln>
            <a:noFill/>
          </a:ln>
        </p:spPr>
      </p:pic>
      <p:sp>
        <p:nvSpPr>
          <p:cNvPr id="1963" name="Google Shape;1963;p193"/>
          <p:cNvSpPr txBox="1">
            <a:spLocks noGrp="1"/>
          </p:cNvSpPr>
          <p:nvPr>
            <p:ph type="title"/>
          </p:nvPr>
        </p:nvSpPr>
        <p:spPr>
          <a:xfrm>
            <a:off x="578237" y="511193"/>
            <a:ext cx="7886800" cy="683600"/>
          </a:xfrm>
          <a:prstGeom prst="rect">
            <a:avLst/>
          </a:prstGeom>
          <a:noFill/>
          <a:ln>
            <a:noFill/>
          </a:ln>
        </p:spPr>
        <p:txBody>
          <a:bodyPr spcFirstLastPara="1" vert="horz" wrap="square" lIns="91433" tIns="0" rIns="91433" bIns="46800" rtlCol="0" anchor="ctr" anchorCtr="0">
            <a:noAutofit/>
          </a:bodyPr>
          <a:lstStyle/>
          <a:p>
            <a:r>
              <a:rPr lang="en" dirty="0"/>
              <a:t>SYCL Enables Supercomputers</a:t>
            </a:r>
            <a:endParaRPr dirty="0"/>
          </a:p>
        </p:txBody>
      </p:sp>
      <p:sp>
        <p:nvSpPr>
          <p:cNvPr id="1964" name="Google Shape;1964;p193"/>
          <p:cNvSpPr txBox="1"/>
          <p:nvPr/>
        </p:nvSpPr>
        <p:spPr>
          <a:xfrm>
            <a:off x="1491052" y="4575511"/>
            <a:ext cx="2939600" cy="1077178"/>
          </a:xfrm>
          <a:prstGeom prst="rect">
            <a:avLst/>
          </a:prstGeom>
          <a:noFill/>
          <a:ln>
            <a:noFill/>
          </a:ln>
        </p:spPr>
        <p:txBody>
          <a:bodyPr spcFirstLastPara="1" wrap="square" lIns="91433" tIns="45700" rIns="91433" bIns="45700" anchor="t" anchorCtr="0">
            <a:spAutoFit/>
          </a:bodyPr>
          <a:lstStyle/>
          <a:p>
            <a:r>
              <a:rPr lang="en" sz="1600">
                <a:solidFill>
                  <a:srgbClr val="000000"/>
                </a:solidFill>
                <a:latin typeface="Arial"/>
                <a:ea typeface="Arial"/>
                <a:cs typeface="Arial"/>
                <a:sym typeface="Arial"/>
              </a:rPr>
              <a:t>Codeplay works in partnership with US National Laboratories to enable SYCL on exascale supercomputers</a:t>
            </a:r>
            <a:endParaRPr sz="1467"/>
          </a:p>
        </p:txBody>
      </p:sp>
      <p:sp>
        <p:nvSpPr>
          <p:cNvPr id="1965" name="Google Shape;1965;p193"/>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pPr algn="r"/>
            <a:fld id="{00000000-1234-1234-1234-123412341234}" type="slidenum">
              <a:rPr lang="en"/>
              <a:pPr algn="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194"/>
          <p:cNvSpPr/>
          <p:nvPr/>
        </p:nvSpPr>
        <p:spPr>
          <a:xfrm>
            <a:off x="7071867" y="4345767"/>
            <a:ext cx="2539600" cy="186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971" name="Google Shape;1971;p194"/>
          <p:cNvSpPr txBox="1"/>
          <p:nvPr/>
        </p:nvSpPr>
        <p:spPr>
          <a:xfrm>
            <a:off x="6409603" y="0"/>
            <a:ext cx="5782400" cy="1455600"/>
          </a:xfrm>
          <a:prstGeom prst="rect">
            <a:avLst/>
          </a:prstGeom>
          <a:noFill/>
          <a:ln>
            <a:noFill/>
          </a:ln>
        </p:spPr>
        <p:txBody>
          <a:bodyPr spcFirstLastPara="1" wrap="square" lIns="101600" tIns="50767" rIns="101600" bIns="50767" anchor="t" anchorCtr="0">
            <a:noAutofit/>
          </a:bodyPr>
          <a:lstStyle/>
          <a:p>
            <a:pPr marL="609585" indent="-304792">
              <a:buClr>
                <a:schemeClr val="dk1"/>
              </a:buClr>
              <a:buSzPts val="700"/>
            </a:pPr>
            <a:endParaRPr sz="933">
              <a:solidFill>
                <a:schemeClr val="dk1"/>
              </a:solidFill>
              <a:latin typeface="Arial"/>
              <a:ea typeface="Arial"/>
              <a:cs typeface="Arial"/>
              <a:sym typeface="Arial"/>
            </a:endParaRPr>
          </a:p>
          <a:p>
            <a:pPr>
              <a:lnSpc>
                <a:spcPct val="90000"/>
              </a:lnSpc>
              <a:spcBef>
                <a:spcPts val="1067"/>
              </a:spcBef>
              <a:buClr>
                <a:srgbClr val="000000"/>
              </a:buClr>
              <a:buSzPts val="300"/>
            </a:pPr>
            <a:endParaRPr sz="400">
              <a:solidFill>
                <a:schemeClr val="dk1"/>
              </a:solidFill>
              <a:latin typeface="Arial"/>
              <a:ea typeface="Arial"/>
              <a:cs typeface="Arial"/>
              <a:sym typeface="Arial"/>
            </a:endParaRPr>
          </a:p>
          <a:p>
            <a:pPr>
              <a:lnSpc>
                <a:spcPct val="90000"/>
              </a:lnSpc>
              <a:buClr>
                <a:srgbClr val="000000"/>
              </a:buClr>
              <a:buSzPts val="700"/>
            </a:pPr>
            <a:endParaRPr sz="933">
              <a:solidFill>
                <a:schemeClr val="dk1"/>
              </a:solidFill>
              <a:latin typeface="Arial"/>
              <a:ea typeface="Arial"/>
              <a:cs typeface="Arial"/>
              <a:sym typeface="Arial"/>
            </a:endParaRPr>
          </a:p>
        </p:txBody>
      </p:sp>
      <p:sp>
        <p:nvSpPr>
          <p:cNvPr id="1972" name="Google Shape;1972;p194"/>
          <p:cNvSpPr/>
          <p:nvPr/>
        </p:nvSpPr>
        <p:spPr>
          <a:xfrm>
            <a:off x="2918299" y="954433"/>
            <a:ext cx="6274400" cy="2336800"/>
          </a:xfrm>
          <a:prstGeom prst="roundRect">
            <a:avLst>
              <a:gd name="adj" fmla="val 16667"/>
            </a:avLst>
          </a:prstGeom>
          <a:noFill/>
          <a:ln w="28575" cap="flat" cmpd="sng">
            <a:solidFill>
              <a:srgbClr val="92D050"/>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FFFFFF"/>
              </a:buClr>
              <a:buSzPts val="1300"/>
            </a:pPr>
            <a:endParaRPr sz="1733">
              <a:solidFill>
                <a:schemeClr val="dk1"/>
              </a:solidFill>
              <a:latin typeface="Trebuchet MS"/>
              <a:ea typeface="Trebuchet MS"/>
              <a:cs typeface="Trebuchet MS"/>
              <a:sym typeface="Trebuchet MS"/>
            </a:endParaRPr>
          </a:p>
        </p:txBody>
      </p:sp>
      <p:sp>
        <p:nvSpPr>
          <p:cNvPr id="1973" name="Google Shape;1973;p194"/>
          <p:cNvSpPr txBox="1"/>
          <p:nvPr/>
        </p:nvSpPr>
        <p:spPr>
          <a:xfrm>
            <a:off x="2859931" y="912801"/>
            <a:ext cx="6391200" cy="1760400"/>
          </a:xfrm>
          <a:prstGeom prst="rect">
            <a:avLst/>
          </a:prstGeom>
          <a:noFill/>
          <a:ln>
            <a:noFill/>
          </a:ln>
        </p:spPr>
        <p:txBody>
          <a:bodyPr spcFirstLastPara="1" wrap="square" lIns="121900" tIns="121900" rIns="121900" bIns="121900" anchor="t" anchorCtr="0">
            <a:noAutofit/>
          </a:bodyPr>
          <a:lstStyle/>
          <a:p>
            <a:pPr algn="ctr">
              <a:buClr>
                <a:srgbClr val="000000"/>
              </a:buClr>
              <a:buSzPts val="1200"/>
            </a:pPr>
            <a:r>
              <a:rPr lang="en" sz="1600" b="1">
                <a:solidFill>
                  <a:srgbClr val="C00000"/>
                </a:solidFill>
                <a:latin typeface="Trebuchet MS"/>
                <a:ea typeface="Trebuchet MS"/>
                <a:cs typeface="Trebuchet MS"/>
                <a:sym typeface="Trebuchet MS"/>
              </a:rPr>
              <a:t>SYCL 2020 compared with SYCL 1.2.1</a:t>
            </a:r>
            <a:endParaRPr sz="1600" b="1">
              <a:solidFill>
                <a:srgbClr val="F11212"/>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Easier to integrate with C++17 (CTAD, Deduction Guides...)</a:t>
            </a:r>
            <a:endParaRPr sz="1600" b="1">
              <a:solidFill>
                <a:schemeClr val="dk1"/>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Less verbose, smaller code size, simplify patterns</a:t>
            </a:r>
            <a:endParaRPr sz="1600" b="1">
              <a:solidFill>
                <a:schemeClr val="dk1"/>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Backend independent</a:t>
            </a:r>
            <a:endParaRPr sz="1600" b="1">
              <a:solidFill>
                <a:schemeClr val="dk1"/>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Multiple object archives aka modules simplify interoperability</a:t>
            </a:r>
            <a:endParaRPr sz="1600" b="1">
              <a:solidFill>
                <a:schemeClr val="dk1"/>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Ease porting C++ applications to SYCL</a:t>
            </a:r>
            <a:endParaRPr sz="1600" b="1">
              <a:solidFill>
                <a:schemeClr val="dk1"/>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Enable capabilities to improve programmability</a:t>
            </a:r>
            <a:endParaRPr sz="1600" b="1">
              <a:solidFill>
                <a:schemeClr val="dk1"/>
              </a:solidFill>
              <a:latin typeface="Trebuchet MS"/>
              <a:ea typeface="Trebuchet MS"/>
              <a:cs typeface="Trebuchet MS"/>
              <a:sym typeface="Trebuchet MS"/>
            </a:endParaRPr>
          </a:p>
          <a:p>
            <a:pPr marL="169329" indent="-160863">
              <a:buClr>
                <a:srgbClr val="000000"/>
              </a:buClr>
              <a:buSzPts val="900"/>
              <a:buFont typeface="Arial"/>
              <a:buChar char="•"/>
            </a:pPr>
            <a:r>
              <a:rPr lang="en" sz="1600" b="1">
                <a:solidFill>
                  <a:schemeClr val="dk1"/>
                </a:solidFill>
                <a:latin typeface="Trebuchet MS"/>
                <a:ea typeface="Trebuchet MS"/>
                <a:cs typeface="Trebuchet MS"/>
                <a:sym typeface="Trebuchet MS"/>
              </a:rPr>
              <a:t>Backwards compatible but minor API break based on user feedback</a:t>
            </a:r>
            <a:endParaRPr sz="1600" b="1">
              <a:solidFill>
                <a:schemeClr val="dk1"/>
              </a:solidFill>
              <a:latin typeface="Trebuchet MS"/>
              <a:ea typeface="Trebuchet MS"/>
              <a:cs typeface="Trebuchet MS"/>
              <a:sym typeface="Trebuchet MS"/>
            </a:endParaRPr>
          </a:p>
        </p:txBody>
      </p:sp>
      <p:sp>
        <p:nvSpPr>
          <p:cNvPr id="1974" name="Google Shape;1974;p194"/>
          <p:cNvSpPr/>
          <p:nvPr/>
        </p:nvSpPr>
        <p:spPr>
          <a:xfrm>
            <a:off x="2385333" y="3146000"/>
            <a:ext cx="5356000" cy="975200"/>
          </a:xfrm>
          <a:prstGeom prst="rightArrow">
            <a:avLst>
              <a:gd name="adj1" fmla="val 50000"/>
              <a:gd name="adj2" fmla="val 50000"/>
            </a:avLst>
          </a:prstGeom>
          <a:solidFill>
            <a:srgbClr val="92D050"/>
          </a:solidFill>
          <a:ln>
            <a:noFill/>
          </a:ln>
        </p:spPr>
        <p:txBody>
          <a:bodyPr spcFirstLastPara="1" wrap="square" lIns="101600" tIns="50767" rIns="101600" bIns="50767" anchor="ctr" anchorCtr="0">
            <a:noAutofit/>
          </a:bodyPr>
          <a:lstStyle/>
          <a:p>
            <a:pPr algn="ctr">
              <a:lnSpc>
                <a:spcPct val="99000"/>
              </a:lnSpc>
              <a:buClr>
                <a:srgbClr val="000000"/>
              </a:buClr>
              <a:buSzPts val="1300"/>
            </a:pPr>
            <a:endParaRPr sz="1733">
              <a:solidFill>
                <a:schemeClr val="dk1"/>
              </a:solidFill>
              <a:latin typeface="Trebuchet MS"/>
              <a:ea typeface="Trebuchet MS"/>
              <a:cs typeface="Trebuchet MS"/>
              <a:sym typeface="Trebuchet MS"/>
            </a:endParaRPr>
          </a:p>
        </p:txBody>
      </p:sp>
      <p:sp>
        <p:nvSpPr>
          <p:cNvPr id="1975" name="Google Shape;1975;p194"/>
          <p:cNvSpPr txBox="1">
            <a:spLocks noGrp="1"/>
          </p:cNvSpPr>
          <p:nvPr>
            <p:ph type="title"/>
          </p:nvPr>
        </p:nvSpPr>
        <p:spPr>
          <a:xfrm>
            <a:off x="415600" y="348192"/>
            <a:ext cx="11360800" cy="763600"/>
          </a:xfrm>
          <a:prstGeom prst="rect">
            <a:avLst/>
          </a:prstGeom>
          <a:noFill/>
          <a:ln>
            <a:noFill/>
          </a:ln>
        </p:spPr>
        <p:txBody>
          <a:bodyPr spcFirstLastPara="1" vert="horz" wrap="square" lIns="108767" tIns="54400" rIns="108767" bIns="54400" rtlCol="0" anchor="ctr" anchorCtr="0">
            <a:noAutofit/>
          </a:bodyPr>
          <a:lstStyle/>
          <a:p>
            <a:pPr>
              <a:lnSpc>
                <a:spcPct val="100000"/>
              </a:lnSpc>
              <a:spcBef>
                <a:spcPts val="0"/>
              </a:spcBef>
              <a:buSzPts val="1400"/>
            </a:pPr>
            <a:r>
              <a:rPr lang="en" sz="4533" dirty="0"/>
              <a:t>SYCL Future Evolution</a:t>
            </a:r>
            <a:endParaRPr sz="4533" dirty="0"/>
          </a:p>
        </p:txBody>
      </p:sp>
      <p:sp>
        <p:nvSpPr>
          <p:cNvPr id="1976" name="Google Shape;1976;p194"/>
          <p:cNvSpPr txBox="1"/>
          <p:nvPr/>
        </p:nvSpPr>
        <p:spPr>
          <a:xfrm>
            <a:off x="646405" y="4003120"/>
            <a:ext cx="1515600" cy="4752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000"/>
            </a:pPr>
            <a:r>
              <a:rPr lang="en" sz="1333" b="1">
                <a:solidFill>
                  <a:schemeClr val="dk2"/>
                </a:solidFill>
                <a:latin typeface="Trebuchet MS"/>
                <a:ea typeface="Trebuchet MS"/>
                <a:cs typeface="Trebuchet MS"/>
                <a:sym typeface="Trebuchet MS"/>
              </a:rPr>
              <a:t>SYCL 2020</a:t>
            </a:r>
            <a:endParaRPr sz="2000">
              <a:solidFill>
                <a:srgbClr val="FFFFFF"/>
              </a:solidFill>
              <a:latin typeface="Arial Narrow"/>
              <a:ea typeface="Arial Narrow"/>
              <a:cs typeface="Arial Narrow"/>
              <a:sym typeface="Arial Narrow"/>
            </a:endParaRPr>
          </a:p>
        </p:txBody>
      </p:sp>
      <p:sp>
        <p:nvSpPr>
          <p:cNvPr id="1977" name="Google Shape;1977;p194"/>
          <p:cNvSpPr txBox="1"/>
          <p:nvPr/>
        </p:nvSpPr>
        <p:spPr>
          <a:xfrm>
            <a:off x="2489399" y="3862367"/>
            <a:ext cx="4396800" cy="22752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Improving Software Ecosystem</a:t>
            </a:r>
            <a:endParaRPr sz="1600">
              <a:solidFill>
                <a:srgbClr val="FFFFFF"/>
              </a:solidFill>
              <a:latin typeface="Arial Narrow"/>
              <a:ea typeface="Arial Narrow"/>
              <a:cs typeface="Arial Narrow"/>
              <a:sym typeface="Arial Narrow"/>
            </a:endParaRPr>
          </a:p>
          <a:p>
            <a:pPr algn="ctr">
              <a:lnSpc>
                <a:spcPct val="99000"/>
              </a:lnSpc>
              <a:buClr>
                <a:srgbClr val="000000"/>
              </a:buClr>
              <a:buSzPts val="900"/>
            </a:pPr>
            <a:r>
              <a:rPr lang="en" sz="1200" b="1">
                <a:solidFill>
                  <a:srgbClr val="000000"/>
                </a:solidFill>
                <a:latin typeface="Trebuchet MS"/>
                <a:ea typeface="Trebuchet MS"/>
                <a:cs typeface="Trebuchet MS"/>
                <a:sym typeface="Trebuchet MS"/>
              </a:rPr>
              <a:t>Books, Tutorials, Tool, libraries, GitHub</a:t>
            </a:r>
            <a:endParaRPr sz="1200" b="1">
              <a:solidFill>
                <a:srgbClr val="000000"/>
              </a:solidFill>
              <a:latin typeface="Trebuchet MS"/>
              <a:ea typeface="Trebuchet MS"/>
              <a:cs typeface="Trebuchet MS"/>
              <a:sym typeface="Trebuchet MS"/>
            </a:endParaRPr>
          </a:p>
          <a:p>
            <a:pPr algn="ctr">
              <a:lnSpc>
                <a:spcPct val="99000"/>
              </a:lnSpc>
              <a:spcBef>
                <a:spcPts val="667"/>
              </a:spcBef>
              <a:buClr>
                <a:schemeClr val="dk1"/>
              </a:buClr>
              <a:buSzPts val="1200"/>
            </a:pPr>
            <a:r>
              <a:rPr lang="en" sz="1600" b="1">
                <a:solidFill>
                  <a:srgbClr val="C00000"/>
                </a:solidFill>
                <a:latin typeface="Trebuchet MS"/>
                <a:ea typeface="Trebuchet MS"/>
                <a:cs typeface="Trebuchet MS"/>
                <a:sym typeface="Trebuchet MS"/>
              </a:rPr>
              <a:t>Expanding Implementations</a:t>
            </a:r>
            <a:endParaRPr sz="1600">
              <a:solidFill>
                <a:schemeClr val="dk1"/>
              </a:solidFill>
              <a:latin typeface="Arial"/>
              <a:ea typeface="Arial"/>
              <a:cs typeface="Arial"/>
              <a:sym typeface="Arial"/>
            </a:endParaRPr>
          </a:p>
          <a:p>
            <a:pPr algn="ctr">
              <a:lnSpc>
                <a:spcPct val="99000"/>
              </a:lnSpc>
              <a:buClr>
                <a:schemeClr val="dk1"/>
              </a:buClr>
              <a:buSzPts val="900"/>
            </a:pPr>
            <a:r>
              <a:rPr lang="en" sz="1200" b="1">
                <a:solidFill>
                  <a:schemeClr val="dk1"/>
                </a:solidFill>
                <a:latin typeface="Trebuchet MS"/>
                <a:ea typeface="Trebuchet MS"/>
                <a:cs typeface="Trebuchet MS"/>
                <a:sym typeface="Trebuchet MS"/>
              </a:rPr>
              <a:t>DPC++</a:t>
            </a:r>
            <a:endParaRPr sz="1200" b="1">
              <a:solidFill>
                <a:schemeClr val="dk1"/>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ComputeCpp</a:t>
            </a:r>
            <a:endParaRPr sz="1200" b="1">
              <a:solidFill>
                <a:schemeClr val="dk1"/>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triSYCL</a:t>
            </a:r>
            <a:endParaRPr sz="1200" b="1">
              <a:solidFill>
                <a:schemeClr val="dk1"/>
              </a:solidFill>
              <a:latin typeface="Trebuchet MS"/>
              <a:ea typeface="Trebuchet MS"/>
              <a:cs typeface="Trebuchet MS"/>
              <a:sym typeface="Trebuchet MS"/>
            </a:endParaRPr>
          </a:p>
          <a:p>
            <a:pPr algn="ctr">
              <a:lnSpc>
                <a:spcPct val="99000"/>
              </a:lnSpc>
              <a:buClr>
                <a:schemeClr val="dk1"/>
              </a:buClr>
              <a:buSzPts val="900"/>
            </a:pPr>
            <a:r>
              <a:rPr lang="en" sz="1200" b="1">
                <a:solidFill>
                  <a:schemeClr val="dk1"/>
                </a:solidFill>
                <a:latin typeface="Trebuchet MS"/>
                <a:ea typeface="Trebuchet MS"/>
                <a:cs typeface="Trebuchet MS"/>
                <a:sym typeface="Trebuchet MS"/>
              </a:rPr>
              <a:t>hipSYCL</a:t>
            </a:r>
            <a:endParaRPr sz="1200" b="1">
              <a:solidFill>
                <a:schemeClr val="dk1"/>
              </a:solidFill>
              <a:latin typeface="Trebuchet MS"/>
              <a:ea typeface="Trebuchet MS"/>
              <a:cs typeface="Trebuchet MS"/>
              <a:sym typeface="Trebuchet MS"/>
            </a:endParaRPr>
          </a:p>
          <a:p>
            <a:pPr algn="ctr">
              <a:lnSpc>
                <a:spcPct val="99000"/>
              </a:lnSpc>
              <a:buClr>
                <a:schemeClr val="dk1"/>
              </a:buClr>
              <a:buSzPts val="900"/>
            </a:pPr>
            <a:r>
              <a:rPr lang="en" sz="1200" b="1">
                <a:solidFill>
                  <a:schemeClr val="dk1"/>
                </a:solidFill>
                <a:latin typeface="Trebuchet MS"/>
                <a:ea typeface="Trebuchet MS"/>
                <a:cs typeface="Trebuchet MS"/>
                <a:sym typeface="Trebuchet MS"/>
              </a:rPr>
              <a:t>neoSYCL</a:t>
            </a:r>
            <a:endParaRPr sz="1200" b="1">
              <a:solidFill>
                <a:schemeClr val="dk1"/>
              </a:solidFill>
              <a:latin typeface="Trebuchet MS"/>
              <a:ea typeface="Trebuchet MS"/>
              <a:cs typeface="Trebuchet MS"/>
              <a:sym typeface="Trebuchet MS"/>
            </a:endParaRPr>
          </a:p>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Regular Maintenance Updates</a:t>
            </a:r>
            <a:endParaRPr sz="1600">
              <a:solidFill>
                <a:srgbClr val="FFFFFF"/>
              </a:solidFill>
              <a:latin typeface="Arial Narrow"/>
              <a:ea typeface="Arial Narrow"/>
              <a:cs typeface="Arial Narrow"/>
              <a:sym typeface="Arial Narrow"/>
            </a:endParaRPr>
          </a:p>
          <a:p>
            <a:pPr algn="ctr">
              <a:lnSpc>
                <a:spcPct val="99000"/>
              </a:lnSpc>
              <a:buClr>
                <a:srgbClr val="000000"/>
              </a:buClr>
              <a:buSzPts val="900"/>
            </a:pPr>
            <a:r>
              <a:rPr lang="en" sz="1200" b="1">
                <a:solidFill>
                  <a:schemeClr val="dk2"/>
                </a:solidFill>
                <a:latin typeface="Trebuchet MS"/>
                <a:ea typeface="Trebuchet MS"/>
                <a:cs typeface="Trebuchet MS"/>
                <a:sym typeface="Trebuchet MS"/>
              </a:rPr>
              <a:t>Spec clarifications, formatting and bug fixes</a:t>
            </a:r>
            <a:endParaRPr sz="1600">
              <a:solidFill>
                <a:srgbClr val="000000"/>
              </a:solidFill>
              <a:latin typeface="Arial"/>
              <a:ea typeface="Arial"/>
              <a:cs typeface="Arial"/>
              <a:sym typeface="Arial"/>
            </a:endParaRPr>
          </a:p>
          <a:p>
            <a:pPr algn="ctr">
              <a:lnSpc>
                <a:spcPct val="99000"/>
              </a:lnSpc>
              <a:buClr>
                <a:srgbClr val="000000"/>
              </a:buClr>
              <a:buSzPts val="800"/>
            </a:pPr>
            <a:r>
              <a:rPr lang="en" sz="1067" b="1" u="sng">
                <a:solidFill>
                  <a:schemeClr val="hlink"/>
                </a:solidFill>
                <a:latin typeface="Trebuchet MS"/>
                <a:ea typeface="Trebuchet MS"/>
                <a:cs typeface="Trebuchet MS"/>
                <a:sym typeface="Trebuchet MS"/>
                <a:hlinkClick r:id="rId3"/>
              </a:rPr>
              <a:t>https://www.khronos.org/registry/SYCL/</a:t>
            </a:r>
            <a:endParaRPr sz="1067" b="1">
              <a:solidFill>
                <a:schemeClr val="dk2"/>
              </a:solidFill>
              <a:latin typeface="Trebuchet MS"/>
              <a:ea typeface="Trebuchet MS"/>
              <a:cs typeface="Trebuchet MS"/>
              <a:sym typeface="Trebuchet MS"/>
            </a:endParaRPr>
          </a:p>
        </p:txBody>
      </p:sp>
      <p:sp>
        <p:nvSpPr>
          <p:cNvPr id="1978" name="Google Shape;1978;p194"/>
          <p:cNvSpPr txBox="1"/>
          <p:nvPr/>
        </p:nvSpPr>
        <p:spPr>
          <a:xfrm>
            <a:off x="6886208" y="3888667"/>
            <a:ext cx="3012400" cy="4752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000"/>
            </a:pPr>
            <a:r>
              <a:rPr lang="en" sz="1333" b="1">
                <a:solidFill>
                  <a:schemeClr val="dk2"/>
                </a:solidFill>
                <a:latin typeface="Trebuchet MS"/>
                <a:ea typeface="Trebuchet MS"/>
                <a:cs typeface="Trebuchet MS"/>
                <a:sym typeface="Trebuchet MS"/>
              </a:rPr>
              <a:t>NEXT</a:t>
            </a:r>
            <a:endParaRPr sz="1333" b="1">
              <a:solidFill>
                <a:schemeClr val="dk2"/>
              </a:solidFill>
              <a:latin typeface="Trebuchet MS"/>
              <a:ea typeface="Trebuchet MS"/>
              <a:cs typeface="Trebuchet MS"/>
              <a:sym typeface="Trebuchet MS"/>
            </a:endParaRPr>
          </a:p>
          <a:p>
            <a:pPr algn="ctr">
              <a:lnSpc>
                <a:spcPct val="99000"/>
              </a:lnSpc>
              <a:buClr>
                <a:srgbClr val="000000"/>
              </a:buClr>
              <a:buSzPts val="1000"/>
            </a:pPr>
            <a:endParaRPr sz="1333" b="1">
              <a:solidFill>
                <a:schemeClr val="dk2"/>
              </a:solidFill>
              <a:latin typeface="Trebuchet MS"/>
              <a:ea typeface="Trebuchet MS"/>
              <a:cs typeface="Trebuchet MS"/>
              <a:sym typeface="Trebuchet MS"/>
            </a:endParaRPr>
          </a:p>
          <a:p>
            <a:pPr algn="ctr">
              <a:lnSpc>
                <a:spcPct val="99000"/>
              </a:lnSpc>
              <a:buClr>
                <a:srgbClr val="000000"/>
              </a:buClr>
              <a:buSzPts val="1500"/>
            </a:pPr>
            <a:endParaRPr sz="2000">
              <a:solidFill>
                <a:srgbClr val="FFFFFF"/>
              </a:solidFill>
              <a:latin typeface="Arial Narrow"/>
              <a:ea typeface="Arial Narrow"/>
              <a:cs typeface="Arial Narrow"/>
              <a:sym typeface="Arial Narrow"/>
            </a:endParaRPr>
          </a:p>
        </p:txBody>
      </p:sp>
      <p:sp>
        <p:nvSpPr>
          <p:cNvPr id="1979" name="Google Shape;1979;p194"/>
          <p:cNvSpPr txBox="1"/>
          <p:nvPr/>
        </p:nvSpPr>
        <p:spPr>
          <a:xfrm>
            <a:off x="9970017" y="3200183"/>
            <a:ext cx="274800" cy="3736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300"/>
            </a:pPr>
            <a:r>
              <a:rPr lang="en" sz="1733" b="1">
                <a:solidFill>
                  <a:schemeClr val="dk2"/>
                </a:solidFill>
                <a:latin typeface="Trebuchet MS"/>
                <a:ea typeface="Trebuchet MS"/>
                <a:cs typeface="Trebuchet MS"/>
                <a:sym typeface="Trebuchet MS"/>
              </a:rPr>
              <a:t> </a:t>
            </a:r>
            <a:endParaRPr sz="1600">
              <a:solidFill>
                <a:srgbClr val="000000"/>
              </a:solidFill>
              <a:latin typeface="Arial"/>
              <a:ea typeface="Arial"/>
              <a:cs typeface="Arial"/>
              <a:sym typeface="Arial"/>
            </a:endParaRPr>
          </a:p>
        </p:txBody>
      </p:sp>
      <p:sp>
        <p:nvSpPr>
          <p:cNvPr id="1980" name="Google Shape;1980;p194"/>
          <p:cNvSpPr/>
          <p:nvPr/>
        </p:nvSpPr>
        <p:spPr>
          <a:xfrm flipH="1">
            <a:off x="789897" y="4614333"/>
            <a:ext cx="7314400" cy="1608800"/>
          </a:xfrm>
          <a:prstGeom prst="curvedUpArrow">
            <a:avLst>
              <a:gd name="adj1" fmla="val 27422"/>
              <a:gd name="adj2" fmla="val 81005"/>
              <a:gd name="adj3" fmla="val 36893"/>
            </a:avLst>
          </a:prstGeom>
          <a:solidFill>
            <a:srgbClr val="92D050"/>
          </a:solidFill>
          <a:ln>
            <a:noFill/>
          </a:ln>
        </p:spPr>
        <p:txBody>
          <a:bodyPr spcFirstLastPara="1" wrap="square" lIns="101600" tIns="50767" rIns="101600" bIns="50767" anchor="ctr" anchorCtr="0">
            <a:noAutofit/>
          </a:bodyPr>
          <a:lstStyle/>
          <a:p>
            <a:pPr algn="ctr">
              <a:lnSpc>
                <a:spcPct val="99000"/>
              </a:lnSpc>
              <a:buClr>
                <a:srgbClr val="000000"/>
              </a:buClr>
              <a:buSzPts val="1300"/>
            </a:pPr>
            <a:endParaRPr sz="1733">
              <a:solidFill>
                <a:schemeClr val="dk1"/>
              </a:solidFill>
              <a:latin typeface="Trebuchet MS"/>
              <a:ea typeface="Trebuchet MS"/>
              <a:cs typeface="Trebuchet MS"/>
              <a:sym typeface="Trebuchet MS"/>
            </a:endParaRPr>
          </a:p>
        </p:txBody>
      </p:sp>
      <p:sp>
        <p:nvSpPr>
          <p:cNvPr id="1981" name="Google Shape;1981;p194"/>
          <p:cNvSpPr txBox="1"/>
          <p:nvPr/>
        </p:nvSpPr>
        <p:spPr>
          <a:xfrm>
            <a:off x="573851" y="4276767"/>
            <a:ext cx="2539600" cy="1860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 Over 40 Selected  Features for SYCL 2020 </a:t>
            </a:r>
            <a:endParaRPr sz="1467">
              <a:solidFill>
                <a:srgbClr val="FFFFFF"/>
              </a:solidFill>
              <a:latin typeface="Arial Narrow"/>
              <a:ea typeface="Arial Narrow"/>
              <a:cs typeface="Arial Narrow"/>
              <a:sym typeface="Arial Narrow"/>
            </a:endParaRPr>
          </a:p>
          <a:p>
            <a:pPr algn="ctr">
              <a:lnSpc>
                <a:spcPct val="99000"/>
              </a:lnSpc>
              <a:buClr>
                <a:srgbClr val="000000"/>
              </a:buClr>
              <a:buSzPts val="700"/>
            </a:pPr>
            <a:r>
              <a:rPr lang="en" sz="933">
                <a:solidFill>
                  <a:schemeClr val="dk1"/>
                </a:solidFill>
                <a:latin typeface="Arial"/>
                <a:ea typeface="Arial"/>
                <a:cs typeface="Arial"/>
                <a:sym typeface="Arial"/>
              </a:rPr>
              <a:t>U</a:t>
            </a:r>
            <a:r>
              <a:rPr lang="en" sz="800" b="1">
                <a:solidFill>
                  <a:schemeClr val="dk1"/>
                </a:solidFill>
                <a:latin typeface="Arial"/>
                <a:ea typeface="Arial"/>
                <a:cs typeface="Arial"/>
                <a:sym typeface="Arial"/>
              </a:rPr>
              <a:t>nified Shared Memory) </a:t>
            </a:r>
            <a:endParaRPr sz="800" b="1">
              <a:solidFill>
                <a:schemeClr val="dk1"/>
              </a:solidFill>
              <a:latin typeface="Arial"/>
              <a:ea typeface="Arial"/>
              <a:cs typeface="Arial"/>
              <a:sym typeface="Arial"/>
            </a:endParaRPr>
          </a:p>
          <a:p>
            <a:pPr algn="ctr">
              <a:lnSpc>
                <a:spcPct val="99000"/>
              </a:lnSpc>
              <a:buClr>
                <a:srgbClr val="000000"/>
              </a:buClr>
              <a:buSzPts val="600"/>
            </a:pPr>
            <a:r>
              <a:rPr lang="en" sz="800" b="1">
                <a:solidFill>
                  <a:schemeClr val="dk1"/>
                </a:solidFill>
                <a:latin typeface="Arial"/>
                <a:ea typeface="Arial"/>
                <a:cs typeface="Arial"/>
                <a:sym typeface="Arial"/>
              </a:rPr>
              <a:t>Parallel Reductions adds a built in reduction operation </a:t>
            </a:r>
            <a:endParaRPr sz="800" b="1">
              <a:solidFill>
                <a:schemeClr val="dk1"/>
              </a:solidFill>
              <a:latin typeface="Arial"/>
              <a:ea typeface="Arial"/>
              <a:cs typeface="Arial"/>
              <a:sym typeface="Arial"/>
            </a:endParaRPr>
          </a:p>
          <a:p>
            <a:pPr algn="ctr">
              <a:lnSpc>
                <a:spcPct val="99000"/>
              </a:lnSpc>
              <a:buClr>
                <a:srgbClr val="000000"/>
              </a:buClr>
              <a:buSzPts val="600"/>
            </a:pPr>
            <a:r>
              <a:rPr lang="en" sz="800" b="1">
                <a:solidFill>
                  <a:schemeClr val="dk1"/>
                </a:solidFill>
                <a:latin typeface="Arial"/>
                <a:ea typeface="Arial"/>
                <a:cs typeface="Arial"/>
                <a:sym typeface="Arial"/>
              </a:rPr>
              <a:t>Work-group and sub-group algorithms </a:t>
            </a:r>
            <a:endParaRPr sz="800" b="1">
              <a:solidFill>
                <a:schemeClr val="dk1"/>
              </a:solidFill>
              <a:latin typeface="Arial"/>
              <a:ea typeface="Arial"/>
              <a:cs typeface="Arial"/>
              <a:sym typeface="Arial"/>
            </a:endParaRPr>
          </a:p>
          <a:p>
            <a:pPr algn="ctr">
              <a:lnSpc>
                <a:spcPct val="99000"/>
              </a:lnSpc>
              <a:buClr>
                <a:srgbClr val="000000"/>
              </a:buClr>
              <a:buSzPts val="600"/>
            </a:pPr>
            <a:r>
              <a:rPr lang="en" sz="800" b="1">
                <a:solidFill>
                  <a:schemeClr val="dk1"/>
                </a:solidFill>
                <a:latin typeface="Arial"/>
                <a:ea typeface="Arial"/>
                <a:cs typeface="Arial"/>
                <a:sym typeface="Arial"/>
              </a:rPr>
              <a:t>Improvements to atomic operations</a:t>
            </a:r>
            <a:endParaRPr sz="800" b="1">
              <a:solidFill>
                <a:schemeClr val="dk1"/>
              </a:solidFill>
              <a:latin typeface="Arial"/>
              <a:ea typeface="Arial"/>
              <a:cs typeface="Arial"/>
              <a:sym typeface="Arial"/>
            </a:endParaRPr>
          </a:p>
          <a:p>
            <a:pPr algn="ctr">
              <a:lnSpc>
                <a:spcPct val="99000"/>
              </a:lnSpc>
              <a:buClr>
                <a:srgbClr val="000000"/>
              </a:buClr>
              <a:buSzPts val="600"/>
            </a:pPr>
            <a:r>
              <a:rPr lang="en" sz="800" b="1">
                <a:solidFill>
                  <a:schemeClr val="dk1"/>
                </a:solidFill>
                <a:latin typeface="Arial"/>
                <a:ea typeface="Arial"/>
                <a:cs typeface="Arial"/>
                <a:sym typeface="Arial"/>
              </a:rPr>
              <a:t>Class template argument deduction (CTAD) and deduction guides </a:t>
            </a:r>
            <a:endParaRPr sz="800" b="1">
              <a:solidFill>
                <a:schemeClr val="dk1"/>
              </a:solidFill>
              <a:latin typeface="Arial"/>
              <a:ea typeface="Arial"/>
              <a:cs typeface="Arial"/>
              <a:sym typeface="Arial"/>
            </a:endParaRPr>
          </a:p>
          <a:p>
            <a:pPr algn="ctr">
              <a:buClr>
                <a:srgbClr val="000000"/>
              </a:buClr>
              <a:buSzPts val="600"/>
            </a:pPr>
            <a:r>
              <a:rPr lang="en" sz="800" b="1">
                <a:solidFill>
                  <a:schemeClr val="dk1"/>
                </a:solidFill>
                <a:latin typeface="Arial"/>
                <a:ea typeface="Arial"/>
                <a:cs typeface="Arial"/>
                <a:sym typeface="Arial"/>
              </a:rPr>
              <a:t>Simplification of accessors </a:t>
            </a:r>
            <a:endParaRPr sz="800" b="1">
              <a:solidFill>
                <a:schemeClr val="dk1"/>
              </a:solidFill>
              <a:latin typeface="Arial"/>
              <a:ea typeface="Arial"/>
              <a:cs typeface="Arial"/>
              <a:sym typeface="Arial"/>
            </a:endParaRPr>
          </a:p>
          <a:p>
            <a:pPr algn="ctr">
              <a:buClr>
                <a:srgbClr val="000000"/>
              </a:buClr>
              <a:buSzPts val="600"/>
            </a:pPr>
            <a:r>
              <a:rPr lang="en" sz="800" b="1">
                <a:solidFill>
                  <a:schemeClr val="dk1"/>
                </a:solidFill>
                <a:latin typeface="Arial"/>
                <a:ea typeface="Arial"/>
                <a:cs typeface="Arial"/>
                <a:sym typeface="Arial"/>
              </a:rPr>
              <a:t>Expanded interoperability with different backends </a:t>
            </a:r>
            <a:endParaRPr sz="800" b="1">
              <a:solidFill>
                <a:schemeClr val="dk1"/>
              </a:solidFill>
              <a:latin typeface="Arial"/>
              <a:ea typeface="Arial"/>
              <a:cs typeface="Arial"/>
              <a:sym typeface="Arial"/>
            </a:endParaRPr>
          </a:p>
          <a:p>
            <a:pPr algn="ctr">
              <a:lnSpc>
                <a:spcPct val="99000"/>
              </a:lnSpc>
              <a:buClr>
                <a:srgbClr val="000000"/>
              </a:buClr>
              <a:buSzPts val="600"/>
            </a:pPr>
            <a:r>
              <a:rPr lang="en" sz="800" b="1">
                <a:solidFill>
                  <a:schemeClr val="dk2"/>
                </a:solidFill>
                <a:latin typeface="Arial"/>
                <a:ea typeface="Arial"/>
                <a:cs typeface="Arial"/>
                <a:sym typeface="Arial"/>
              </a:rPr>
              <a:t>Extension mechanism</a:t>
            </a:r>
            <a:endParaRPr sz="800" b="1">
              <a:solidFill>
                <a:schemeClr val="dk2"/>
              </a:solidFill>
              <a:latin typeface="Arial"/>
              <a:ea typeface="Arial"/>
              <a:cs typeface="Arial"/>
              <a:sym typeface="Arial"/>
            </a:endParaRPr>
          </a:p>
          <a:p>
            <a:pPr algn="ctr">
              <a:lnSpc>
                <a:spcPct val="99000"/>
              </a:lnSpc>
              <a:buClr>
                <a:srgbClr val="000000"/>
              </a:buClr>
              <a:buSzPts val="600"/>
            </a:pPr>
            <a:r>
              <a:rPr lang="en" sz="800" b="1">
                <a:solidFill>
                  <a:schemeClr val="dk2"/>
                </a:solidFill>
                <a:latin typeface="Arial"/>
                <a:ea typeface="Arial"/>
                <a:cs typeface="Arial"/>
                <a:sym typeface="Arial"/>
              </a:rPr>
              <a:t>Address spaces</a:t>
            </a:r>
            <a:endParaRPr sz="800" b="1">
              <a:solidFill>
                <a:schemeClr val="dk2"/>
              </a:solidFill>
              <a:latin typeface="Arial"/>
              <a:ea typeface="Arial"/>
              <a:cs typeface="Arial"/>
              <a:sym typeface="Arial"/>
            </a:endParaRPr>
          </a:p>
          <a:p>
            <a:pPr algn="ctr">
              <a:lnSpc>
                <a:spcPct val="99000"/>
              </a:lnSpc>
              <a:buClr>
                <a:srgbClr val="000000"/>
              </a:buClr>
              <a:buSzPts val="600"/>
            </a:pPr>
            <a:r>
              <a:rPr lang="en" sz="800" b="1">
                <a:solidFill>
                  <a:schemeClr val="dk2"/>
                </a:solidFill>
                <a:latin typeface="Arial"/>
                <a:ea typeface="Arial"/>
                <a:cs typeface="Arial"/>
                <a:sym typeface="Arial"/>
              </a:rPr>
              <a:t>Vector rework</a:t>
            </a:r>
            <a:endParaRPr sz="800" b="1">
              <a:solidFill>
                <a:schemeClr val="dk2"/>
              </a:solidFill>
              <a:latin typeface="Arial"/>
              <a:ea typeface="Arial"/>
              <a:cs typeface="Arial"/>
              <a:sym typeface="Arial"/>
            </a:endParaRPr>
          </a:p>
          <a:p>
            <a:pPr algn="ctr">
              <a:lnSpc>
                <a:spcPct val="99000"/>
              </a:lnSpc>
              <a:buClr>
                <a:srgbClr val="000000"/>
              </a:buClr>
              <a:buSzPts val="600"/>
            </a:pPr>
            <a:r>
              <a:rPr lang="en" sz="800" b="1">
                <a:solidFill>
                  <a:schemeClr val="dk2"/>
                </a:solidFill>
                <a:latin typeface="Arial"/>
                <a:ea typeface="Arial"/>
                <a:cs typeface="Arial"/>
                <a:sym typeface="Arial"/>
              </a:rPr>
              <a:t>Specialization Constants</a:t>
            </a:r>
            <a:endParaRPr sz="800" b="1">
              <a:solidFill>
                <a:schemeClr val="dk2"/>
              </a:solidFill>
              <a:latin typeface="Arial"/>
              <a:ea typeface="Arial"/>
              <a:cs typeface="Arial"/>
              <a:sym typeface="Arial"/>
            </a:endParaRPr>
          </a:p>
          <a:p>
            <a:pPr algn="ctr">
              <a:lnSpc>
                <a:spcPct val="99000"/>
              </a:lnSpc>
              <a:buClr>
                <a:srgbClr val="000000"/>
              </a:buClr>
              <a:buSzPts val="900"/>
            </a:pPr>
            <a:r>
              <a:rPr lang="en" sz="1200" b="1">
                <a:solidFill>
                  <a:schemeClr val="dk2"/>
                </a:solidFill>
                <a:latin typeface="Trebuchet MS"/>
                <a:ea typeface="Trebuchet MS"/>
                <a:cs typeface="Trebuchet MS"/>
                <a:sym typeface="Trebuchet MS"/>
              </a:rPr>
              <a:t>...</a:t>
            </a:r>
            <a:endParaRPr sz="1200" b="1">
              <a:solidFill>
                <a:schemeClr val="dk2"/>
              </a:solidFill>
              <a:latin typeface="Trebuchet MS"/>
              <a:ea typeface="Trebuchet MS"/>
              <a:cs typeface="Trebuchet MS"/>
              <a:sym typeface="Trebuchet MS"/>
            </a:endParaRPr>
          </a:p>
        </p:txBody>
      </p:sp>
      <p:sp>
        <p:nvSpPr>
          <p:cNvPr id="1982" name="Google Shape;1982;p194"/>
          <p:cNvSpPr/>
          <p:nvPr/>
        </p:nvSpPr>
        <p:spPr>
          <a:xfrm>
            <a:off x="9647464" y="3387956"/>
            <a:ext cx="2648400" cy="888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Integration of successful</a:t>
            </a:r>
            <a:endParaRPr sz="2000">
              <a:solidFill>
                <a:srgbClr val="000000"/>
              </a:solidFill>
              <a:latin typeface="Arial"/>
              <a:ea typeface="Arial"/>
              <a:cs typeface="Arial"/>
              <a:sym typeface="Arial"/>
            </a:endParaRPr>
          </a:p>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Extensions plus new Core functionality</a:t>
            </a:r>
            <a:endParaRPr sz="1467" b="1">
              <a:solidFill>
                <a:schemeClr val="dk2"/>
              </a:solidFill>
              <a:latin typeface="Trebuchet MS"/>
              <a:ea typeface="Trebuchet MS"/>
              <a:cs typeface="Trebuchet MS"/>
              <a:sym typeface="Trebuchet MS"/>
            </a:endParaRPr>
          </a:p>
        </p:txBody>
      </p:sp>
      <p:sp>
        <p:nvSpPr>
          <p:cNvPr id="1983" name="Google Shape;1983;p194"/>
          <p:cNvSpPr txBox="1"/>
          <p:nvPr/>
        </p:nvSpPr>
        <p:spPr>
          <a:xfrm>
            <a:off x="9850051" y="4350333"/>
            <a:ext cx="2243200" cy="888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000"/>
            </a:pPr>
            <a:r>
              <a:rPr lang="en" sz="1333" b="1">
                <a:solidFill>
                  <a:srgbClr val="C00000"/>
                </a:solidFill>
                <a:latin typeface="Trebuchet MS"/>
                <a:ea typeface="Trebuchet MS"/>
                <a:cs typeface="Trebuchet MS"/>
                <a:sym typeface="Trebuchet MS"/>
              </a:rPr>
              <a:t>Converge SYCL with ISO C++ and continue to support OpenCL to deploy on more devices</a:t>
            </a:r>
            <a:endParaRPr sz="1067" b="1">
              <a:solidFill>
                <a:srgbClr val="F11212"/>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CPU</a:t>
            </a:r>
            <a:endParaRPr sz="1200" b="1">
              <a:solidFill>
                <a:schemeClr val="dk1"/>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GPU</a:t>
            </a:r>
            <a:endParaRPr sz="1200" b="1">
              <a:solidFill>
                <a:schemeClr val="dk1"/>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FPGA</a:t>
            </a:r>
            <a:endParaRPr sz="1200" b="1">
              <a:solidFill>
                <a:schemeClr val="dk1"/>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AI processors</a:t>
            </a:r>
            <a:endParaRPr sz="1200" b="1">
              <a:solidFill>
                <a:schemeClr val="dk1"/>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1"/>
                </a:solidFill>
                <a:latin typeface="Trebuchet MS"/>
                <a:ea typeface="Trebuchet MS"/>
                <a:cs typeface="Trebuchet MS"/>
                <a:sym typeface="Trebuchet MS"/>
              </a:rPr>
              <a:t>Custom Processors</a:t>
            </a:r>
            <a:endParaRPr sz="1200" b="1">
              <a:solidFill>
                <a:schemeClr val="dk1"/>
              </a:solidFill>
              <a:latin typeface="Trebuchet MS"/>
              <a:ea typeface="Trebuchet MS"/>
              <a:cs typeface="Trebuchet MS"/>
              <a:sym typeface="Trebuchet MS"/>
            </a:endParaRPr>
          </a:p>
        </p:txBody>
      </p:sp>
      <p:sp>
        <p:nvSpPr>
          <p:cNvPr id="1984" name="Google Shape;1984;p194"/>
          <p:cNvSpPr txBox="1"/>
          <p:nvPr/>
        </p:nvSpPr>
        <p:spPr>
          <a:xfrm>
            <a:off x="2077100" y="6176933"/>
            <a:ext cx="5241600" cy="4236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500"/>
            </a:pPr>
            <a:r>
              <a:rPr lang="en" sz="2000" b="1">
                <a:solidFill>
                  <a:srgbClr val="C00000"/>
                </a:solidFill>
                <a:latin typeface="Trebuchet MS"/>
                <a:ea typeface="Trebuchet MS"/>
                <a:cs typeface="Trebuchet MS"/>
                <a:sym typeface="Trebuchet MS"/>
              </a:rPr>
              <a:t>Repeat The Cycle every 1.5-3 years</a:t>
            </a:r>
            <a:endParaRPr sz="2267">
              <a:solidFill>
                <a:srgbClr val="FFFFFF"/>
              </a:solidFill>
              <a:latin typeface="Arial Narrow"/>
              <a:ea typeface="Arial Narrow"/>
              <a:cs typeface="Arial Narrow"/>
              <a:sym typeface="Arial Narrow"/>
            </a:endParaRPr>
          </a:p>
        </p:txBody>
      </p:sp>
      <p:sp>
        <p:nvSpPr>
          <p:cNvPr id="1985" name="Google Shape;1985;p194"/>
          <p:cNvSpPr txBox="1"/>
          <p:nvPr/>
        </p:nvSpPr>
        <p:spPr>
          <a:xfrm>
            <a:off x="2400488" y="3330540"/>
            <a:ext cx="4799600" cy="3736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 sz="1467" b="1">
                <a:solidFill>
                  <a:srgbClr val="000000"/>
                </a:solidFill>
                <a:latin typeface="Trebuchet MS"/>
                <a:ea typeface="Trebuchet MS"/>
                <a:cs typeface="Trebuchet MS"/>
                <a:sym typeface="Trebuchet MS"/>
              </a:rPr>
              <a:t>SYCL Future Roadmap (MAY CHANGE)</a:t>
            </a:r>
            <a:endParaRPr sz="133" b="1">
              <a:solidFill>
                <a:srgbClr val="000000"/>
              </a:solidFill>
              <a:latin typeface="Trebuchet MS"/>
              <a:ea typeface="Trebuchet MS"/>
              <a:cs typeface="Trebuchet MS"/>
              <a:sym typeface="Trebuchet MS"/>
            </a:endParaRPr>
          </a:p>
        </p:txBody>
      </p:sp>
      <p:pic>
        <p:nvPicPr>
          <p:cNvPr id="1986" name="Google Shape;1986;p194"/>
          <p:cNvPicPr preferRelativeResize="0"/>
          <p:nvPr/>
        </p:nvPicPr>
        <p:blipFill rotWithShape="1">
          <a:blip r:embed="rId4">
            <a:alphaModFix/>
          </a:blip>
          <a:srcRect/>
          <a:stretch/>
        </p:blipFill>
        <p:spPr>
          <a:xfrm>
            <a:off x="787052" y="3177766"/>
            <a:ext cx="1658899" cy="754108"/>
          </a:xfrm>
          <a:prstGeom prst="rect">
            <a:avLst/>
          </a:prstGeom>
          <a:noFill/>
          <a:ln>
            <a:noFill/>
          </a:ln>
        </p:spPr>
      </p:pic>
      <p:pic>
        <p:nvPicPr>
          <p:cNvPr id="1987" name="Google Shape;1987;p194"/>
          <p:cNvPicPr preferRelativeResize="0"/>
          <p:nvPr/>
        </p:nvPicPr>
        <p:blipFill rotWithShape="1">
          <a:blip r:embed="rId4">
            <a:alphaModFix/>
          </a:blip>
          <a:srcRect/>
          <a:stretch/>
        </p:blipFill>
        <p:spPr>
          <a:xfrm>
            <a:off x="7669969" y="3177766"/>
            <a:ext cx="1658899" cy="754108"/>
          </a:xfrm>
          <a:prstGeom prst="rect">
            <a:avLst/>
          </a:prstGeom>
          <a:noFill/>
          <a:ln>
            <a:noFill/>
          </a:ln>
        </p:spPr>
      </p:pic>
      <p:sp>
        <p:nvSpPr>
          <p:cNvPr id="1988" name="Google Shape;1988;p194"/>
          <p:cNvSpPr/>
          <p:nvPr/>
        </p:nvSpPr>
        <p:spPr>
          <a:xfrm>
            <a:off x="9850051" y="4345767"/>
            <a:ext cx="2243200" cy="1860800"/>
          </a:xfrm>
          <a:prstGeom prst="roundRect">
            <a:avLst>
              <a:gd name="adj" fmla="val 16667"/>
            </a:avLst>
          </a:prstGeom>
          <a:noFill/>
          <a:ln w="28575" cap="flat" cmpd="sng">
            <a:solidFill>
              <a:srgbClr val="92D050"/>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FFFFFF"/>
              </a:buClr>
              <a:buSzPts val="1300"/>
            </a:pPr>
            <a:endParaRPr sz="1733">
              <a:solidFill>
                <a:schemeClr val="dk1"/>
              </a:solidFill>
              <a:latin typeface="Trebuchet MS"/>
              <a:ea typeface="Trebuchet MS"/>
              <a:cs typeface="Trebuchet MS"/>
              <a:sym typeface="Trebuchet MS"/>
            </a:endParaRPr>
          </a:p>
        </p:txBody>
      </p:sp>
      <p:sp>
        <p:nvSpPr>
          <p:cNvPr id="1989" name="Google Shape;1989;p194"/>
          <p:cNvSpPr txBox="1"/>
          <p:nvPr/>
        </p:nvSpPr>
        <p:spPr>
          <a:xfrm>
            <a:off x="7066084" y="4363867"/>
            <a:ext cx="2539600" cy="1860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Conformance Tests </a:t>
            </a:r>
            <a:endParaRPr sz="1600" b="1">
              <a:solidFill>
                <a:srgbClr val="C00000"/>
              </a:solidFill>
              <a:latin typeface="Trebuchet MS"/>
              <a:ea typeface="Trebuchet MS"/>
              <a:cs typeface="Trebuchet MS"/>
              <a:sym typeface="Trebuchet MS"/>
            </a:endParaRPr>
          </a:p>
          <a:p>
            <a:pPr algn="ctr">
              <a:lnSpc>
                <a:spcPct val="99000"/>
              </a:lnSpc>
              <a:buClr>
                <a:srgbClr val="000000"/>
              </a:buClr>
              <a:buSzPts val="1200"/>
            </a:pPr>
            <a:endParaRPr sz="1600" b="1">
              <a:solidFill>
                <a:srgbClr val="C00000"/>
              </a:solidFill>
              <a:latin typeface="Trebuchet MS"/>
              <a:ea typeface="Trebuchet MS"/>
              <a:cs typeface="Trebuchet MS"/>
              <a:sym typeface="Trebuchet MS"/>
            </a:endParaRPr>
          </a:p>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Working on Implementations</a:t>
            </a:r>
            <a:endParaRPr sz="1600" b="1">
              <a:solidFill>
                <a:srgbClr val="C00000"/>
              </a:solidFill>
              <a:latin typeface="Trebuchet MS"/>
              <a:ea typeface="Trebuchet MS"/>
              <a:cs typeface="Trebuchet MS"/>
              <a:sym typeface="Trebuchet MS"/>
            </a:endParaRPr>
          </a:p>
          <a:p>
            <a:pPr algn="ctr">
              <a:lnSpc>
                <a:spcPct val="99000"/>
              </a:lnSpc>
              <a:buClr>
                <a:srgbClr val="000000"/>
              </a:buClr>
              <a:buSzPts val="1200"/>
            </a:pPr>
            <a:endParaRPr sz="1600" b="1">
              <a:solidFill>
                <a:srgbClr val="C00000"/>
              </a:solidFill>
              <a:latin typeface="Trebuchet MS"/>
              <a:ea typeface="Trebuchet MS"/>
              <a:cs typeface="Trebuchet MS"/>
              <a:sym typeface="Trebuchet MS"/>
            </a:endParaRPr>
          </a:p>
          <a:p>
            <a:pPr algn="ctr">
              <a:lnSpc>
                <a:spcPct val="99000"/>
              </a:lnSpc>
              <a:buClr>
                <a:srgbClr val="000000"/>
              </a:buClr>
              <a:buSzPts val="1200"/>
            </a:pPr>
            <a:r>
              <a:rPr lang="en" sz="1600" b="1">
                <a:solidFill>
                  <a:srgbClr val="C00000"/>
                </a:solidFill>
                <a:latin typeface="Trebuchet MS"/>
                <a:ea typeface="Trebuchet MS"/>
                <a:cs typeface="Trebuchet MS"/>
                <a:sym typeface="Trebuchet MS"/>
              </a:rPr>
              <a:t>Future SYCL NEXT Proposals</a:t>
            </a:r>
            <a:endParaRPr sz="1467">
              <a:solidFill>
                <a:srgbClr val="FFFFFF"/>
              </a:solidFill>
              <a:latin typeface="Arial Narrow"/>
              <a:ea typeface="Arial Narrow"/>
              <a:cs typeface="Arial Narrow"/>
              <a:sym typeface="Arial Narrow"/>
            </a:endParaRPr>
          </a:p>
          <a:p>
            <a:pPr algn="ctr">
              <a:lnSpc>
                <a:spcPct val="99000"/>
              </a:lnSpc>
              <a:buClr>
                <a:srgbClr val="000000"/>
              </a:buClr>
              <a:buSzPts val="900"/>
            </a:pPr>
            <a:endParaRPr sz="1200" b="1">
              <a:solidFill>
                <a:schemeClr val="dk2"/>
              </a:solidFill>
              <a:latin typeface="Trebuchet MS"/>
              <a:ea typeface="Trebuchet MS"/>
              <a:cs typeface="Trebuchet MS"/>
              <a:sym typeface="Trebuchet MS"/>
            </a:endParaRPr>
          </a:p>
          <a:p>
            <a:pPr algn="ctr">
              <a:lnSpc>
                <a:spcPct val="99000"/>
              </a:lnSpc>
              <a:buClr>
                <a:srgbClr val="000000"/>
              </a:buClr>
              <a:buSzPts val="900"/>
            </a:pPr>
            <a:r>
              <a:rPr lang="en" sz="1200" b="1">
                <a:solidFill>
                  <a:schemeClr val="dk2"/>
                </a:solidFill>
                <a:latin typeface="Trebuchet MS"/>
                <a:ea typeface="Trebuchet MS"/>
                <a:cs typeface="Trebuchet MS"/>
                <a:sym typeface="Trebuchet MS"/>
              </a:rPr>
              <a:t>...</a:t>
            </a:r>
            <a:endParaRPr sz="1200" b="1">
              <a:solidFill>
                <a:schemeClr val="dk2"/>
              </a:solidFill>
              <a:latin typeface="Trebuchet MS"/>
              <a:ea typeface="Trebuchet MS"/>
              <a:cs typeface="Trebuchet MS"/>
              <a:sym typeface="Trebuchet MS"/>
            </a:endParaRPr>
          </a:p>
        </p:txBody>
      </p:sp>
      <p:sp>
        <p:nvSpPr>
          <p:cNvPr id="1990" name="Google Shape;1990;p19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50EB-8A15-41B7-9045-F8E06F9E42EA}"/>
              </a:ext>
            </a:extLst>
          </p:cNvPr>
          <p:cNvSpPr>
            <a:spLocks noGrp="1"/>
          </p:cNvSpPr>
          <p:nvPr>
            <p:ph type="title"/>
          </p:nvPr>
        </p:nvSpPr>
        <p:spPr>
          <a:xfrm>
            <a:off x="993475" y="2668378"/>
            <a:ext cx="10515600" cy="1325563"/>
          </a:xfrm>
        </p:spPr>
        <p:txBody>
          <a:bodyPr/>
          <a:lstStyle/>
          <a:p>
            <a:r>
              <a:rPr lang="en-US" dirty="0"/>
              <a:t>A Demo with C++ Parallel STL</a:t>
            </a:r>
          </a:p>
        </p:txBody>
      </p:sp>
    </p:spTree>
    <p:extLst>
      <p:ext uri="{BB962C8B-B14F-4D97-AF65-F5344CB8AC3E}">
        <p14:creationId xmlns:p14="http://schemas.microsoft.com/office/powerpoint/2010/main" val="2882837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4"/>
          <p:cNvSpPr txBox="1"/>
          <p:nvPr/>
        </p:nvSpPr>
        <p:spPr>
          <a:xfrm>
            <a:off x="1953750" y="1085531"/>
            <a:ext cx="8252400" cy="451200"/>
          </a:xfrm>
          <a:prstGeom prst="rect">
            <a:avLst/>
          </a:prstGeom>
          <a:noFill/>
          <a:ln>
            <a:noFill/>
          </a:ln>
        </p:spPr>
        <p:txBody>
          <a:bodyPr spcFirstLastPara="1" wrap="square" lIns="68575" tIns="68575" rIns="68575" bIns="68575" anchor="t" anchorCtr="0">
            <a:noAutofit/>
          </a:bodyPr>
          <a:lstStyle/>
          <a:p>
            <a:pPr algn="ctr"/>
            <a:r>
              <a:rPr lang="en" sz="2300">
                <a:latin typeface="Calibri"/>
                <a:ea typeface="Calibri"/>
                <a:cs typeface="Calibri"/>
                <a:sym typeface="Calibri"/>
              </a:rPr>
              <a:t>What can I do with a Parallel For Each?</a:t>
            </a:r>
            <a:endParaRPr sz="2300">
              <a:latin typeface="Calibri"/>
              <a:ea typeface="Calibri"/>
              <a:cs typeface="Calibri"/>
              <a:sym typeface="Calibri"/>
            </a:endParaRPr>
          </a:p>
        </p:txBody>
      </p:sp>
      <p:pic>
        <p:nvPicPr>
          <p:cNvPr id="1136" name="Google Shape;1136;p94"/>
          <p:cNvPicPr preferRelativeResize="0"/>
          <p:nvPr/>
        </p:nvPicPr>
        <p:blipFill>
          <a:blip r:embed="rId3">
            <a:alphaModFix/>
          </a:blip>
          <a:stretch>
            <a:fillRect/>
          </a:stretch>
        </p:blipFill>
        <p:spPr>
          <a:xfrm>
            <a:off x="2101802" y="1536658"/>
            <a:ext cx="2386013" cy="3571875"/>
          </a:xfrm>
          <a:prstGeom prst="rect">
            <a:avLst/>
          </a:prstGeom>
          <a:noFill/>
          <a:ln>
            <a:noFill/>
          </a:ln>
        </p:spPr>
      </p:pic>
      <p:sp>
        <p:nvSpPr>
          <p:cNvPr id="1137" name="Google Shape;1137;p94"/>
          <p:cNvSpPr txBox="1"/>
          <p:nvPr/>
        </p:nvSpPr>
        <p:spPr>
          <a:xfrm>
            <a:off x="2111944" y="5107031"/>
            <a:ext cx="2433000" cy="351600"/>
          </a:xfrm>
          <a:prstGeom prst="rect">
            <a:avLst/>
          </a:prstGeom>
          <a:noFill/>
          <a:ln>
            <a:noFill/>
          </a:ln>
        </p:spPr>
        <p:txBody>
          <a:bodyPr spcFirstLastPara="1" wrap="square" lIns="68575" tIns="68575" rIns="68575" bIns="68575" anchor="t" anchorCtr="0">
            <a:noAutofit/>
          </a:bodyPr>
          <a:lstStyle/>
          <a:p>
            <a:pPr algn="ctr"/>
            <a:r>
              <a:rPr lang="en" sz="1100" b="1"/>
              <a:t>Intel Core i7 7th generation</a:t>
            </a:r>
            <a:endParaRPr sz="1100" b="1"/>
          </a:p>
        </p:txBody>
      </p:sp>
      <p:sp>
        <p:nvSpPr>
          <p:cNvPr id="1138" name="Google Shape;1138;p94"/>
          <p:cNvSpPr txBox="1"/>
          <p:nvPr/>
        </p:nvSpPr>
        <p:spPr>
          <a:xfrm>
            <a:off x="5112488" y="2220356"/>
            <a:ext cx="4919400" cy="1480200"/>
          </a:xfrm>
          <a:prstGeom prst="rect">
            <a:avLst/>
          </a:prstGeom>
          <a:noFill/>
          <a:ln>
            <a:noFill/>
          </a:ln>
        </p:spPr>
        <p:txBody>
          <a:bodyPr spcFirstLastPara="1" wrap="square" lIns="68575" tIns="68575" rIns="68575" bIns="68575" anchor="t" anchorCtr="0">
            <a:noAutofit/>
          </a:bodyPr>
          <a:lstStyle/>
          <a:p>
            <a:pPr>
              <a:lnSpc>
                <a:spcPct val="120000"/>
              </a:lnSpc>
            </a:pPr>
            <a:r>
              <a:rPr lang="en" sz="1400">
                <a:solidFill>
                  <a:schemeClr val="dk1"/>
                </a:solidFill>
                <a:highlight>
                  <a:srgbClr val="F9F9F9"/>
                </a:highlight>
                <a:latin typeface="Verdana"/>
                <a:ea typeface="Verdana"/>
                <a:cs typeface="Verdana"/>
                <a:sym typeface="Verdana"/>
              </a:rPr>
              <a:t>size_t nElems = 1000u;</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std::vector&lt;float&gt; nums(nElems);</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std::fill_n(std::begin(v1), nElems, 1);</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a:t>
            </a:r>
            <a:r>
              <a:rPr lang="en" sz="1400">
                <a:solidFill>
                  <a:srgbClr val="008080"/>
                </a:solidFill>
                <a:highlight>
                  <a:srgbClr val="F9F9F9"/>
                </a:highlight>
                <a:latin typeface="Verdana"/>
                <a:ea typeface="Verdana"/>
                <a:cs typeface="Verdana"/>
                <a:sym typeface="Verdana"/>
              </a:rPr>
              <a:t>::</a:t>
            </a:r>
            <a:r>
              <a:rPr lang="en" sz="1400">
                <a:solidFill>
                  <a:schemeClr val="dk1"/>
                </a:solidFill>
                <a:highlight>
                  <a:srgbClr val="F9F9F9"/>
                </a:highlight>
                <a:latin typeface="Verdana"/>
                <a:ea typeface="Verdana"/>
                <a:cs typeface="Verdana"/>
                <a:sym typeface="Verdana"/>
              </a:rPr>
              <a:t>for_each</a:t>
            </a:r>
            <a:r>
              <a:rPr lang="en" sz="1400">
                <a:solidFill>
                  <a:srgbClr val="008000"/>
                </a:solidFill>
                <a:highlight>
                  <a:srgbClr val="F9F9F9"/>
                </a:highlight>
                <a:latin typeface="Verdana"/>
                <a:ea typeface="Verdana"/>
                <a:cs typeface="Verdana"/>
                <a:sym typeface="Verdana"/>
              </a:rPr>
              <a:t>(</a:t>
            </a:r>
            <a:r>
              <a:rPr lang="en" sz="1400">
                <a:solidFill>
                  <a:schemeClr val="dk1"/>
                </a:solidFill>
                <a:highlight>
                  <a:srgbClr val="F9F9F9"/>
                </a:highlight>
                <a:latin typeface="Verdana"/>
                <a:ea typeface="Verdana"/>
                <a:cs typeface="Verdana"/>
                <a:sym typeface="Verdana"/>
              </a:rPr>
              <a:t>std::begin(v), std::end(v),</a:t>
            </a:r>
            <a:endParaRPr sz="1400">
              <a:solidFill>
                <a:schemeClr val="dk1"/>
              </a:solidFill>
              <a:highlight>
                <a:srgbClr val="F9F9F9"/>
              </a:highlight>
              <a:latin typeface="Verdana"/>
              <a:ea typeface="Verdana"/>
              <a:cs typeface="Verdana"/>
              <a:sym typeface="Verdana"/>
            </a:endParaRPr>
          </a:p>
          <a:p>
            <a:pPr>
              <a:lnSpc>
                <a:spcPct val="120000"/>
              </a:lnSpc>
              <a:buClr>
                <a:schemeClr val="dk1"/>
              </a:buClr>
              <a:buSzPts val="800"/>
            </a:pPr>
            <a:r>
              <a:rPr lang="en" sz="1400">
                <a:solidFill>
                  <a:schemeClr val="dk1"/>
                </a:solidFill>
                <a:highlight>
                  <a:srgbClr val="F9F9F9"/>
                </a:highlight>
                <a:latin typeface="Verdana"/>
                <a:ea typeface="Verdana"/>
                <a:cs typeface="Verdana"/>
                <a:sym typeface="Verdana"/>
              </a:rPr>
              <a:t>                      </a:t>
            </a:r>
            <a:r>
              <a:rPr lang="en" sz="1400">
                <a:highlight>
                  <a:srgbClr val="F9F9F9"/>
                </a:highlight>
                <a:latin typeface="Verdana"/>
                <a:ea typeface="Verdana"/>
                <a:cs typeface="Verdana"/>
                <a:sym typeface="Verdana"/>
              </a:rPr>
              <a:t>[=](float f) { f * f + f });</a:t>
            </a:r>
            <a:endParaRPr sz="1400">
              <a:highlight>
                <a:srgbClr val="F9F9F9"/>
              </a:highlight>
              <a:latin typeface="Verdana"/>
              <a:ea typeface="Verdana"/>
              <a:cs typeface="Verdana"/>
              <a:sym typeface="Verdana"/>
            </a:endParaRPr>
          </a:p>
        </p:txBody>
      </p:sp>
      <p:sp>
        <p:nvSpPr>
          <p:cNvPr id="1139" name="Google Shape;1139;p94"/>
          <p:cNvSpPr txBox="1"/>
          <p:nvPr/>
        </p:nvSpPr>
        <p:spPr>
          <a:xfrm>
            <a:off x="4918106" y="3939863"/>
            <a:ext cx="5016300" cy="777600"/>
          </a:xfrm>
          <a:prstGeom prst="rect">
            <a:avLst/>
          </a:prstGeom>
          <a:noFill/>
          <a:ln>
            <a:noFill/>
          </a:ln>
        </p:spPr>
        <p:txBody>
          <a:bodyPr spcFirstLastPara="1" wrap="square" lIns="68575" tIns="68575" rIns="68575" bIns="68575" anchor="t" anchorCtr="0">
            <a:noAutofit/>
          </a:bodyPr>
          <a:lstStyle/>
          <a:p>
            <a:pPr algn="ctr"/>
            <a:r>
              <a:rPr lang="en" b="1">
                <a:solidFill>
                  <a:srgbClr val="CC0000"/>
                </a:solidFill>
              </a:rPr>
              <a:t>Traditional for each uses only one core, </a:t>
            </a:r>
            <a:endParaRPr b="1">
              <a:solidFill>
                <a:srgbClr val="CC0000"/>
              </a:solidFill>
            </a:endParaRPr>
          </a:p>
          <a:p>
            <a:pPr algn="ctr"/>
            <a:r>
              <a:rPr lang="en" b="1">
                <a:solidFill>
                  <a:srgbClr val="CC0000"/>
                </a:solidFill>
              </a:rPr>
              <a:t>rest of the die is unutilized!</a:t>
            </a:r>
            <a:endParaRPr b="1">
              <a:solidFill>
                <a:srgbClr val="CC0000"/>
              </a:solidFill>
            </a:endParaRPr>
          </a:p>
        </p:txBody>
      </p:sp>
      <p:sp>
        <p:nvSpPr>
          <p:cNvPr id="1140" name="Google Shape;1140;p94"/>
          <p:cNvSpPr/>
          <p:nvPr/>
        </p:nvSpPr>
        <p:spPr>
          <a:xfrm>
            <a:off x="2182388" y="2382225"/>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10000 elems</a:t>
            </a:r>
            <a:endParaRPr sz="9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95"/>
          <p:cNvSpPr txBox="1"/>
          <p:nvPr/>
        </p:nvSpPr>
        <p:spPr>
          <a:xfrm>
            <a:off x="1953750" y="1085531"/>
            <a:ext cx="8252400" cy="451200"/>
          </a:xfrm>
          <a:prstGeom prst="rect">
            <a:avLst/>
          </a:prstGeom>
          <a:noFill/>
          <a:ln>
            <a:noFill/>
          </a:ln>
        </p:spPr>
        <p:txBody>
          <a:bodyPr spcFirstLastPara="1" wrap="square" lIns="68575" tIns="68575" rIns="68575" bIns="68575" anchor="t" anchorCtr="0">
            <a:noAutofit/>
          </a:bodyPr>
          <a:lstStyle/>
          <a:p>
            <a:pPr algn="ctr"/>
            <a:r>
              <a:rPr lang="en" sz="2300">
                <a:latin typeface="Calibri"/>
                <a:ea typeface="Calibri"/>
                <a:cs typeface="Calibri"/>
                <a:sym typeface="Calibri"/>
              </a:rPr>
              <a:t>What can I do with a Parallel For Each?</a:t>
            </a:r>
            <a:endParaRPr sz="2300">
              <a:latin typeface="Calibri"/>
              <a:ea typeface="Calibri"/>
              <a:cs typeface="Calibri"/>
              <a:sym typeface="Calibri"/>
            </a:endParaRPr>
          </a:p>
        </p:txBody>
      </p:sp>
      <p:pic>
        <p:nvPicPr>
          <p:cNvPr id="1146" name="Google Shape;1146;p95"/>
          <p:cNvPicPr preferRelativeResize="0"/>
          <p:nvPr/>
        </p:nvPicPr>
        <p:blipFill>
          <a:blip r:embed="rId3">
            <a:alphaModFix/>
          </a:blip>
          <a:stretch>
            <a:fillRect/>
          </a:stretch>
        </p:blipFill>
        <p:spPr>
          <a:xfrm>
            <a:off x="2101802" y="1536658"/>
            <a:ext cx="2386013" cy="3571875"/>
          </a:xfrm>
          <a:prstGeom prst="rect">
            <a:avLst/>
          </a:prstGeom>
          <a:noFill/>
          <a:ln>
            <a:noFill/>
          </a:ln>
        </p:spPr>
      </p:pic>
      <p:sp>
        <p:nvSpPr>
          <p:cNvPr id="1147" name="Google Shape;1147;p95"/>
          <p:cNvSpPr txBox="1"/>
          <p:nvPr/>
        </p:nvSpPr>
        <p:spPr>
          <a:xfrm>
            <a:off x="2111944" y="5107031"/>
            <a:ext cx="2433000" cy="351600"/>
          </a:xfrm>
          <a:prstGeom prst="rect">
            <a:avLst/>
          </a:prstGeom>
          <a:noFill/>
          <a:ln>
            <a:noFill/>
          </a:ln>
        </p:spPr>
        <p:txBody>
          <a:bodyPr spcFirstLastPara="1" wrap="square" lIns="68575" tIns="68575" rIns="68575" bIns="68575" anchor="t" anchorCtr="0">
            <a:noAutofit/>
          </a:bodyPr>
          <a:lstStyle/>
          <a:p>
            <a:pPr algn="ctr"/>
            <a:r>
              <a:rPr lang="en" sz="1100" b="1"/>
              <a:t>Intel Core i7 7th generation</a:t>
            </a:r>
            <a:endParaRPr sz="1100" b="1"/>
          </a:p>
        </p:txBody>
      </p:sp>
      <p:sp>
        <p:nvSpPr>
          <p:cNvPr id="1148" name="Google Shape;1148;p95"/>
          <p:cNvSpPr txBox="1"/>
          <p:nvPr/>
        </p:nvSpPr>
        <p:spPr>
          <a:xfrm>
            <a:off x="5112488" y="2220356"/>
            <a:ext cx="4919400" cy="1480200"/>
          </a:xfrm>
          <a:prstGeom prst="rect">
            <a:avLst/>
          </a:prstGeom>
          <a:noFill/>
          <a:ln>
            <a:noFill/>
          </a:ln>
        </p:spPr>
        <p:txBody>
          <a:bodyPr spcFirstLastPara="1" wrap="square" lIns="68575" tIns="68575" rIns="68575" bIns="68575" anchor="t" anchorCtr="0">
            <a:noAutofit/>
          </a:bodyPr>
          <a:lstStyle/>
          <a:p>
            <a:pPr>
              <a:lnSpc>
                <a:spcPct val="120000"/>
              </a:lnSpc>
            </a:pPr>
            <a:r>
              <a:rPr lang="en" sz="1400">
                <a:solidFill>
                  <a:schemeClr val="dk1"/>
                </a:solidFill>
                <a:highlight>
                  <a:srgbClr val="F9F9F9"/>
                </a:highlight>
                <a:latin typeface="Verdana"/>
                <a:ea typeface="Verdana"/>
                <a:cs typeface="Verdana"/>
                <a:sym typeface="Verdana"/>
              </a:rPr>
              <a:t>size_t nElems = 1000u;</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std::vector&lt;float&gt; nums(nElems);</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std::fill_n(</a:t>
            </a:r>
            <a:r>
              <a:rPr lang="en" sz="1400" b="1">
                <a:solidFill>
                  <a:schemeClr val="dk1"/>
                </a:solidFill>
                <a:highlight>
                  <a:srgbClr val="F9F9F9"/>
                </a:highlight>
                <a:latin typeface="Verdana"/>
                <a:ea typeface="Verdana"/>
                <a:cs typeface="Verdana"/>
                <a:sym typeface="Verdana"/>
              </a:rPr>
              <a:t>std::execution_policy::par</a:t>
            </a:r>
            <a:r>
              <a:rPr lang="en" sz="1400">
                <a:solidFill>
                  <a:schemeClr val="dk1"/>
                </a:solidFill>
                <a:highlight>
                  <a:srgbClr val="F9F9F9"/>
                </a:highlight>
                <a:latin typeface="Verdana"/>
                <a:ea typeface="Verdana"/>
                <a:cs typeface="Verdana"/>
                <a:sym typeface="Verdana"/>
              </a:rPr>
              <a:t>,</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std::begin(v1), nElems, 1);</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a:t>
            </a:r>
            <a:r>
              <a:rPr lang="en" sz="1400">
                <a:solidFill>
                  <a:srgbClr val="008080"/>
                </a:solidFill>
                <a:highlight>
                  <a:srgbClr val="F9F9F9"/>
                </a:highlight>
                <a:latin typeface="Verdana"/>
                <a:ea typeface="Verdana"/>
                <a:cs typeface="Verdana"/>
                <a:sym typeface="Verdana"/>
              </a:rPr>
              <a:t>::</a:t>
            </a:r>
            <a:r>
              <a:rPr lang="en" sz="1400">
                <a:solidFill>
                  <a:schemeClr val="dk1"/>
                </a:solidFill>
                <a:highlight>
                  <a:srgbClr val="F9F9F9"/>
                </a:highlight>
                <a:latin typeface="Verdana"/>
                <a:ea typeface="Verdana"/>
                <a:cs typeface="Verdana"/>
                <a:sym typeface="Verdana"/>
              </a:rPr>
              <a:t>for_each</a:t>
            </a:r>
            <a:r>
              <a:rPr lang="en" sz="1400">
                <a:solidFill>
                  <a:srgbClr val="008000"/>
                </a:solidFill>
                <a:highlight>
                  <a:srgbClr val="F9F9F9"/>
                </a:highlight>
                <a:latin typeface="Verdana"/>
                <a:ea typeface="Verdana"/>
                <a:cs typeface="Verdana"/>
                <a:sym typeface="Verdana"/>
              </a:rPr>
              <a:t>(</a:t>
            </a:r>
            <a:r>
              <a:rPr lang="en" sz="1400" b="1">
                <a:solidFill>
                  <a:schemeClr val="dk1"/>
                </a:solidFill>
                <a:highlight>
                  <a:srgbClr val="F9F9F9"/>
                </a:highlight>
                <a:latin typeface="Verdana"/>
                <a:ea typeface="Verdana"/>
                <a:cs typeface="Verdana"/>
                <a:sym typeface="Verdana"/>
              </a:rPr>
              <a:t>std::execution_policy::par,</a:t>
            </a:r>
            <a:endParaRPr sz="1400" b="1">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 std::end(v),</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[=](float f) { f * f + f });</a:t>
            </a:r>
            <a:endParaRPr sz="1400">
              <a:solidFill>
                <a:schemeClr val="dk1"/>
              </a:solidFill>
              <a:highlight>
                <a:srgbClr val="F9F9F9"/>
              </a:highlight>
              <a:latin typeface="Verdana"/>
              <a:ea typeface="Verdana"/>
              <a:cs typeface="Verdana"/>
              <a:sym typeface="Verdana"/>
            </a:endParaRPr>
          </a:p>
        </p:txBody>
      </p:sp>
      <p:sp>
        <p:nvSpPr>
          <p:cNvPr id="1149" name="Google Shape;1149;p95"/>
          <p:cNvSpPr txBox="1"/>
          <p:nvPr/>
        </p:nvSpPr>
        <p:spPr>
          <a:xfrm>
            <a:off x="4948013" y="4680881"/>
            <a:ext cx="5016300" cy="777600"/>
          </a:xfrm>
          <a:prstGeom prst="rect">
            <a:avLst/>
          </a:prstGeom>
          <a:noFill/>
          <a:ln>
            <a:noFill/>
          </a:ln>
        </p:spPr>
        <p:txBody>
          <a:bodyPr spcFirstLastPara="1" wrap="square" lIns="68575" tIns="68575" rIns="68575" bIns="68575" anchor="t" anchorCtr="0">
            <a:noAutofit/>
          </a:bodyPr>
          <a:lstStyle/>
          <a:p>
            <a:pPr algn="ctr"/>
            <a:r>
              <a:rPr lang="en" b="1">
                <a:solidFill>
                  <a:srgbClr val="CC0000"/>
                </a:solidFill>
              </a:rPr>
              <a:t>Workload is distributed across cores!</a:t>
            </a:r>
            <a:endParaRPr b="1">
              <a:solidFill>
                <a:srgbClr val="CC0000"/>
              </a:solidFill>
            </a:endParaRPr>
          </a:p>
          <a:p>
            <a:pPr algn="ctr"/>
            <a:endParaRPr sz="1100" b="1"/>
          </a:p>
          <a:p>
            <a:pPr algn="ctr"/>
            <a:r>
              <a:rPr lang="en" sz="1100"/>
              <a:t>(mileage may vary, implementation-specific behaviour)</a:t>
            </a:r>
            <a:endParaRPr sz="1100"/>
          </a:p>
        </p:txBody>
      </p:sp>
      <p:sp>
        <p:nvSpPr>
          <p:cNvPr id="1150" name="Google Shape;1150;p95"/>
          <p:cNvSpPr/>
          <p:nvPr/>
        </p:nvSpPr>
        <p:spPr>
          <a:xfrm>
            <a:off x="2182388" y="2382225"/>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51" name="Google Shape;1151;p95"/>
          <p:cNvSpPr/>
          <p:nvPr/>
        </p:nvSpPr>
        <p:spPr>
          <a:xfrm>
            <a:off x="3439688" y="2382225"/>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52" name="Google Shape;1152;p95"/>
          <p:cNvSpPr/>
          <p:nvPr/>
        </p:nvSpPr>
        <p:spPr>
          <a:xfrm>
            <a:off x="2182388" y="3096281"/>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53" name="Google Shape;1153;p95"/>
          <p:cNvSpPr/>
          <p:nvPr/>
        </p:nvSpPr>
        <p:spPr>
          <a:xfrm>
            <a:off x="3380719" y="3096281"/>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96"/>
          <p:cNvSpPr txBox="1"/>
          <p:nvPr/>
        </p:nvSpPr>
        <p:spPr>
          <a:xfrm>
            <a:off x="1953750" y="1085531"/>
            <a:ext cx="8252400" cy="451200"/>
          </a:xfrm>
          <a:prstGeom prst="rect">
            <a:avLst/>
          </a:prstGeom>
          <a:noFill/>
          <a:ln>
            <a:noFill/>
          </a:ln>
        </p:spPr>
        <p:txBody>
          <a:bodyPr spcFirstLastPara="1" wrap="square" lIns="68575" tIns="68575" rIns="68575" bIns="68575" anchor="t" anchorCtr="0">
            <a:noAutofit/>
          </a:bodyPr>
          <a:lstStyle/>
          <a:p>
            <a:pPr algn="ctr"/>
            <a:r>
              <a:rPr lang="en" sz="2300">
                <a:latin typeface="Calibri"/>
                <a:ea typeface="Calibri"/>
                <a:cs typeface="Calibri"/>
                <a:sym typeface="Calibri"/>
              </a:rPr>
              <a:t>What can I do with a Parallel For Each?</a:t>
            </a:r>
            <a:endParaRPr sz="2300">
              <a:latin typeface="Calibri"/>
              <a:ea typeface="Calibri"/>
              <a:cs typeface="Calibri"/>
              <a:sym typeface="Calibri"/>
            </a:endParaRPr>
          </a:p>
        </p:txBody>
      </p:sp>
      <p:pic>
        <p:nvPicPr>
          <p:cNvPr id="1159" name="Google Shape;1159;p96"/>
          <p:cNvPicPr preferRelativeResize="0"/>
          <p:nvPr/>
        </p:nvPicPr>
        <p:blipFill>
          <a:blip r:embed="rId3">
            <a:alphaModFix/>
          </a:blip>
          <a:stretch>
            <a:fillRect/>
          </a:stretch>
        </p:blipFill>
        <p:spPr>
          <a:xfrm>
            <a:off x="2101802" y="1536658"/>
            <a:ext cx="2386013" cy="3571875"/>
          </a:xfrm>
          <a:prstGeom prst="rect">
            <a:avLst/>
          </a:prstGeom>
          <a:noFill/>
          <a:ln>
            <a:noFill/>
          </a:ln>
        </p:spPr>
      </p:pic>
      <p:sp>
        <p:nvSpPr>
          <p:cNvPr id="1160" name="Google Shape;1160;p96"/>
          <p:cNvSpPr txBox="1"/>
          <p:nvPr/>
        </p:nvSpPr>
        <p:spPr>
          <a:xfrm>
            <a:off x="2111944" y="5107031"/>
            <a:ext cx="2433000" cy="351600"/>
          </a:xfrm>
          <a:prstGeom prst="rect">
            <a:avLst/>
          </a:prstGeom>
          <a:noFill/>
          <a:ln>
            <a:noFill/>
          </a:ln>
        </p:spPr>
        <p:txBody>
          <a:bodyPr spcFirstLastPara="1" wrap="square" lIns="68575" tIns="68575" rIns="68575" bIns="68575" anchor="t" anchorCtr="0">
            <a:noAutofit/>
          </a:bodyPr>
          <a:lstStyle/>
          <a:p>
            <a:pPr algn="ctr"/>
            <a:r>
              <a:rPr lang="en" sz="1100" b="1"/>
              <a:t>Intel Core i7 7th generation</a:t>
            </a:r>
            <a:endParaRPr sz="1100" b="1"/>
          </a:p>
        </p:txBody>
      </p:sp>
      <p:sp>
        <p:nvSpPr>
          <p:cNvPr id="1161" name="Google Shape;1161;p96"/>
          <p:cNvSpPr txBox="1"/>
          <p:nvPr/>
        </p:nvSpPr>
        <p:spPr>
          <a:xfrm>
            <a:off x="5112488" y="2220356"/>
            <a:ext cx="4919400" cy="1480200"/>
          </a:xfrm>
          <a:prstGeom prst="rect">
            <a:avLst/>
          </a:prstGeom>
          <a:noFill/>
          <a:ln>
            <a:noFill/>
          </a:ln>
        </p:spPr>
        <p:txBody>
          <a:bodyPr spcFirstLastPara="1" wrap="square" lIns="68575" tIns="68575" rIns="68575" bIns="68575" anchor="t" anchorCtr="0">
            <a:noAutofit/>
          </a:bodyPr>
          <a:lstStyle/>
          <a:p>
            <a:pPr>
              <a:lnSpc>
                <a:spcPct val="120000"/>
              </a:lnSpc>
            </a:pPr>
            <a:r>
              <a:rPr lang="en" sz="1400">
                <a:solidFill>
                  <a:schemeClr val="dk1"/>
                </a:solidFill>
                <a:highlight>
                  <a:srgbClr val="F9F9F9"/>
                </a:highlight>
                <a:latin typeface="Verdana"/>
                <a:ea typeface="Verdana"/>
                <a:cs typeface="Verdana"/>
                <a:sym typeface="Verdana"/>
              </a:rPr>
              <a:t>size_t nElems = 1000u;</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std::vector&lt;float&gt; nums(nElems);</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std::fill_n(</a:t>
            </a:r>
            <a:r>
              <a:rPr lang="en" sz="1400" b="1">
                <a:solidFill>
                  <a:schemeClr val="dk1"/>
                </a:solidFill>
                <a:highlight>
                  <a:srgbClr val="F9F9F9"/>
                </a:highlight>
                <a:latin typeface="Verdana"/>
                <a:ea typeface="Verdana"/>
                <a:cs typeface="Verdana"/>
                <a:sym typeface="Verdana"/>
              </a:rPr>
              <a:t>std::execution_policy::par</a:t>
            </a:r>
            <a:r>
              <a:rPr lang="en" sz="1400">
                <a:solidFill>
                  <a:schemeClr val="dk1"/>
                </a:solidFill>
                <a:highlight>
                  <a:srgbClr val="F9F9F9"/>
                </a:highlight>
                <a:latin typeface="Verdana"/>
                <a:ea typeface="Verdana"/>
                <a:cs typeface="Verdana"/>
                <a:sym typeface="Verdana"/>
              </a:rPr>
              <a:t>,</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std::begin(v1), nElems, 1);</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a:t>
            </a:r>
            <a:r>
              <a:rPr lang="en" sz="1400">
                <a:solidFill>
                  <a:srgbClr val="008080"/>
                </a:solidFill>
                <a:highlight>
                  <a:srgbClr val="F9F9F9"/>
                </a:highlight>
                <a:latin typeface="Verdana"/>
                <a:ea typeface="Verdana"/>
                <a:cs typeface="Verdana"/>
                <a:sym typeface="Verdana"/>
              </a:rPr>
              <a:t>::</a:t>
            </a:r>
            <a:r>
              <a:rPr lang="en" sz="1400">
                <a:solidFill>
                  <a:schemeClr val="dk1"/>
                </a:solidFill>
                <a:highlight>
                  <a:srgbClr val="F9F9F9"/>
                </a:highlight>
                <a:latin typeface="Verdana"/>
                <a:ea typeface="Verdana"/>
                <a:cs typeface="Verdana"/>
                <a:sym typeface="Verdana"/>
              </a:rPr>
              <a:t>for_each</a:t>
            </a:r>
            <a:r>
              <a:rPr lang="en" sz="1400">
                <a:solidFill>
                  <a:srgbClr val="008000"/>
                </a:solidFill>
                <a:highlight>
                  <a:srgbClr val="F9F9F9"/>
                </a:highlight>
                <a:latin typeface="Verdana"/>
                <a:ea typeface="Verdana"/>
                <a:cs typeface="Verdana"/>
                <a:sym typeface="Verdana"/>
              </a:rPr>
              <a:t>(</a:t>
            </a:r>
            <a:r>
              <a:rPr lang="en" sz="1400" b="1">
                <a:solidFill>
                  <a:schemeClr val="dk1"/>
                </a:solidFill>
                <a:highlight>
                  <a:srgbClr val="F9F9F9"/>
                </a:highlight>
                <a:latin typeface="Verdana"/>
                <a:ea typeface="Verdana"/>
                <a:cs typeface="Verdana"/>
                <a:sym typeface="Verdana"/>
              </a:rPr>
              <a:t>std::execution_policy::par,</a:t>
            </a:r>
            <a:endParaRPr sz="1400" b="1">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 std::end(v),</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[=](float f) { f * f + f });</a:t>
            </a:r>
            <a:endParaRPr sz="1400">
              <a:solidFill>
                <a:schemeClr val="dk1"/>
              </a:solidFill>
              <a:highlight>
                <a:srgbClr val="F9F9F9"/>
              </a:highlight>
              <a:latin typeface="Verdana"/>
              <a:ea typeface="Verdana"/>
              <a:cs typeface="Verdana"/>
              <a:sym typeface="Verdana"/>
            </a:endParaRPr>
          </a:p>
        </p:txBody>
      </p:sp>
      <p:sp>
        <p:nvSpPr>
          <p:cNvPr id="1162" name="Google Shape;1162;p96"/>
          <p:cNvSpPr txBox="1"/>
          <p:nvPr/>
        </p:nvSpPr>
        <p:spPr>
          <a:xfrm>
            <a:off x="4948013" y="4680881"/>
            <a:ext cx="5016300" cy="777600"/>
          </a:xfrm>
          <a:prstGeom prst="rect">
            <a:avLst/>
          </a:prstGeom>
          <a:noFill/>
          <a:ln>
            <a:noFill/>
          </a:ln>
        </p:spPr>
        <p:txBody>
          <a:bodyPr spcFirstLastPara="1" wrap="square" lIns="68575" tIns="68575" rIns="68575" bIns="68575" anchor="t" anchorCtr="0">
            <a:noAutofit/>
          </a:bodyPr>
          <a:lstStyle/>
          <a:p>
            <a:pPr algn="ctr"/>
            <a:r>
              <a:rPr lang="en" b="1">
                <a:solidFill>
                  <a:srgbClr val="CC0000"/>
                </a:solidFill>
              </a:rPr>
              <a:t>Workload is distributed across cores!</a:t>
            </a:r>
            <a:endParaRPr b="1">
              <a:solidFill>
                <a:srgbClr val="CC0000"/>
              </a:solidFill>
            </a:endParaRPr>
          </a:p>
          <a:p>
            <a:pPr algn="ctr"/>
            <a:endParaRPr sz="1100" b="1"/>
          </a:p>
          <a:p>
            <a:pPr algn="ctr"/>
            <a:r>
              <a:rPr lang="en" sz="1100"/>
              <a:t>(mileage may vary, implementation-specific behaviour)</a:t>
            </a:r>
            <a:endParaRPr sz="1100"/>
          </a:p>
        </p:txBody>
      </p:sp>
      <p:sp>
        <p:nvSpPr>
          <p:cNvPr id="1163" name="Google Shape;1163;p96"/>
          <p:cNvSpPr/>
          <p:nvPr/>
        </p:nvSpPr>
        <p:spPr>
          <a:xfrm>
            <a:off x="2182388" y="2382225"/>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64" name="Google Shape;1164;p96"/>
          <p:cNvSpPr/>
          <p:nvPr/>
        </p:nvSpPr>
        <p:spPr>
          <a:xfrm>
            <a:off x="3439688" y="2382225"/>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65" name="Google Shape;1165;p96"/>
          <p:cNvSpPr/>
          <p:nvPr/>
        </p:nvSpPr>
        <p:spPr>
          <a:xfrm>
            <a:off x="2182388" y="3096281"/>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66" name="Google Shape;1166;p96"/>
          <p:cNvSpPr/>
          <p:nvPr/>
        </p:nvSpPr>
        <p:spPr>
          <a:xfrm>
            <a:off x="3380719" y="3096281"/>
            <a:ext cx="807600" cy="45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2500 elems</a:t>
            </a:r>
            <a:endParaRPr sz="900" b="1"/>
          </a:p>
        </p:txBody>
      </p:sp>
      <p:sp>
        <p:nvSpPr>
          <p:cNvPr id="1167" name="Google Shape;1167;p96"/>
          <p:cNvSpPr/>
          <p:nvPr/>
        </p:nvSpPr>
        <p:spPr>
          <a:xfrm>
            <a:off x="4652869" y="4119281"/>
            <a:ext cx="1755300" cy="561600"/>
          </a:xfrm>
          <a:prstGeom prst="wedgeRoundRectCallout">
            <a:avLst>
              <a:gd name="adj1" fmla="val -92209"/>
              <a:gd name="adj2" fmla="val 19438"/>
              <a:gd name="adj3" fmla="val 0"/>
            </a:avLst>
          </a:prstGeom>
          <a:solidFill>
            <a:srgbClr val="E6913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r>
              <a:rPr lang="en" sz="1500"/>
              <a:t>What about this part?</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82"/>
          <p:cNvSpPr/>
          <p:nvPr/>
        </p:nvSpPr>
        <p:spPr>
          <a:xfrm rot="2477967">
            <a:off x="4301912" y="3822402"/>
            <a:ext cx="455761" cy="402479"/>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04" name="Google Shape;404;p82"/>
          <p:cNvSpPr/>
          <p:nvPr/>
        </p:nvSpPr>
        <p:spPr>
          <a:xfrm rot="-2477967" flipH="1">
            <a:off x="5163737" y="3822405"/>
            <a:ext cx="455761" cy="402479"/>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05" name="Google Shape;405;p82"/>
          <p:cNvSpPr/>
          <p:nvPr/>
        </p:nvSpPr>
        <p:spPr>
          <a:xfrm rot="-2477967" flipH="1">
            <a:off x="4129449" y="2871069"/>
            <a:ext cx="455761" cy="402479"/>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06" name="Google Shape;406;p82"/>
          <p:cNvSpPr/>
          <p:nvPr/>
        </p:nvSpPr>
        <p:spPr>
          <a:xfrm rot="2477967">
            <a:off x="7514917" y="2871070"/>
            <a:ext cx="455761" cy="402479"/>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07" name="Google Shape;407;p82"/>
          <p:cNvSpPr/>
          <p:nvPr/>
        </p:nvSpPr>
        <p:spPr>
          <a:xfrm>
            <a:off x="6912955" y="3694489"/>
            <a:ext cx="455600" cy="4024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08" name="Google Shape;408;p82"/>
          <p:cNvSpPr/>
          <p:nvPr/>
        </p:nvSpPr>
        <p:spPr>
          <a:xfrm>
            <a:off x="5771151" y="1985007"/>
            <a:ext cx="455600" cy="4024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09" name="Google Shape;409;p82"/>
          <p:cNvSpPr/>
          <p:nvPr/>
        </p:nvSpPr>
        <p:spPr>
          <a:xfrm rot="2477967">
            <a:off x="5328128" y="2860883"/>
            <a:ext cx="455761" cy="402479"/>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10" name="Google Shape;410;p82"/>
          <p:cNvSpPr/>
          <p:nvPr/>
        </p:nvSpPr>
        <p:spPr>
          <a:xfrm rot="-2477967" flipH="1">
            <a:off x="6189954" y="2860886"/>
            <a:ext cx="455761" cy="402479"/>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11" name="Google Shape;411;p82"/>
          <p:cNvSpPr/>
          <p:nvPr/>
        </p:nvSpPr>
        <p:spPr>
          <a:xfrm rot="-5400000">
            <a:off x="4837589" y="1495793"/>
            <a:ext cx="455600" cy="4024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12" name="Google Shape;412;p82"/>
          <p:cNvSpPr/>
          <p:nvPr/>
        </p:nvSpPr>
        <p:spPr>
          <a:xfrm rot="5400000" flipH="1">
            <a:off x="6650319" y="1495792"/>
            <a:ext cx="455600" cy="4024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13" name="Google Shape;413;p82"/>
          <p:cNvSpPr txBox="1">
            <a:spLocks noGrp="1"/>
          </p:cNvSpPr>
          <p:nvPr>
            <p:ph type="title"/>
          </p:nvPr>
        </p:nvSpPr>
        <p:spPr>
          <a:xfrm>
            <a:off x="113026" y="463550"/>
            <a:ext cx="11494000" cy="586400"/>
          </a:xfrm>
          <a:prstGeom prst="rect">
            <a:avLst/>
          </a:prstGeom>
          <a:noFill/>
          <a:ln>
            <a:noFill/>
          </a:ln>
        </p:spPr>
        <p:txBody>
          <a:bodyPr spcFirstLastPara="1" vert="horz" wrap="square" lIns="108767" tIns="54400" rIns="108767" bIns="54400" rtlCol="0" anchor="ctr" anchorCtr="0">
            <a:noAutofit/>
          </a:bodyPr>
          <a:lstStyle/>
          <a:p>
            <a:pPr>
              <a:spcBef>
                <a:spcPts val="0"/>
              </a:spcBef>
            </a:pPr>
            <a:r>
              <a:rPr lang="en" dirty="0"/>
              <a:t>SYCL Single Source C++ Parallel Programming</a:t>
            </a:r>
            <a:endParaRPr dirty="0"/>
          </a:p>
        </p:txBody>
      </p:sp>
      <p:sp>
        <p:nvSpPr>
          <p:cNvPr id="414" name="Google Shape;414;p82"/>
          <p:cNvSpPr/>
          <p:nvPr/>
        </p:nvSpPr>
        <p:spPr>
          <a:xfrm>
            <a:off x="4176815" y="5039873"/>
            <a:ext cx="646400" cy="282000"/>
          </a:xfrm>
          <a:prstGeom prst="roundRect">
            <a:avLst>
              <a:gd name="adj" fmla="val 16667"/>
            </a:avLst>
          </a:prstGeom>
          <a:solidFill>
            <a:srgbClr val="FEF1D2"/>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GPU</a:t>
            </a:r>
            <a:endParaRPr sz="1600"/>
          </a:p>
        </p:txBody>
      </p:sp>
      <p:sp>
        <p:nvSpPr>
          <p:cNvPr id="415" name="Google Shape;415;p82"/>
          <p:cNvSpPr/>
          <p:nvPr/>
        </p:nvSpPr>
        <p:spPr>
          <a:xfrm>
            <a:off x="3428029" y="5373047"/>
            <a:ext cx="657600" cy="282000"/>
          </a:xfrm>
          <a:prstGeom prst="roundRect">
            <a:avLst>
              <a:gd name="adj" fmla="val 16667"/>
            </a:avLst>
          </a:prstGeom>
          <a:solidFill>
            <a:srgbClr val="FFFFCC"/>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FPGA</a:t>
            </a:r>
            <a:endParaRPr sz="1600"/>
          </a:p>
        </p:txBody>
      </p:sp>
      <p:sp>
        <p:nvSpPr>
          <p:cNvPr id="416" name="Google Shape;416;p82"/>
          <p:cNvSpPr/>
          <p:nvPr/>
        </p:nvSpPr>
        <p:spPr>
          <a:xfrm>
            <a:off x="4132467" y="5373047"/>
            <a:ext cx="646400" cy="282000"/>
          </a:xfrm>
          <a:prstGeom prst="roundRect">
            <a:avLst>
              <a:gd name="adj" fmla="val 16667"/>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DSP</a:t>
            </a:r>
            <a:endParaRPr sz="1600"/>
          </a:p>
        </p:txBody>
      </p:sp>
      <p:sp>
        <p:nvSpPr>
          <p:cNvPr id="417" name="Google Shape;417;p82"/>
          <p:cNvSpPr/>
          <p:nvPr/>
        </p:nvSpPr>
        <p:spPr>
          <a:xfrm>
            <a:off x="3377827" y="5953027"/>
            <a:ext cx="1439200" cy="251200"/>
          </a:xfrm>
          <a:prstGeom prst="roundRect">
            <a:avLst>
              <a:gd name="adj" fmla="val 16667"/>
            </a:avLst>
          </a:prstGeom>
          <a:solidFill>
            <a:srgbClr val="FFE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Custom Hardware </a:t>
            </a:r>
            <a:endParaRPr sz="1600"/>
          </a:p>
        </p:txBody>
      </p:sp>
      <p:sp>
        <p:nvSpPr>
          <p:cNvPr id="418" name="Google Shape;418;p82"/>
          <p:cNvSpPr/>
          <p:nvPr/>
        </p:nvSpPr>
        <p:spPr>
          <a:xfrm>
            <a:off x="4132467" y="5073239"/>
            <a:ext cx="646400" cy="282000"/>
          </a:xfrm>
          <a:prstGeom prst="roundRect">
            <a:avLst>
              <a:gd name="adj" fmla="val 16667"/>
            </a:avLst>
          </a:prstGeom>
          <a:solidFill>
            <a:srgbClr val="FEF1D2"/>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GPU</a:t>
            </a:r>
            <a:endParaRPr sz="1600"/>
          </a:p>
        </p:txBody>
      </p:sp>
      <p:sp>
        <p:nvSpPr>
          <p:cNvPr id="419" name="Google Shape;419;p82"/>
          <p:cNvSpPr/>
          <p:nvPr/>
        </p:nvSpPr>
        <p:spPr>
          <a:xfrm>
            <a:off x="3383667" y="5014268"/>
            <a:ext cx="646400" cy="2820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CPU</a:t>
            </a:r>
            <a:endParaRPr sz="1600"/>
          </a:p>
        </p:txBody>
      </p:sp>
      <p:sp>
        <p:nvSpPr>
          <p:cNvPr id="420" name="Google Shape;420;p82"/>
          <p:cNvSpPr/>
          <p:nvPr/>
        </p:nvSpPr>
        <p:spPr>
          <a:xfrm>
            <a:off x="3411729" y="5043753"/>
            <a:ext cx="646400" cy="2820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CPU</a:t>
            </a:r>
            <a:endParaRPr sz="1600"/>
          </a:p>
        </p:txBody>
      </p:sp>
      <p:sp>
        <p:nvSpPr>
          <p:cNvPr id="421" name="Google Shape;421;p82"/>
          <p:cNvSpPr/>
          <p:nvPr/>
        </p:nvSpPr>
        <p:spPr>
          <a:xfrm>
            <a:off x="3439793" y="5073237"/>
            <a:ext cx="646400" cy="2820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CPU</a:t>
            </a:r>
            <a:endParaRPr sz="1600"/>
          </a:p>
        </p:txBody>
      </p:sp>
      <p:sp>
        <p:nvSpPr>
          <p:cNvPr id="422" name="Google Shape;422;p82"/>
          <p:cNvSpPr/>
          <p:nvPr/>
        </p:nvSpPr>
        <p:spPr>
          <a:xfrm>
            <a:off x="3875481" y="4647177"/>
            <a:ext cx="455600" cy="4024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23" name="Google Shape;423;p82"/>
          <p:cNvSpPr/>
          <p:nvPr/>
        </p:nvSpPr>
        <p:spPr>
          <a:xfrm>
            <a:off x="5166276" y="1246937"/>
            <a:ext cx="1610800" cy="900000"/>
          </a:xfrm>
          <a:prstGeom prst="roundRect">
            <a:avLst>
              <a:gd name="adj" fmla="val 16667"/>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600" b="1" i="1">
                <a:solidFill>
                  <a:srgbClr val="000000"/>
                </a:solidFill>
                <a:latin typeface="Trebuchet MS"/>
                <a:ea typeface="Trebuchet MS"/>
                <a:cs typeface="Trebuchet MS"/>
                <a:sym typeface="Trebuchet MS"/>
              </a:rPr>
              <a:t>Standard</a:t>
            </a:r>
            <a:r>
              <a:rPr lang="en" sz="1600" b="1">
                <a:solidFill>
                  <a:srgbClr val="000000"/>
                </a:solidFill>
                <a:latin typeface="Trebuchet MS"/>
                <a:ea typeface="Trebuchet MS"/>
                <a:cs typeface="Trebuchet MS"/>
                <a:sym typeface="Trebuchet MS"/>
              </a:rPr>
              <a:t> C++ Application Code</a:t>
            </a:r>
            <a:endParaRPr sz="1600"/>
          </a:p>
        </p:txBody>
      </p:sp>
      <p:sp>
        <p:nvSpPr>
          <p:cNvPr id="424" name="Google Shape;424;p82"/>
          <p:cNvSpPr/>
          <p:nvPr/>
        </p:nvSpPr>
        <p:spPr>
          <a:xfrm>
            <a:off x="3479953" y="1378021"/>
            <a:ext cx="1439200" cy="638000"/>
          </a:xfrm>
          <a:prstGeom prst="roundRect">
            <a:avLst>
              <a:gd name="adj" fmla="val 16667"/>
            </a:avLst>
          </a:prstGeom>
          <a:solidFill>
            <a:srgbClr val="EAEAFA"/>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600" b="1">
                <a:solidFill>
                  <a:srgbClr val="000000"/>
                </a:solidFill>
                <a:latin typeface="Trebuchet MS"/>
                <a:ea typeface="Trebuchet MS"/>
                <a:cs typeface="Trebuchet MS"/>
                <a:sym typeface="Trebuchet MS"/>
              </a:rPr>
              <a:t>C++ Libraries</a:t>
            </a:r>
            <a:endParaRPr sz="1600"/>
          </a:p>
        </p:txBody>
      </p:sp>
      <p:sp>
        <p:nvSpPr>
          <p:cNvPr id="425" name="Google Shape;425;p82"/>
          <p:cNvSpPr/>
          <p:nvPr/>
        </p:nvSpPr>
        <p:spPr>
          <a:xfrm>
            <a:off x="7035533" y="1378021"/>
            <a:ext cx="1439200" cy="638000"/>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600" b="1">
                <a:solidFill>
                  <a:srgbClr val="000000"/>
                </a:solidFill>
                <a:latin typeface="Trebuchet MS"/>
                <a:ea typeface="Trebuchet MS"/>
                <a:cs typeface="Trebuchet MS"/>
                <a:sym typeface="Trebuchet MS"/>
              </a:rPr>
              <a:t>ML Frameworks</a:t>
            </a:r>
            <a:endParaRPr sz="1600"/>
          </a:p>
        </p:txBody>
      </p:sp>
      <p:sp>
        <p:nvSpPr>
          <p:cNvPr id="426" name="Google Shape;426;p82"/>
          <p:cNvSpPr/>
          <p:nvPr/>
        </p:nvSpPr>
        <p:spPr>
          <a:xfrm>
            <a:off x="3558652" y="2311367"/>
            <a:ext cx="1439200" cy="563200"/>
          </a:xfrm>
          <a:prstGeom prst="roundRect">
            <a:avLst>
              <a:gd name="adj" fmla="val 16667"/>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333" b="1">
                <a:solidFill>
                  <a:srgbClr val="000000"/>
                </a:solidFill>
                <a:latin typeface="Trebuchet MS"/>
                <a:ea typeface="Trebuchet MS"/>
                <a:cs typeface="Trebuchet MS"/>
                <a:sym typeface="Trebuchet MS"/>
              </a:rPr>
              <a:t>C++ Template Libraries</a:t>
            </a:r>
            <a:endParaRPr sz="1600"/>
          </a:p>
        </p:txBody>
      </p:sp>
      <p:sp>
        <p:nvSpPr>
          <p:cNvPr id="427" name="Google Shape;427;p82"/>
          <p:cNvSpPr/>
          <p:nvPr/>
        </p:nvSpPr>
        <p:spPr>
          <a:xfrm>
            <a:off x="5251985" y="2311367"/>
            <a:ext cx="1439200" cy="563200"/>
          </a:xfrm>
          <a:prstGeom prst="roundRect">
            <a:avLst>
              <a:gd name="adj" fmla="val 16667"/>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333" b="1">
                <a:solidFill>
                  <a:srgbClr val="000000"/>
                </a:solidFill>
                <a:latin typeface="Trebuchet MS"/>
                <a:ea typeface="Trebuchet MS"/>
                <a:cs typeface="Trebuchet MS"/>
                <a:sym typeface="Trebuchet MS"/>
              </a:rPr>
              <a:t>C++ Template Libraries</a:t>
            </a:r>
            <a:endParaRPr sz="1600"/>
          </a:p>
        </p:txBody>
      </p:sp>
      <p:sp>
        <p:nvSpPr>
          <p:cNvPr id="428" name="Google Shape;428;p82"/>
          <p:cNvSpPr/>
          <p:nvPr/>
        </p:nvSpPr>
        <p:spPr>
          <a:xfrm>
            <a:off x="6945319" y="2311367"/>
            <a:ext cx="1439200" cy="563200"/>
          </a:xfrm>
          <a:prstGeom prst="roundRect">
            <a:avLst>
              <a:gd name="adj" fmla="val 16667"/>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333" b="1">
                <a:solidFill>
                  <a:srgbClr val="000000"/>
                </a:solidFill>
                <a:latin typeface="Trebuchet MS"/>
                <a:ea typeface="Trebuchet MS"/>
                <a:cs typeface="Trebuchet MS"/>
                <a:sym typeface="Trebuchet MS"/>
              </a:rPr>
              <a:t>C++ Template Libraries</a:t>
            </a:r>
            <a:endParaRPr sz="1600"/>
          </a:p>
        </p:txBody>
      </p:sp>
      <p:sp>
        <p:nvSpPr>
          <p:cNvPr id="429" name="Google Shape;429;p82"/>
          <p:cNvSpPr/>
          <p:nvPr/>
        </p:nvSpPr>
        <p:spPr>
          <a:xfrm>
            <a:off x="4227991" y="3266043"/>
            <a:ext cx="1439200" cy="563200"/>
          </a:xfrm>
          <a:prstGeom prst="roundRect">
            <a:avLst>
              <a:gd name="adj" fmla="val 16667"/>
            </a:avLst>
          </a:prstGeom>
          <a:solidFill>
            <a:srgbClr val="FFE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333" b="1">
                <a:solidFill>
                  <a:srgbClr val="C00000"/>
                </a:solidFill>
                <a:latin typeface="Trebuchet MS"/>
                <a:ea typeface="Trebuchet MS"/>
                <a:cs typeface="Trebuchet MS"/>
                <a:sym typeface="Trebuchet MS"/>
              </a:rPr>
              <a:t>SYCL </a:t>
            </a:r>
            <a:br>
              <a:rPr lang="en" sz="1333" b="1">
                <a:solidFill>
                  <a:srgbClr val="C00000"/>
                </a:solidFill>
                <a:latin typeface="Trebuchet MS"/>
                <a:ea typeface="Trebuchet MS"/>
                <a:cs typeface="Trebuchet MS"/>
                <a:sym typeface="Trebuchet MS"/>
              </a:rPr>
            </a:br>
            <a:r>
              <a:rPr lang="en" sz="1333" b="1">
                <a:solidFill>
                  <a:srgbClr val="C00000"/>
                </a:solidFill>
                <a:latin typeface="Trebuchet MS"/>
                <a:ea typeface="Trebuchet MS"/>
                <a:cs typeface="Trebuchet MS"/>
                <a:sym typeface="Trebuchet MS"/>
              </a:rPr>
              <a:t>Compiler </a:t>
            </a:r>
            <a:endParaRPr sz="1733" b="1">
              <a:solidFill>
                <a:srgbClr val="C00000"/>
              </a:solidFill>
              <a:latin typeface="Trebuchet MS"/>
              <a:ea typeface="Trebuchet MS"/>
              <a:cs typeface="Trebuchet MS"/>
              <a:sym typeface="Trebuchet MS"/>
            </a:endParaRPr>
          </a:p>
        </p:txBody>
      </p:sp>
      <p:sp>
        <p:nvSpPr>
          <p:cNvPr id="430" name="Google Shape;430;p82"/>
          <p:cNvSpPr/>
          <p:nvPr/>
        </p:nvSpPr>
        <p:spPr>
          <a:xfrm>
            <a:off x="6398143" y="3266043"/>
            <a:ext cx="1439200" cy="563200"/>
          </a:xfrm>
          <a:prstGeom prst="roundRect">
            <a:avLst>
              <a:gd name="adj" fmla="val 16667"/>
            </a:avLst>
          </a:prstGeom>
          <a:solidFill>
            <a:srgbClr val="FFE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333" b="1">
                <a:solidFill>
                  <a:srgbClr val="000000"/>
                </a:solidFill>
                <a:latin typeface="Trebuchet MS"/>
                <a:ea typeface="Trebuchet MS"/>
                <a:cs typeface="Trebuchet MS"/>
                <a:sym typeface="Trebuchet MS"/>
              </a:rPr>
              <a:t>CPU</a:t>
            </a:r>
            <a:br>
              <a:rPr lang="en" sz="1333" b="1">
                <a:solidFill>
                  <a:srgbClr val="000000"/>
                </a:solidFill>
                <a:latin typeface="Trebuchet MS"/>
                <a:ea typeface="Trebuchet MS"/>
                <a:cs typeface="Trebuchet MS"/>
                <a:sym typeface="Trebuchet MS"/>
              </a:rPr>
            </a:br>
            <a:r>
              <a:rPr lang="en" sz="1333" b="1">
                <a:solidFill>
                  <a:srgbClr val="000000"/>
                </a:solidFill>
                <a:latin typeface="Trebuchet MS"/>
                <a:ea typeface="Trebuchet MS"/>
                <a:cs typeface="Trebuchet MS"/>
                <a:sym typeface="Trebuchet MS"/>
              </a:rPr>
              <a:t>Compiler </a:t>
            </a:r>
            <a:endParaRPr sz="1600"/>
          </a:p>
        </p:txBody>
      </p:sp>
      <p:sp>
        <p:nvSpPr>
          <p:cNvPr id="431" name="Google Shape;431;p82"/>
          <p:cNvSpPr/>
          <p:nvPr/>
        </p:nvSpPr>
        <p:spPr>
          <a:xfrm>
            <a:off x="6817713" y="4027740"/>
            <a:ext cx="646400" cy="3756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600" b="1">
                <a:solidFill>
                  <a:srgbClr val="000000"/>
                </a:solidFill>
                <a:latin typeface="Trebuchet MS"/>
                <a:ea typeface="Trebuchet MS"/>
                <a:cs typeface="Trebuchet MS"/>
                <a:sym typeface="Trebuchet MS"/>
              </a:rPr>
              <a:t>CPU</a:t>
            </a:r>
            <a:endParaRPr sz="1600"/>
          </a:p>
        </p:txBody>
      </p:sp>
      <p:pic>
        <p:nvPicPr>
          <p:cNvPr id="432" name="Google Shape;432;p82" descr="A picture containing cup, clock&#10;&#10;Description automatically generated"/>
          <p:cNvPicPr preferRelativeResize="0"/>
          <p:nvPr/>
        </p:nvPicPr>
        <p:blipFill rotWithShape="1">
          <a:blip r:embed="rId3">
            <a:alphaModFix/>
          </a:blip>
          <a:srcRect/>
          <a:stretch/>
        </p:blipFill>
        <p:spPr>
          <a:xfrm>
            <a:off x="3219183" y="3284414"/>
            <a:ext cx="1031492" cy="468860"/>
          </a:xfrm>
          <a:prstGeom prst="rect">
            <a:avLst/>
          </a:prstGeom>
          <a:noFill/>
          <a:ln>
            <a:noFill/>
          </a:ln>
        </p:spPr>
      </p:pic>
      <p:pic>
        <p:nvPicPr>
          <p:cNvPr id="433" name="Google Shape;433;p82" descr="Image result for llvm logo"/>
          <p:cNvPicPr preferRelativeResize="0"/>
          <p:nvPr/>
        </p:nvPicPr>
        <p:blipFill rotWithShape="1">
          <a:blip r:embed="rId4">
            <a:alphaModFix/>
          </a:blip>
          <a:srcRect/>
          <a:stretch/>
        </p:blipFill>
        <p:spPr>
          <a:xfrm>
            <a:off x="7932717" y="3257475"/>
            <a:ext cx="745248" cy="527884"/>
          </a:xfrm>
          <a:prstGeom prst="rect">
            <a:avLst/>
          </a:prstGeom>
          <a:noFill/>
          <a:ln>
            <a:noFill/>
          </a:ln>
        </p:spPr>
      </p:pic>
      <p:pic>
        <p:nvPicPr>
          <p:cNvPr id="434" name="Google Shape;434;p82" descr="Image result for tensorflow logo"/>
          <p:cNvPicPr preferRelativeResize="0"/>
          <p:nvPr/>
        </p:nvPicPr>
        <p:blipFill rotWithShape="1">
          <a:blip r:embed="rId5">
            <a:alphaModFix/>
          </a:blip>
          <a:srcRect l="19881" t="20008" r="18945" b="18331"/>
          <a:stretch/>
        </p:blipFill>
        <p:spPr>
          <a:xfrm>
            <a:off x="8557449" y="1446354"/>
            <a:ext cx="883996" cy="501172"/>
          </a:xfrm>
          <a:prstGeom prst="rect">
            <a:avLst/>
          </a:prstGeom>
          <a:noFill/>
          <a:ln>
            <a:noFill/>
          </a:ln>
        </p:spPr>
      </p:pic>
      <p:sp>
        <p:nvSpPr>
          <p:cNvPr id="435" name="Google Shape;435;p82"/>
          <p:cNvSpPr txBox="1"/>
          <p:nvPr/>
        </p:nvSpPr>
        <p:spPr>
          <a:xfrm>
            <a:off x="1660608" y="1084463"/>
            <a:ext cx="1778000" cy="1402882"/>
          </a:xfrm>
          <a:prstGeom prst="rect">
            <a:avLst/>
          </a:prstGeom>
          <a:noFill/>
          <a:ln>
            <a:noFill/>
          </a:ln>
        </p:spPr>
        <p:txBody>
          <a:bodyPr spcFirstLastPara="1" wrap="square" lIns="101600" tIns="50767" rIns="101600" bIns="50767" anchor="t" anchorCtr="0">
            <a:spAutoFit/>
          </a:bodyPr>
          <a:lstStyle/>
          <a:p>
            <a:pPr algn="r">
              <a:lnSpc>
                <a:spcPct val="99000"/>
              </a:lnSpc>
            </a:pPr>
            <a:r>
              <a:rPr lang="en" sz="1067" b="1">
                <a:solidFill>
                  <a:schemeClr val="dk2"/>
                </a:solidFill>
                <a:latin typeface="Trebuchet MS"/>
                <a:ea typeface="Trebuchet MS"/>
                <a:cs typeface="Trebuchet MS"/>
                <a:sym typeface="Trebuchet MS"/>
              </a:rPr>
              <a:t>One-MKL</a:t>
            </a:r>
            <a:endParaRPr sz="1067" b="1">
              <a:solidFill>
                <a:schemeClr val="dk2"/>
              </a:solidFill>
              <a:latin typeface="Trebuchet MS"/>
              <a:ea typeface="Trebuchet MS"/>
              <a:cs typeface="Trebuchet MS"/>
              <a:sym typeface="Trebuchet MS"/>
            </a:endParaRPr>
          </a:p>
          <a:p>
            <a:pPr algn="r">
              <a:lnSpc>
                <a:spcPct val="99000"/>
              </a:lnSpc>
            </a:pPr>
            <a:r>
              <a:rPr lang="en" sz="1067" b="1">
                <a:solidFill>
                  <a:schemeClr val="dk2"/>
                </a:solidFill>
                <a:latin typeface="Trebuchet MS"/>
                <a:ea typeface="Trebuchet MS"/>
                <a:cs typeface="Trebuchet MS"/>
                <a:sym typeface="Trebuchet MS"/>
              </a:rPr>
              <a:t>One-DNN</a:t>
            </a:r>
            <a:endParaRPr sz="1067" b="1">
              <a:solidFill>
                <a:schemeClr val="dk2"/>
              </a:solidFill>
              <a:latin typeface="Trebuchet MS"/>
              <a:ea typeface="Trebuchet MS"/>
              <a:cs typeface="Trebuchet MS"/>
              <a:sym typeface="Trebuchet MS"/>
            </a:endParaRPr>
          </a:p>
          <a:p>
            <a:pPr algn="r">
              <a:lnSpc>
                <a:spcPct val="99000"/>
              </a:lnSpc>
            </a:pPr>
            <a:r>
              <a:rPr lang="en" sz="1067" b="1">
                <a:solidFill>
                  <a:schemeClr val="dk1"/>
                </a:solidFill>
                <a:latin typeface="Trebuchet MS"/>
                <a:ea typeface="Trebuchet MS"/>
                <a:cs typeface="Trebuchet MS"/>
                <a:sym typeface="Trebuchet MS"/>
              </a:rPr>
              <a:t>OneDPC</a:t>
            </a:r>
            <a:endParaRPr sz="1067" b="1">
              <a:solidFill>
                <a:schemeClr val="dk1"/>
              </a:solidFill>
              <a:latin typeface="Trebuchet MS"/>
              <a:ea typeface="Trebuchet MS"/>
              <a:cs typeface="Trebuchet MS"/>
              <a:sym typeface="Trebuchet MS"/>
            </a:endParaRPr>
          </a:p>
          <a:p>
            <a:pPr algn="r">
              <a:lnSpc>
                <a:spcPct val="99000"/>
              </a:lnSpc>
              <a:buClr>
                <a:schemeClr val="dk1"/>
              </a:buClr>
            </a:pPr>
            <a:r>
              <a:rPr lang="en" sz="1067" b="1">
                <a:solidFill>
                  <a:schemeClr val="dk1"/>
                </a:solidFill>
                <a:latin typeface="Trebuchet MS"/>
                <a:ea typeface="Trebuchet MS"/>
                <a:cs typeface="Trebuchet MS"/>
                <a:sym typeface="Trebuchet MS"/>
              </a:rPr>
              <a:t>SYCL-BLAS</a:t>
            </a:r>
            <a:endParaRPr sz="1067" b="1">
              <a:solidFill>
                <a:schemeClr val="dk1"/>
              </a:solidFill>
              <a:latin typeface="Trebuchet MS"/>
              <a:ea typeface="Trebuchet MS"/>
              <a:cs typeface="Trebuchet MS"/>
              <a:sym typeface="Trebuchet MS"/>
            </a:endParaRPr>
          </a:p>
          <a:p>
            <a:pPr algn="r">
              <a:lnSpc>
                <a:spcPct val="99000"/>
              </a:lnSpc>
            </a:pPr>
            <a:r>
              <a:rPr lang="en" sz="1067" b="1">
                <a:solidFill>
                  <a:schemeClr val="dk1"/>
                </a:solidFill>
                <a:latin typeface="Trebuchet MS"/>
                <a:ea typeface="Trebuchet MS"/>
                <a:cs typeface="Trebuchet MS"/>
                <a:sym typeface="Trebuchet MS"/>
              </a:rPr>
              <a:t>SYCL-Eigen</a:t>
            </a:r>
            <a:br>
              <a:rPr lang="en" sz="1067" b="1">
                <a:solidFill>
                  <a:schemeClr val="dk2"/>
                </a:solidFill>
                <a:latin typeface="Trebuchet MS"/>
                <a:ea typeface="Trebuchet MS"/>
                <a:cs typeface="Trebuchet MS"/>
                <a:sym typeface="Trebuchet MS"/>
              </a:rPr>
            </a:br>
            <a:r>
              <a:rPr lang="en" sz="1067" b="1">
                <a:solidFill>
                  <a:schemeClr val="dk2"/>
                </a:solidFill>
                <a:latin typeface="Trebuchet MS"/>
                <a:ea typeface="Trebuchet MS"/>
                <a:cs typeface="Trebuchet MS"/>
                <a:sym typeface="Trebuchet MS"/>
              </a:rPr>
              <a:t>SYCL-DNN </a:t>
            </a:r>
            <a:br>
              <a:rPr lang="en" sz="1067" b="1">
                <a:solidFill>
                  <a:schemeClr val="dk2"/>
                </a:solidFill>
                <a:latin typeface="Trebuchet MS"/>
                <a:ea typeface="Trebuchet MS"/>
                <a:cs typeface="Trebuchet MS"/>
                <a:sym typeface="Trebuchet MS"/>
              </a:rPr>
            </a:br>
            <a:r>
              <a:rPr lang="en" sz="1067" b="1">
                <a:solidFill>
                  <a:schemeClr val="dk2"/>
                </a:solidFill>
                <a:latin typeface="Trebuchet MS"/>
                <a:ea typeface="Trebuchet MS"/>
                <a:cs typeface="Trebuchet MS"/>
                <a:sym typeface="Trebuchet MS"/>
              </a:rPr>
              <a:t>SYCL Parallel STL</a:t>
            </a:r>
            <a:endParaRPr sz="1067" b="1">
              <a:solidFill>
                <a:schemeClr val="dk2"/>
              </a:solidFill>
              <a:latin typeface="Trebuchet MS"/>
              <a:ea typeface="Trebuchet MS"/>
              <a:cs typeface="Trebuchet MS"/>
              <a:sym typeface="Trebuchet MS"/>
            </a:endParaRPr>
          </a:p>
          <a:p>
            <a:pPr algn="r">
              <a:lnSpc>
                <a:spcPct val="99000"/>
              </a:lnSpc>
              <a:buClr>
                <a:schemeClr val="dk1"/>
              </a:buClr>
            </a:pPr>
            <a:r>
              <a:rPr lang="en" sz="1067" b="1">
                <a:solidFill>
                  <a:schemeClr val="dk2"/>
                </a:solidFill>
                <a:latin typeface="Trebuchet MS"/>
                <a:ea typeface="Trebuchet MS"/>
                <a:cs typeface="Trebuchet MS"/>
                <a:sym typeface="Trebuchet MS"/>
              </a:rPr>
              <a:t>...</a:t>
            </a:r>
            <a:endParaRPr sz="1067" b="1">
              <a:solidFill>
                <a:schemeClr val="dk2"/>
              </a:solidFill>
              <a:latin typeface="Trebuchet MS"/>
              <a:ea typeface="Trebuchet MS"/>
              <a:cs typeface="Trebuchet MS"/>
              <a:sym typeface="Trebuchet MS"/>
            </a:endParaRPr>
          </a:p>
        </p:txBody>
      </p:sp>
      <p:sp>
        <p:nvSpPr>
          <p:cNvPr id="436" name="Google Shape;436;p82"/>
          <p:cNvSpPr/>
          <p:nvPr/>
        </p:nvSpPr>
        <p:spPr>
          <a:xfrm>
            <a:off x="8862605" y="2291124"/>
            <a:ext cx="2286000" cy="636000"/>
          </a:xfrm>
          <a:prstGeom prst="wedgeRectCallout">
            <a:avLst>
              <a:gd name="adj1" fmla="val -64968"/>
              <a:gd name="adj2" fmla="val 2152"/>
            </a:avLst>
          </a:prstGeom>
          <a:solidFill>
            <a:schemeClr val="lt1"/>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200" b="1">
                <a:solidFill>
                  <a:schemeClr val="dk1"/>
                </a:solidFill>
                <a:latin typeface="Trebuchet MS"/>
                <a:ea typeface="Trebuchet MS"/>
                <a:cs typeface="Trebuchet MS"/>
                <a:sym typeface="Trebuchet MS"/>
              </a:rPr>
              <a:t>C++ templates and lambda functions separate host &amp; accelerated device code</a:t>
            </a:r>
            <a:endParaRPr sz="1600"/>
          </a:p>
        </p:txBody>
      </p:sp>
      <p:sp>
        <p:nvSpPr>
          <p:cNvPr id="437" name="Google Shape;437;p82"/>
          <p:cNvSpPr/>
          <p:nvPr/>
        </p:nvSpPr>
        <p:spPr>
          <a:xfrm>
            <a:off x="1252031" y="4878203"/>
            <a:ext cx="1778000" cy="636000"/>
          </a:xfrm>
          <a:prstGeom prst="wedgeRectCallout">
            <a:avLst>
              <a:gd name="adj1" fmla="val 62744"/>
              <a:gd name="adj2" fmla="val 6188"/>
            </a:avLst>
          </a:prstGeom>
          <a:solidFill>
            <a:schemeClr val="lt1"/>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200" b="1">
                <a:solidFill>
                  <a:schemeClr val="dk1"/>
                </a:solidFill>
                <a:latin typeface="Trebuchet MS"/>
                <a:ea typeface="Trebuchet MS"/>
                <a:cs typeface="Trebuchet MS"/>
                <a:sym typeface="Trebuchet MS"/>
              </a:rPr>
              <a:t>Accelerated code passed into device OpenCL compilers</a:t>
            </a:r>
            <a:endParaRPr sz="1600"/>
          </a:p>
        </p:txBody>
      </p:sp>
      <p:sp>
        <p:nvSpPr>
          <p:cNvPr id="438" name="Google Shape;438;p82"/>
          <p:cNvSpPr/>
          <p:nvPr/>
        </p:nvSpPr>
        <p:spPr>
          <a:xfrm>
            <a:off x="9428325" y="1089057"/>
            <a:ext cx="2059200" cy="636000"/>
          </a:xfrm>
          <a:prstGeom prst="wedgeRectCallout">
            <a:avLst>
              <a:gd name="adj1" fmla="val -58593"/>
              <a:gd name="adj2" fmla="val 28242"/>
            </a:avLst>
          </a:prstGeom>
          <a:solidFill>
            <a:schemeClr val="lt1"/>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200" b="1">
                <a:solidFill>
                  <a:schemeClr val="dk1"/>
                </a:solidFill>
                <a:latin typeface="Trebuchet MS"/>
                <a:ea typeface="Trebuchet MS"/>
                <a:cs typeface="Trebuchet MS"/>
                <a:sym typeface="Trebuchet MS"/>
              </a:rPr>
              <a:t>Complex ML frameworks can be directly compiled and accelerated</a:t>
            </a:r>
            <a:endParaRPr sz="1600"/>
          </a:p>
        </p:txBody>
      </p:sp>
      <p:sp>
        <p:nvSpPr>
          <p:cNvPr id="439" name="Google Shape;439;p82"/>
          <p:cNvSpPr txBox="1"/>
          <p:nvPr/>
        </p:nvSpPr>
        <p:spPr>
          <a:xfrm>
            <a:off x="7281900" y="4817389"/>
            <a:ext cx="3638800" cy="833600"/>
          </a:xfrm>
          <a:prstGeom prst="rect">
            <a:avLst/>
          </a:prstGeom>
          <a:noFill/>
          <a:ln w="9525" cap="flat" cmpd="sng">
            <a:solidFill>
              <a:schemeClr val="dk1"/>
            </a:solidFill>
            <a:prstDash val="solid"/>
            <a:miter lim="800000"/>
            <a:headEnd type="none" w="sm" len="sm"/>
            <a:tailEnd type="none" w="sm" len="sm"/>
          </a:ln>
        </p:spPr>
        <p:txBody>
          <a:bodyPr spcFirstLastPara="1" wrap="square" lIns="101600" tIns="50767" rIns="101600" bIns="50767" anchor="t" anchorCtr="0">
            <a:noAutofit/>
          </a:bodyPr>
          <a:lstStyle/>
          <a:p>
            <a:pPr algn="ctr">
              <a:lnSpc>
                <a:spcPct val="99000"/>
              </a:lnSpc>
            </a:pPr>
            <a:r>
              <a:rPr lang="en" sz="1600" b="1">
                <a:solidFill>
                  <a:srgbClr val="C00000"/>
                </a:solidFill>
                <a:latin typeface="Trebuchet MS"/>
                <a:ea typeface="Trebuchet MS"/>
                <a:cs typeface="Trebuchet MS"/>
                <a:sym typeface="Trebuchet MS"/>
              </a:rPr>
              <a:t>SYCL is ideal for accelerating larger C++-based engines and applications with performance portability</a:t>
            </a:r>
            <a:endParaRPr sz="1600"/>
          </a:p>
        </p:txBody>
      </p:sp>
      <p:sp>
        <p:nvSpPr>
          <p:cNvPr id="440" name="Google Shape;440;p82"/>
          <p:cNvSpPr/>
          <p:nvPr/>
        </p:nvSpPr>
        <p:spPr>
          <a:xfrm>
            <a:off x="914400" y="3318121"/>
            <a:ext cx="2108000" cy="813600"/>
          </a:xfrm>
          <a:prstGeom prst="wedgeRectCallout">
            <a:avLst>
              <a:gd name="adj1" fmla="val 62744"/>
              <a:gd name="adj2" fmla="val 6188"/>
            </a:avLst>
          </a:prstGeom>
          <a:solidFill>
            <a:schemeClr val="lt1"/>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200" b="1">
                <a:solidFill>
                  <a:schemeClr val="dk1"/>
                </a:solidFill>
                <a:latin typeface="Trebuchet MS"/>
                <a:ea typeface="Trebuchet MS"/>
                <a:cs typeface="Trebuchet MS"/>
                <a:sym typeface="Trebuchet MS"/>
              </a:rPr>
              <a:t>C++ Kernel Fusion can give better performance on complex apps and libs than hand-coding</a:t>
            </a:r>
            <a:endParaRPr sz="1600"/>
          </a:p>
        </p:txBody>
      </p:sp>
      <p:sp>
        <p:nvSpPr>
          <p:cNvPr id="441" name="Google Shape;441;p82"/>
          <p:cNvSpPr/>
          <p:nvPr/>
        </p:nvSpPr>
        <p:spPr>
          <a:xfrm>
            <a:off x="3377827" y="5680693"/>
            <a:ext cx="1439200" cy="251200"/>
          </a:xfrm>
          <a:prstGeom prst="roundRect">
            <a:avLst>
              <a:gd name="adj" fmla="val 16667"/>
            </a:avLst>
          </a:prstGeom>
          <a:solidFill>
            <a:srgbClr val="EAEAFA"/>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AI/Tensor HW </a:t>
            </a:r>
            <a:endParaRPr sz="1600"/>
          </a:p>
        </p:txBody>
      </p:sp>
      <p:sp>
        <p:nvSpPr>
          <p:cNvPr id="442" name="Google Shape;442;p82"/>
          <p:cNvSpPr/>
          <p:nvPr/>
        </p:nvSpPr>
        <p:spPr>
          <a:xfrm>
            <a:off x="5870681" y="5034973"/>
            <a:ext cx="646400" cy="282000"/>
          </a:xfrm>
          <a:prstGeom prst="roundRect">
            <a:avLst>
              <a:gd name="adj" fmla="val 16667"/>
            </a:avLst>
          </a:prstGeom>
          <a:solidFill>
            <a:srgbClr val="FEF1D2"/>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GPU</a:t>
            </a:r>
            <a:endParaRPr sz="1600"/>
          </a:p>
        </p:txBody>
      </p:sp>
      <p:sp>
        <p:nvSpPr>
          <p:cNvPr id="443" name="Google Shape;443;p82"/>
          <p:cNvSpPr/>
          <p:nvPr/>
        </p:nvSpPr>
        <p:spPr>
          <a:xfrm>
            <a:off x="5121896" y="5368147"/>
            <a:ext cx="657600" cy="282000"/>
          </a:xfrm>
          <a:prstGeom prst="roundRect">
            <a:avLst>
              <a:gd name="adj" fmla="val 16667"/>
            </a:avLst>
          </a:prstGeom>
          <a:solidFill>
            <a:srgbClr val="FFFFCC"/>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FPGA</a:t>
            </a:r>
            <a:endParaRPr sz="1600"/>
          </a:p>
        </p:txBody>
      </p:sp>
      <p:sp>
        <p:nvSpPr>
          <p:cNvPr id="444" name="Google Shape;444;p82"/>
          <p:cNvSpPr/>
          <p:nvPr/>
        </p:nvSpPr>
        <p:spPr>
          <a:xfrm>
            <a:off x="5826333" y="5368147"/>
            <a:ext cx="646400" cy="282000"/>
          </a:xfrm>
          <a:prstGeom prst="roundRect">
            <a:avLst>
              <a:gd name="adj" fmla="val 16667"/>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DSP</a:t>
            </a:r>
            <a:endParaRPr sz="1600"/>
          </a:p>
        </p:txBody>
      </p:sp>
      <p:sp>
        <p:nvSpPr>
          <p:cNvPr id="445" name="Google Shape;445;p82"/>
          <p:cNvSpPr/>
          <p:nvPr/>
        </p:nvSpPr>
        <p:spPr>
          <a:xfrm>
            <a:off x="5071693" y="5948127"/>
            <a:ext cx="1439200" cy="251200"/>
          </a:xfrm>
          <a:prstGeom prst="roundRect">
            <a:avLst>
              <a:gd name="adj" fmla="val 16667"/>
            </a:avLst>
          </a:prstGeom>
          <a:solidFill>
            <a:srgbClr val="FFE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Custom Hardware </a:t>
            </a:r>
            <a:endParaRPr sz="1600"/>
          </a:p>
        </p:txBody>
      </p:sp>
      <p:sp>
        <p:nvSpPr>
          <p:cNvPr id="446" name="Google Shape;446;p82"/>
          <p:cNvSpPr/>
          <p:nvPr/>
        </p:nvSpPr>
        <p:spPr>
          <a:xfrm>
            <a:off x="5826333" y="5068339"/>
            <a:ext cx="646400" cy="282000"/>
          </a:xfrm>
          <a:prstGeom prst="roundRect">
            <a:avLst>
              <a:gd name="adj" fmla="val 16667"/>
            </a:avLst>
          </a:prstGeom>
          <a:solidFill>
            <a:srgbClr val="FEF1D2"/>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GPU</a:t>
            </a:r>
            <a:endParaRPr sz="1600"/>
          </a:p>
        </p:txBody>
      </p:sp>
      <p:sp>
        <p:nvSpPr>
          <p:cNvPr id="447" name="Google Shape;447;p82"/>
          <p:cNvSpPr/>
          <p:nvPr/>
        </p:nvSpPr>
        <p:spPr>
          <a:xfrm>
            <a:off x="5077533" y="5009368"/>
            <a:ext cx="646400" cy="2820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CPU</a:t>
            </a:r>
            <a:endParaRPr sz="1600"/>
          </a:p>
        </p:txBody>
      </p:sp>
      <p:sp>
        <p:nvSpPr>
          <p:cNvPr id="448" name="Google Shape;448;p82"/>
          <p:cNvSpPr/>
          <p:nvPr/>
        </p:nvSpPr>
        <p:spPr>
          <a:xfrm>
            <a:off x="5105596" y="5038853"/>
            <a:ext cx="646400" cy="2820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CPU</a:t>
            </a:r>
            <a:endParaRPr sz="1600"/>
          </a:p>
        </p:txBody>
      </p:sp>
      <p:sp>
        <p:nvSpPr>
          <p:cNvPr id="449" name="Google Shape;449;p82"/>
          <p:cNvSpPr/>
          <p:nvPr/>
        </p:nvSpPr>
        <p:spPr>
          <a:xfrm>
            <a:off x="5133660" y="5068337"/>
            <a:ext cx="646400" cy="2820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CPU</a:t>
            </a:r>
            <a:endParaRPr sz="1600"/>
          </a:p>
        </p:txBody>
      </p:sp>
      <p:sp>
        <p:nvSpPr>
          <p:cNvPr id="450" name="Google Shape;450;p82"/>
          <p:cNvSpPr/>
          <p:nvPr/>
        </p:nvSpPr>
        <p:spPr>
          <a:xfrm>
            <a:off x="5569348" y="4642277"/>
            <a:ext cx="455600" cy="402400"/>
          </a:xfrm>
          <a:prstGeom prst="down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endParaRPr sz="2000">
              <a:solidFill>
                <a:srgbClr val="000000"/>
              </a:solidFill>
              <a:latin typeface="Trebuchet MS"/>
              <a:ea typeface="Trebuchet MS"/>
              <a:cs typeface="Trebuchet MS"/>
              <a:sym typeface="Trebuchet MS"/>
            </a:endParaRPr>
          </a:p>
        </p:txBody>
      </p:sp>
      <p:sp>
        <p:nvSpPr>
          <p:cNvPr id="451" name="Google Shape;451;p82"/>
          <p:cNvSpPr/>
          <p:nvPr/>
        </p:nvSpPr>
        <p:spPr>
          <a:xfrm>
            <a:off x="5071693" y="5675793"/>
            <a:ext cx="1439200" cy="251200"/>
          </a:xfrm>
          <a:prstGeom prst="roundRect">
            <a:avLst>
              <a:gd name="adj" fmla="val 16667"/>
            </a:avLst>
          </a:prstGeom>
          <a:solidFill>
            <a:srgbClr val="EAEAFA"/>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067" b="1">
                <a:solidFill>
                  <a:srgbClr val="000000"/>
                </a:solidFill>
                <a:latin typeface="Trebuchet MS"/>
                <a:ea typeface="Trebuchet MS"/>
                <a:cs typeface="Trebuchet MS"/>
                <a:sym typeface="Trebuchet MS"/>
              </a:rPr>
              <a:t>AI/Tensor HW </a:t>
            </a:r>
            <a:endParaRPr sz="1600"/>
          </a:p>
        </p:txBody>
      </p:sp>
      <p:sp>
        <p:nvSpPr>
          <p:cNvPr id="452" name="Google Shape;452;p82"/>
          <p:cNvSpPr/>
          <p:nvPr/>
        </p:nvSpPr>
        <p:spPr>
          <a:xfrm>
            <a:off x="5209309" y="4238460"/>
            <a:ext cx="1175600" cy="4688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pPr>
            <a:r>
              <a:rPr lang="en" sz="1333" b="1">
                <a:latin typeface="Trebuchet MS"/>
                <a:ea typeface="Trebuchet MS"/>
                <a:cs typeface="Trebuchet MS"/>
                <a:sym typeface="Trebuchet MS"/>
              </a:rPr>
              <a:t>Other Backends</a:t>
            </a:r>
            <a:endParaRPr sz="1333" b="1">
              <a:latin typeface="Trebuchet MS"/>
              <a:ea typeface="Trebuchet MS"/>
              <a:cs typeface="Trebuchet MS"/>
              <a:sym typeface="Trebuchet MS"/>
            </a:endParaRPr>
          </a:p>
        </p:txBody>
      </p:sp>
      <p:pic>
        <p:nvPicPr>
          <p:cNvPr id="453" name="Google Shape;453;p82"/>
          <p:cNvPicPr preferRelativeResize="0"/>
          <p:nvPr/>
        </p:nvPicPr>
        <p:blipFill>
          <a:blip r:embed="rId6">
            <a:alphaModFix/>
          </a:blip>
          <a:stretch>
            <a:fillRect/>
          </a:stretch>
        </p:blipFill>
        <p:spPr>
          <a:xfrm>
            <a:off x="3637243" y="4163144"/>
            <a:ext cx="1031500" cy="468867"/>
          </a:xfrm>
          <a:prstGeom prst="rect">
            <a:avLst/>
          </a:prstGeom>
          <a:noFill/>
          <a:ln>
            <a:noFill/>
          </a:ln>
        </p:spPr>
      </p:pic>
      <p:pic>
        <p:nvPicPr>
          <p:cNvPr id="454" name="Google Shape;454;p82"/>
          <p:cNvPicPr preferRelativeResize="0"/>
          <p:nvPr/>
        </p:nvPicPr>
        <p:blipFill>
          <a:blip r:embed="rId7">
            <a:alphaModFix/>
          </a:blip>
          <a:stretch>
            <a:fillRect/>
          </a:stretch>
        </p:blipFill>
        <p:spPr>
          <a:xfrm>
            <a:off x="8811033" y="3270739"/>
            <a:ext cx="455600" cy="537028"/>
          </a:xfrm>
          <a:prstGeom prst="rect">
            <a:avLst/>
          </a:prstGeom>
          <a:noFill/>
          <a:ln>
            <a:noFill/>
          </a:ln>
        </p:spPr>
      </p:pic>
      <p:pic>
        <p:nvPicPr>
          <p:cNvPr id="455" name="Google Shape;455;p82"/>
          <p:cNvPicPr preferRelativeResize="0"/>
          <p:nvPr/>
        </p:nvPicPr>
        <p:blipFill>
          <a:blip r:embed="rId8">
            <a:alphaModFix/>
          </a:blip>
          <a:stretch>
            <a:fillRect/>
          </a:stretch>
        </p:blipFill>
        <p:spPr>
          <a:xfrm>
            <a:off x="9426951" y="3270750"/>
            <a:ext cx="884000" cy="590673"/>
          </a:xfrm>
          <a:prstGeom prst="rect">
            <a:avLst/>
          </a:prstGeom>
          <a:noFill/>
          <a:ln>
            <a:noFill/>
          </a:ln>
        </p:spPr>
      </p:pic>
      <p:pic>
        <p:nvPicPr>
          <p:cNvPr id="456" name="Google Shape;456;p82"/>
          <p:cNvPicPr preferRelativeResize="0"/>
          <p:nvPr/>
        </p:nvPicPr>
        <p:blipFill>
          <a:blip r:embed="rId9">
            <a:alphaModFix/>
          </a:blip>
          <a:stretch>
            <a:fillRect/>
          </a:stretch>
        </p:blipFill>
        <p:spPr>
          <a:xfrm>
            <a:off x="10471289" y="3218823"/>
            <a:ext cx="657600" cy="657600"/>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97"/>
          <p:cNvSpPr txBox="1"/>
          <p:nvPr/>
        </p:nvSpPr>
        <p:spPr>
          <a:xfrm>
            <a:off x="1953750" y="1085531"/>
            <a:ext cx="8252400" cy="451200"/>
          </a:xfrm>
          <a:prstGeom prst="rect">
            <a:avLst/>
          </a:prstGeom>
          <a:noFill/>
          <a:ln>
            <a:noFill/>
          </a:ln>
        </p:spPr>
        <p:txBody>
          <a:bodyPr spcFirstLastPara="1" wrap="square" lIns="68575" tIns="68575" rIns="68575" bIns="68575" anchor="t" anchorCtr="0">
            <a:noAutofit/>
          </a:bodyPr>
          <a:lstStyle/>
          <a:p>
            <a:pPr algn="ctr"/>
            <a:r>
              <a:rPr lang="en" sz="2300">
                <a:latin typeface="Calibri"/>
                <a:ea typeface="Calibri"/>
                <a:cs typeface="Calibri"/>
                <a:sym typeface="Calibri"/>
              </a:rPr>
              <a:t>What can I do with a Parallel For Each?</a:t>
            </a:r>
            <a:endParaRPr sz="2300">
              <a:latin typeface="Calibri"/>
              <a:ea typeface="Calibri"/>
              <a:cs typeface="Calibri"/>
              <a:sym typeface="Calibri"/>
            </a:endParaRPr>
          </a:p>
        </p:txBody>
      </p:sp>
      <p:pic>
        <p:nvPicPr>
          <p:cNvPr id="1173" name="Google Shape;1173;p97"/>
          <p:cNvPicPr preferRelativeResize="0"/>
          <p:nvPr/>
        </p:nvPicPr>
        <p:blipFill>
          <a:blip r:embed="rId3">
            <a:alphaModFix/>
          </a:blip>
          <a:stretch>
            <a:fillRect/>
          </a:stretch>
        </p:blipFill>
        <p:spPr>
          <a:xfrm>
            <a:off x="2101802" y="1536658"/>
            <a:ext cx="2386013" cy="3571875"/>
          </a:xfrm>
          <a:prstGeom prst="rect">
            <a:avLst/>
          </a:prstGeom>
          <a:noFill/>
          <a:ln>
            <a:noFill/>
          </a:ln>
        </p:spPr>
      </p:pic>
      <p:sp>
        <p:nvSpPr>
          <p:cNvPr id="1174" name="Google Shape;1174;p97"/>
          <p:cNvSpPr txBox="1"/>
          <p:nvPr/>
        </p:nvSpPr>
        <p:spPr>
          <a:xfrm>
            <a:off x="2111944" y="5107031"/>
            <a:ext cx="2433000" cy="351600"/>
          </a:xfrm>
          <a:prstGeom prst="rect">
            <a:avLst/>
          </a:prstGeom>
          <a:noFill/>
          <a:ln>
            <a:noFill/>
          </a:ln>
        </p:spPr>
        <p:txBody>
          <a:bodyPr spcFirstLastPara="1" wrap="square" lIns="68575" tIns="68575" rIns="68575" bIns="68575" anchor="t" anchorCtr="0">
            <a:noAutofit/>
          </a:bodyPr>
          <a:lstStyle/>
          <a:p>
            <a:pPr algn="ctr"/>
            <a:r>
              <a:rPr lang="en" sz="1100" b="1"/>
              <a:t>Intel Core i7 7th generation</a:t>
            </a:r>
            <a:endParaRPr sz="1100" b="1"/>
          </a:p>
        </p:txBody>
      </p:sp>
      <p:sp>
        <p:nvSpPr>
          <p:cNvPr id="1175" name="Google Shape;1175;p97"/>
          <p:cNvSpPr txBox="1"/>
          <p:nvPr/>
        </p:nvSpPr>
        <p:spPr>
          <a:xfrm>
            <a:off x="5112488" y="2220356"/>
            <a:ext cx="4919400" cy="1480200"/>
          </a:xfrm>
          <a:prstGeom prst="rect">
            <a:avLst/>
          </a:prstGeom>
          <a:noFill/>
          <a:ln>
            <a:noFill/>
          </a:ln>
        </p:spPr>
        <p:txBody>
          <a:bodyPr spcFirstLastPara="1" wrap="square" lIns="68575" tIns="68575" rIns="68575" bIns="68575" anchor="t" anchorCtr="0">
            <a:noAutofit/>
          </a:bodyPr>
          <a:lstStyle/>
          <a:p>
            <a:pPr>
              <a:lnSpc>
                <a:spcPct val="120000"/>
              </a:lnSpc>
            </a:pPr>
            <a:r>
              <a:rPr lang="en" sz="1400">
                <a:solidFill>
                  <a:schemeClr val="dk1"/>
                </a:solidFill>
                <a:highlight>
                  <a:srgbClr val="F9F9F9"/>
                </a:highlight>
                <a:latin typeface="Verdana"/>
                <a:ea typeface="Verdana"/>
                <a:cs typeface="Verdana"/>
                <a:sym typeface="Verdana"/>
              </a:rPr>
              <a:t>size_t nElems = 1000u;</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std::vector&lt;float&gt; nums(nElems);</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std::fill_n(</a:t>
            </a:r>
            <a:r>
              <a:rPr lang="en" sz="1400" b="1">
                <a:solidFill>
                  <a:schemeClr val="dk1"/>
                </a:solidFill>
                <a:highlight>
                  <a:srgbClr val="F9F9F9"/>
                </a:highlight>
                <a:latin typeface="Verdana"/>
                <a:ea typeface="Verdana"/>
                <a:cs typeface="Verdana"/>
                <a:sym typeface="Verdana"/>
              </a:rPr>
              <a:t>sycl_policy</a:t>
            </a:r>
            <a:r>
              <a:rPr lang="en" sz="1400">
                <a:solidFill>
                  <a:schemeClr val="dk1"/>
                </a:solidFill>
                <a:highlight>
                  <a:srgbClr val="F9F9F9"/>
                </a:highlight>
                <a:latin typeface="Verdana"/>
                <a:ea typeface="Verdana"/>
                <a:cs typeface="Verdana"/>
                <a:sym typeface="Verdana"/>
              </a:rPr>
              <a:t>,</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std::begin(v1), nElems, 1);</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a:t>
            </a:r>
            <a:r>
              <a:rPr lang="en" sz="1400">
                <a:solidFill>
                  <a:srgbClr val="008080"/>
                </a:solidFill>
                <a:highlight>
                  <a:srgbClr val="F9F9F9"/>
                </a:highlight>
                <a:latin typeface="Verdana"/>
                <a:ea typeface="Verdana"/>
                <a:cs typeface="Verdana"/>
                <a:sym typeface="Verdana"/>
              </a:rPr>
              <a:t>::</a:t>
            </a:r>
            <a:r>
              <a:rPr lang="en" sz="1400">
                <a:solidFill>
                  <a:schemeClr val="dk1"/>
                </a:solidFill>
                <a:highlight>
                  <a:srgbClr val="F9F9F9"/>
                </a:highlight>
                <a:latin typeface="Verdana"/>
                <a:ea typeface="Verdana"/>
                <a:cs typeface="Verdana"/>
                <a:sym typeface="Verdana"/>
              </a:rPr>
              <a:t>for_each</a:t>
            </a:r>
            <a:r>
              <a:rPr lang="en" sz="1400">
                <a:solidFill>
                  <a:srgbClr val="008000"/>
                </a:solidFill>
                <a:highlight>
                  <a:srgbClr val="F9F9F9"/>
                </a:highlight>
                <a:latin typeface="Verdana"/>
                <a:ea typeface="Verdana"/>
                <a:cs typeface="Verdana"/>
                <a:sym typeface="Verdana"/>
              </a:rPr>
              <a:t>(</a:t>
            </a:r>
            <a:r>
              <a:rPr lang="en" sz="1400" b="1">
                <a:solidFill>
                  <a:schemeClr val="dk1"/>
                </a:solidFill>
                <a:highlight>
                  <a:srgbClr val="F9F9F9"/>
                </a:highlight>
                <a:latin typeface="Verdana"/>
                <a:ea typeface="Verdana"/>
                <a:cs typeface="Verdana"/>
                <a:sym typeface="Verdana"/>
              </a:rPr>
              <a:t>sycl_named_policy</a:t>
            </a:r>
            <a:endParaRPr sz="1400" b="1">
              <a:solidFill>
                <a:schemeClr val="dk1"/>
              </a:solidFill>
              <a:highlight>
                <a:srgbClr val="F9F9F9"/>
              </a:highlight>
              <a:latin typeface="Verdana"/>
              <a:ea typeface="Verdana"/>
              <a:cs typeface="Verdana"/>
              <a:sym typeface="Verdana"/>
            </a:endParaRPr>
          </a:p>
          <a:p>
            <a:pPr>
              <a:lnSpc>
                <a:spcPct val="120000"/>
              </a:lnSpc>
            </a:pPr>
            <a:r>
              <a:rPr lang="en" sz="1400" b="1">
                <a:solidFill>
                  <a:schemeClr val="dk1"/>
                </a:solidFill>
                <a:highlight>
                  <a:srgbClr val="F9F9F9"/>
                </a:highlight>
                <a:latin typeface="Verdana"/>
                <a:ea typeface="Verdana"/>
                <a:cs typeface="Verdana"/>
                <a:sym typeface="Verdana"/>
              </a:rPr>
              <a:t>                       &lt;class KernelName&gt;,</a:t>
            </a:r>
            <a:endParaRPr sz="1400" b="1">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 std::end(v),</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[=](float f) { f * f + f });</a:t>
            </a:r>
            <a:endParaRPr sz="1400">
              <a:solidFill>
                <a:schemeClr val="dk1"/>
              </a:solidFill>
              <a:highlight>
                <a:srgbClr val="F9F9F9"/>
              </a:highlight>
              <a:latin typeface="Verdana"/>
              <a:ea typeface="Verdana"/>
              <a:cs typeface="Verdana"/>
              <a:sym typeface="Verdana"/>
            </a:endParaRPr>
          </a:p>
        </p:txBody>
      </p:sp>
      <p:sp>
        <p:nvSpPr>
          <p:cNvPr id="1176" name="Google Shape;1176;p97"/>
          <p:cNvSpPr txBox="1"/>
          <p:nvPr/>
        </p:nvSpPr>
        <p:spPr>
          <a:xfrm>
            <a:off x="4948013" y="4680881"/>
            <a:ext cx="5016300" cy="777600"/>
          </a:xfrm>
          <a:prstGeom prst="rect">
            <a:avLst/>
          </a:prstGeom>
          <a:noFill/>
          <a:ln>
            <a:noFill/>
          </a:ln>
        </p:spPr>
        <p:txBody>
          <a:bodyPr spcFirstLastPara="1" wrap="square" lIns="68575" tIns="68575" rIns="68575" bIns="68575" anchor="t" anchorCtr="0">
            <a:noAutofit/>
          </a:bodyPr>
          <a:lstStyle/>
          <a:p>
            <a:pPr algn="ctr"/>
            <a:r>
              <a:rPr lang="en" b="1">
                <a:solidFill>
                  <a:srgbClr val="CC0000"/>
                </a:solidFill>
              </a:rPr>
              <a:t>Workload is distributed on the GPU cores</a:t>
            </a:r>
            <a:endParaRPr b="1">
              <a:solidFill>
                <a:srgbClr val="CC0000"/>
              </a:solidFill>
            </a:endParaRPr>
          </a:p>
          <a:p>
            <a:pPr algn="ctr"/>
            <a:endParaRPr sz="1100" b="1"/>
          </a:p>
          <a:p>
            <a:pPr algn="ctr"/>
            <a:r>
              <a:rPr lang="en" sz="1100"/>
              <a:t>(mileage may vary, implementation-specific behaviour)</a:t>
            </a:r>
            <a:endParaRPr sz="1100"/>
          </a:p>
        </p:txBody>
      </p:sp>
      <p:sp>
        <p:nvSpPr>
          <p:cNvPr id="1177" name="Google Shape;1177;p97"/>
          <p:cNvSpPr/>
          <p:nvPr/>
        </p:nvSpPr>
        <p:spPr>
          <a:xfrm>
            <a:off x="2280000" y="4017244"/>
            <a:ext cx="1668000" cy="85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10000 elems</a:t>
            </a:r>
            <a:endParaRPr sz="900" b="1"/>
          </a:p>
        </p:txBody>
      </p:sp>
      <p:pic>
        <p:nvPicPr>
          <p:cNvPr id="1178" name="Google Shape;1178;p97"/>
          <p:cNvPicPr preferRelativeResize="0"/>
          <p:nvPr/>
        </p:nvPicPr>
        <p:blipFill>
          <a:blip r:embed="rId4">
            <a:alphaModFix/>
          </a:blip>
          <a:stretch>
            <a:fillRect/>
          </a:stretch>
        </p:blipFill>
        <p:spPr>
          <a:xfrm>
            <a:off x="8037152" y="1188673"/>
            <a:ext cx="2432925" cy="11881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98"/>
          <p:cNvSpPr txBox="1"/>
          <p:nvPr/>
        </p:nvSpPr>
        <p:spPr>
          <a:xfrm>
            <a:off x="1953750" y="1085531"/>
            <a:ext cx="8252400" cy="451200"/>
          </a:xfrm>
          <a:prstGeom prst="rect">
            <a:avLst/>
          </a:prstGeom>
          <a:noFill/>
          <a:ln>
            <a:noFill/>
          </a:ln>
        </p:spPr>
        <p:txBody>
          <a:bodyPr spcFirstLastPara="1" wrap="square" lIns="68575" tIns="68575" rIns="68575" bIns="68575" anchor="t" anchorCtr="0">
            <a:noAutofit/>
          </a:bodyPr>
          <a:lstStyle/>
          <a:p>
            <a:pPr algn="ctr"/>
            <a:r>
              <a:rPr lang="en" sz="2300">
                <a:latin typeface="Calibri"/>
                <a:ea typeface="Calibri"/>
                <a:cs typeface="Calibri"/>
                <a:sym typeface="Calibri"/>
              </a:rPr>
              <a:t>What can I do with a Parallel For Each?</a:t>
            </a:r>
            <a:endParaRPr sz="2300">
              <a:latin typeface="Calibri"/>
              <a:ea typeface="Calibri"/>
              <a:cs typeface="Calibri"/>
              <a:sym typeface="Calibri"/>
            </a:endParaRPr>
          </a:p>
        </p:txBody>
      </p:sp>
      <p:pic>
        <p:nvPicPr>
          <p:cNvPr id="1184" name="Google Shape;1184;p98"/>
          <p:cNvPicPr preferRelativeResize="0"/>
          <p:nvPr/>
        </p:nvPicPr>
        <p:blipFill>
          <a:blip r:embed="rId3">
            <a:alphaModFix/>
          </a:blip>
          <a:stretch>
            <a:fillRect/>
          </a:stretch>
        </p:blipFill>
        <p:spPr>
          <a:xfrm>
            <a:off x="2101802" y="1536658"/>
            <a:ext cx="2386013" cy="3571875"/>
          </a:xfrm>
          <a:prstGeom prst="rect">
            <a:avLst/>
          </a:prstGeom>
          <a:noFill/>
          <a:ln>
            <a:noFill/>
          </a:ln>
        </p:spPr>
      </p:pic>
      <p:sp>
        <p:nvSpPr>
          <p:cNvPr id="1185" name="Google Shape;1185;p98"/>
          <p:cNvSpPr txBox="1"/>
          <p:nvPr/>
        </p:nvSpPr>
        <p:spPr>
          <a:xfrm>
            <a:off x="2111944" y="5107031"/>
            <a:ext cx="2433000" cy="351600"/>
          </a:xfrm>
          <a:prstGeom prst="rect">
            <a:avLst/>
          </a:prstGeom>
          <a:noFill/>
          <a:ln>
            <a:noFill/>
          </a:ln>
        </p:spPr>
        <p:txBody>
          <a:bodyPr spcFirstLastPara="1" wrap="square" lIns="68575" tIns="68575" rIns="68575" bIns="68575" anchor="t" anchorCtr="0">
            <a:noAutofit/>
          </a:bodyPr>
          <a:lstStyle/>
          <a:p>
            <a:pPr algn="ctr"/>
            <a:r>
              <a:rPr lang="en" sz="1100" b="1"/>
              <a:t>Intel Core i7 7th generation</a:t>
            </a:r>
            <a:endParaRPr sz="1100" b="1"/>
          </a:p>
        </p:txBody>
      </p:sp>
      <p:sp>
        <p:nvSpPr>
          <p:cNvPr id="1186" name="Google Shape;1186;p98"/>
          <p:cNvSpPr txBox="1"/>
          <p:nvPr/>
        </p:nvSpPr>
        <p:spPr>
          <a:xfrm>
            <a:off x="5112488" y="2220356"/>
            <a:ext cx="4919400" cy="1480200"/>
          </a:xfrm>
          <a:prstGeom prst="rect">
            <a:avLst/>
          </a:prstGeom>
          <a:noFill/>
          <a:ln>
            <a:noFill/>
          </a:ln>
        </p:spPr>
        <p:txBody>
          <a:bodyPr spcFirstLastPara="1" wrap="square" lIns="68575" tIns="68575" rIns="68575" bIns="68575" anchor="t" anchorCtr="0">
            <a:noAutofit/>
          </a:bodyPr>
          <a:lstStyle/>
          <a:p>
            <a:pPr>
              <a:lnSpc>
                <a:spcPct val="120000"/>
              </a:lnSpc>
            </a:pPr>
            <a:r>
              <a:rPr lang="en" sz="1400">
                <a:solidFill>
                  <a:schemeClr val="dk1"/>
                </a:solidFill>
                <a:highlight>
                  <a:srgbClr val="F9F9F9"/>
                </a:highlight>
                <a:latin typeface="Verdana"/>
                <a:ea typeface="Verdana"/>
                <a:cs typeface="Verdana"/>
                <a:sym typeface="Verdana"/>
              </a:rPr>
              <a:t>size_t nElems = 1000u;</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std::vector&lt;float&gt; nums(nElems);</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std::fill_n(</a:t>
            </a:r>
            <a:r>
              <a:rPr lang="en" sz="1400" b="1">
                <a:solidFill>
                  <a:schemeClr val="dk1"/>
                </a:solidFill>
                <a:highlight>
                  <a:srgbClr val="F9F9F9"/>
                </a:highlight>
                <a:latin typeface="Verdana"/>
                <a:ea typeface="Verdana"/>
                <a:cs typeface="Verdana"/>
                <a:sym typeface="Verdana"/>
              </a:rPr>
              <a:t>sycl_heter_policy(cpu, gpu, 0.5)</a:t>
            </a:r>
            <a:r>
              <a:rPr lang="en" sz="1400">
                <a:solidFill>
                  <a:schemeClr val="dk1"/>
                </a:solidFill>
                <a:highlight>
                  <a:srgbClr val="F9F9F9"/>
                </a:highlight>
                <a:latin typeface="Verdana"/>
                <a:ea typeface="Verdana"/>
                <a:cs typeface="Verdana"/>
                <a:sym typeface="Verdana"/>
              </a:rPr>
              <a:t>,</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std::begin(v1), nElems, 1);</a:t>
            </a:r>
            <a:endParaRPr sz="1400">
              <a:solidFill>
                <a:schemeClr val="dk1"/>
              </a:solidFill>
              <a:highlight>
                <a:srgbClr val="F9F9F9"/>
              </a:highlight>
              <a:latin typeface="Verdana"/>
              <a:ea typeface="Verdana"/>
              <a:cs typeface="Verdana"/>
              <a:sym typeface="Verdana"/>
            </a:endParaRPr>
          </a:p>
          <a:p>
            <a:pPr>
              <a:lnSpc>
                <a:spcPct val="120000"/>
              </a:lnSpc>
            </a:pP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std</a:t>
            </a:r>
            <a:r>
              <a:rPr lang="en" sz="1400">
                <a:solidFill>
                  <a:srgbClr val="008080"/>
                </a:solidFill>
                <a:highlight>
                  <a:srgbClr val="F9F9F9"/>
                </a:highlight>
                <a:latin typeface="Verdana"/>
                <a:ea typeface="Verdana"/>
                <a:cs typeface="Verdana"/>
                <a:sym typeface="Verdana"/>
              </a:rPr>
              <a:t>::</a:t>
            </a:r>
            <a:r>
              <a:rPr lang="en" sz="1400">
                <a:solidFill>
                  <a:schemeClr val="dk1"/>
                </a:solidFill>
                <a:highlight>
                  <a:srgbClr val="F9F9F9"/>
                </a:highlight>
                <a:latin typeface="Verdana"/>
                <a:ea typeface="Verdana"/>
                <a:cs typeface="Verdana"/>
                <a:sym typeface="Verdana"/>
              </a:rPr>
              <a:t>for_each</a:t>
            </a:r>
            <a:r>
              <a:rPr lang="en" sz="1400">
                <a:solidFill>
                  <a:srgbClr val="008000"/>
                </a:solidFill>
                <a:highlight>
                  <a:srgbClr val="F9F9F9"/>
                </a:highlight>
                <a:latin typeface="Verdana"/>
                <a:ea typeface="Verdana"/>
                <a:cs typeface="Verdana"/>
                <a:sym typeface="Verdana"/>
              </a:rPr>
              <a:t>(</a:t>
            </a:r>
            <a:r>
              <a:rPr lang="en" sz="1400" b="1">
                <a:solidFill>
                  <a:schemeClr val="dk1"/>
                </a:solidFill>
                <a:highlight>
                  <a:srgbClr val="F9F9F9"/>
                </a:highlight>
                <a:latin typeface="Verdana"/>
                <a:ea typeface="Verdana"/>
                <a:cs typeface="Verdana"/>
                <a:sym typeface="Verdana"/>
              </a:rPr>
              <a:t>sycl_heter_policy&lt;class kName&gt;</a:t>
            </a:r>
            <a:endParaRPr sz="1400" b="1">
              <a:solidFill>
                <a:schemeClr val="dk1"/>
              </a:solidFill>
              <a:highlight>
                <a:srgbClr val="F9F9F9"/>
              </a:highlight>
              <a:latin typeface="Verdana"/>
              <a:ea typeface="Verdana"/>
              <a:cs typeface="Verdana"/>
              <a:sym typeface="Verdana"/>
            </a:endParaRPr>
          </a:p>
          <a:p>
            <a:pPr marL="1028700">
              <a:lnSpc>
                <a:spcPct val="120000"/>
              </a:lnSpc>
            </a:pPr>
            <a:r>
              <a:rPr lang="en" sz="1400" b="1">
                <a:solidFill>
                  <a:schemeClr val="dk1"/>
                </a:solidFill>
                <a:highlight>
                  <a:srgbClr val="F9F9F9"/>
                </a:highlight>
                <a:latin typeface="Verdana"/>
                <a:ea typeface="Verdana"/>
                <a:cs typeface="Verdana"/>
                <a:sym typeface="Verdana"/>
              </a:rPr>
              <a:t>    (cpu, gpu, 0.5),</a:t>
            </a:r>
            <a:endParaRPr sz="1400" b="1">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std::begin(v), std::end(v),</a:t>
            </a:r>
            <a:endParaRPr sz="1400">
              <a:solidFill>
                <a:schemeClr val="dk1"/>
              </a:solidFill>
              <a:highlight>
                <a:srgbClr val="F9F9F9"/>
              </a:highlight>
              <a:latin typeface="Verdana"/>
              <a:ea typeface="Verdana"/>
              <a:cs typeface="Verdana"/>
              <a:sym typeface="Verdana"/>
            </a:endParaRPr>
          </a:p>
          <a:p>
            <a:pPr>
              <a:lnSpc>
                <a:spcPct val="120000"/>
              </a:lnSpc>
            </a:pPr>
            <a:r>
              <a:rPr lang="en" sz="1400">
                <a:solidFill>
                  <a:schemeClr val="dk1"/>
                </a:solidFill>
                <a:highlight>
                  <a:srgbClr val="F9F9F9"/>
                </a:highlight>
                <a:latin typeface="Verdana"/>
                <a:ea typeface="Verdana"/>
                <a:cs typeface="Verdana"/>
                <a:sym typeface="Verdana"/>
              </a:rPr>
              <a:t>                      [=](float f) { f * f + f });</a:t>
            </a:r>
            <a:endParaRPr sz="1400">
              <a:solidFill>
                <a:schemeClr val="dk1"/>
              </a:solidFill>
              <a:highlight>
                <a:srgbClr val="F9F9F9"/>
              </a:highlight>
              <a:latin typeface="Verdana"/>
              <a:ea typeface="Verdana"/>
              <a:cs typeface="Verdana"/>
              <a:sym typeface="Verdana"/>
            </a:endParaRPr>
          </a:p>
        </p:txBody>
      </p:sp>
      <p:sp>
        <p:nvSpPr>
          <p:cNvPr id="1187" name="Google Shape;1187;p98"/>
          <p:cNvSpPr txBox="1"/>
          <p:nvPr/>
        </p:nvSpPr>
        <p:spPr>
          <a:xfrm>
            <a:off x="4948013" y="4680881"/>
            <a:ext cx="5016300" cy="777600"/>
          </a:xfrm>
          <a:prstGeom prst="rect">
            <a:avLst/>
          </a:prstGeom>
          <a:noFill/>
          <a:ln>
            <a:noFill/>
          </a:ln>
        </p:spPr>
        <p:txBody>
          <a:bodyPr spcFirstLastPara="1" wrap="square" lIns="68575" tIns="68575" rIns="68575" bIns="68575" anchor="t" anchorCtr="0">
            <a:noAutofit/>
          </a:bodyPr>
          <a:lstStyle/>
          <a:p>
            <a:pPr algn="ctr"/>
            <a:r>
              <a:rPr lang="en" b="1">
                <a:solidFill>
                  <a:srgbClr val="CC0000"/>
                </a:solidFill>
              </a:rPr>
              <a:t>Workload is distributed on all cores!</a:t>
            </a:r>
            <a:endParaRPr b="1">
              <a:solidFill>
                <a:srgbClr val="CC0000"/>
              </a:solidFill>
            </a:endParaRPr>
          </a:p>
          <a:p>
            <a:pPr algn="ctr"/>
            <a:endParaRPr sz="1100" b="1"/>
          </a:p>
          <a:p>
            <a:pPr algn="ctr"/>
            <a:r>
              <a:rPr lang="en" sz="1100"/>
              <a:t>(mileage may vary, implementation-specific behaviour)</a:t>
            </a:r>
            <a:endParaRPr sz="1100"/>
          </a:p>
        </p:txBody>
      </p:sp>
      <p:sp>
        <p:nvSpPr>
          <p:cNvPr id="1188" name="Google Shape;1188;p98"/>
          <p:cNvSpPr/>
          <p:nvPr/>
        </p:nvSpPr>
        <p:spPr>
          <a:xfrm>
            <a:off x="2337150" y="3960094"/>
            <a:ext cx="1668000" cy="85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5000 elems</a:t>
            </a:r>
            <a:endParaRPr sz="900" b="1"/>
          </a:p>
        </p:txBody>
      </p:sp>
      <p:pic>
        <p:nvPicPr>
          <p:cNvPr id="1189" name="Google Shape;1189;p98"/>
          <p:cNvPicPr preferRelativeResize="0"/>
          <p:nvPr/>
        </p:nvPicPr>
        <p:blipFill>
          <a:blip r:embed="rId4">
            <a:alphaModFix/>
          </a:blip>
          <a:stretch>
            <a:fillRect/>
          </a:stretch>
        </p:blipFill>
        <p:spPr>
          <a:xfrm>
            <a:off x="8037152" y="1188673"/>
            <a:ext cx="2432925" cy="1188173"/>
          </a:xfrm>
          <a:prstGeom prst="rect">
            <a:avLst/>
          </a:prstGeom>
          <a:noFill/>
          <a:ln>
            <a:noFill/>
          </a:ln>
        </p:spPr>
      </p:pic>
      <p:sp>
        <p:nvSpPr>
          <p:cNvPr id="1190" name="Google Shape;1190;p98"/>
          <p:cNvSpPr/>
          <p:nvPr/>
        </p:nvSpPr>
        <p:spPr>
          <a:xfrm>
            <a:off x="2196000" y="2376844"/>
            <a:ext cx="920100" cy="52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1250 elems</a:t>
            </a:r>
            <a:endParaRPr sz="900" b="1"/>
          </a:p>
        </p:txBody>
      </p:sp>
      <p:sp>
        <p:nvSpPr>
          <p:cNvPr id="1191" name="Google Shape;1191;p98"/>
          <p:cNvSpPr/>
          <p:nvPr/>
        </p:nvSpPr>
        <p:spPr>
          <a:xfrm>
            <a:off x="3306300" y="2380294"/>
            <a:ext cx="920100" cy="52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1250 elems</a:t>
            </a:r>
            <a:endParaRPr sz="900" b="1"/>
          </a:p>
        </p:txBody>
      </p:sp>
      <p:sp>
        <p:nvSpPr>
          <p:cNvPr id="1192" name="Google Shape;1192;p98"/>
          <p:cNvSpPr/>
          <p:nvPr/>
        </p:nvSpPr>
        <p:spPr>
          <a:xfrm>
            <a:off x="2196000" y="3060619"/>
            <a:ext cx="920100" cy="52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1250 elems</a:t>
            </a:r>
            <a:endParaRPr sz="900" b="1"/>
          </a:p>
        </p:txBody>
      </p:sp>
      <p:sp>
        <p:nvSpPr>
          <p:cNvPr id="1193" name="Google Shape;1193;p98"/>
          <p:cNvSpPr/>
          <p:nvPr/>
        </p:nvSpPr>
        <p:spPr>
          <a:xfrm>
            <a:off x="3366300" y="3114919"/>
            <a:ext cx="920100" cy="522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900" b="1"/>
              <a:t>1250 elems</a:t>
            </a:r>
            <a:endParaRPr sz="900" b="1"/>
          </a:p>
        </p:txBody>
      </p:sp>
      <p:sp>
        <p:nvSpPr>
          <p:cNvPr id="1194" name="Google Shape;1194;p98"/>
          <p:cNvSpPr/>
          <p:nvPr/>
        </p:nvSpPr>
        <p:spPr>
          <a:xfrm>
            <a:off x="3228000" y="4670943"/>
            <a:ext cx="2644002" cy="129778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algn="ctr"/>
            <a:r>
              <a:rPr lang="en" sz="1500" b="1"/>
              <a:t>Experimental!</a:t>
            </a:r>
            <a:endParaRPr sz="15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99"/>
          <p:cNvSpPr txBox="1">
            <a:spLocks noGrp="1"/>
          </p:cNvSpPr>
          <p:nvPr>
            <p:ph type="title"/>
          </p:nvPr>
        </p:nvSpPr>
        <p:spPr>
          <a:xfrm>
            <a:off x="2336799" y="1014413"/>
            <a:ext cx="7874100" cy="397800"/>
          </a:xfrm>
          <a:prstGeom prst="rect">
            <a:avLst/>
          </a:prstGeom>
        </p:spPr>
        <p:txBody>
          <a:bodyPr spcFirstLastPara="1" vert="horz" wrap="square" lIns="0" tIns="38075" rIns="76200" bIns="38075" rtlCol="0" anchor="t" anchorCtr="0">
            <a:noAutofit/>
          </a:bodyPr>
          <a:lstStyle/>
          <a:p>
            <a:r>
              <a:rPr lang="en-GB" dirty="0"/>
              <a:t> </a:t>
            </a:r>
            <a:endParaRPr dirty="0"/>
          </a:p>
        </p:txBody>
      </p:sp>
      <p:pic>
        <p:nvPicPr>
          <p:cNvPr id="2" name="Online Media 1" title="CppCon 2017: “C++17 ParallelSTL: A Standardization Experience Report for CPU and GPU on SYCL”">
            <a:hlinkClick r:id="rId5"/>
            <a:extLst>
              <a:ext uri="{FF2B5EF4-FFF2-40B4-BE49-F238E27FC236}">
                <a16:creationId xmlns:a16="http://schemas.microsoft.com/office/drawing/2014/main" id="{CA9E1BC1-1EC1-4D33-9C29-771178E06BAE}"/>
              </a:ext>
            </a:extLst>
          </p:cNvPr>
          <p:cNvPicPr>
            <a:picLocks noRot="1" noChangeAspect="1"/>
          </p:cNvPicPr>
          <p:nvPr>
            <a:videoFile r:link="rId1"/>
          </p:nvPr>
        </p:nvPicPr>
        <p:blipFill>
          <a:blip r:embed="rId6"/>
          <a:stretch>
            <a:fillRect/>
          </a:stretch>
        </p:blipFill>
        <p:spPr>
          <a:xfrm>
            <a:off x="1669473" y="1174578"/>
            <a:ext cx="8858728" cy="4983035"/>
          </a:xfrm>
          <a:prstGeom prst="rect">
            <a:avLst/>
          </a:prstGeom>
        </p:spPr>
      </p:pic>
      <p:pic>
        <p:nvPicPr>
          <p:cNvPr id="3" name="Online Media 2" title="CppCon 2017: “C++17 ParallelSTL: A Standardization Experience Report for CPU and GPU on SYCL”">
            <a:hlinkClick r:id="" action="ppaction://media"/>
            <a:extLst>
              <a:ext uri="{FF2B5EF4-FFF2-40B4-BE49-F238E27FC236}">
                <a16:creationId xmlns:a16="http://schemas.microsoft.com/office/drawing/2014/main" id="{452DAC2D-EC91-49EA-A898-28905D0C326C}"/>
              </a:ext>
            </a:extLst>
          </p:cNvPr>
          <p:cNvPicPr>
            <a:picLocks noRot="1" noChangeAspect="1"/>
          </p:cNvPicPr>
          <p:nvPr>
            <a:videoFile r:link="rId2"/>
          </p:nvPr>
        </p:nvPicPr>
        <p:blipFill>
          <a:blip r:embed="rId7"/>
          <a:stretch>
            <a:fillRect/>
          </a:stretch>
        </p:blipFill>
        <p:spPr>
          <a:xfrm>
            <a:off x="1518249" y="1014413"/>
            <a:ext cx="9309912" cy="526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00"/>
          <p:cNvSpPr txBox="1"/>
          <p:nvPr/>
        </p:nvSpPr>
        <p:spPr>
          <a:xfrm>
            <a:off x="2152650" y="365126"/>
            <a:ext cx="7886700" cy="1325563"/>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pPr>
            <a:r>
              <a:rPr lang="en-US" sz="2400" b="1">
                <a:latin typeface="+mj-lt"/>
                <a:ea typeface="+mj-ea"/>
                <a:cs typeface="+mj-cs"/>
              </a:rPr>
              <a:t>Demo Results - Running std::sort</a:t>
            </a:r>
          </a:p>
          <a:p>
            <a:pPr>
              <a:lnSpc>
                <a:spcPct val="90000"/>
              </a:lnSpc>
              <a:spcBef>
                <a:spcPct val="0"/>
              </a:spcBef>
              <a:spcAft>
                <a:spcPts val="600"/>
              </a:spcAft>
            </a:pPr>
            <a:r>
              <a:rPr lang="en-US" sz="2400" b="1">
                <a:latin typeface="+mj-lt"/>
                <a:ea typeface="+mj-ea"/>
                <a:cs typeface="+mj-cs"/>
              </a:rPr>
              <a:t>(Running on Intel i7 6600 CPU &amp; Intel HD  Graphics 520)</a:t>
            </a:r>
          </a:p>
        </p:txBody>
      </p:sp>
      <p:graphicFrame>
        <p:nvGraphicFramePr>
          <p:cNvPr id="1206" name="Google Shape;1206;p100"/>
          <p:cNvGraphicFramePr/>
          <p:nvPr/>
        </p:nvGraphicFramePr>
        <p:xfrm>
          <a:off x="2145507" y="2701556"/>
          <a:ext cx="7893845" cy="2599480"/>
        </p:xfrm>
        <a:graphic>
          <a:graphicData uri="http://schemas.openxmlformats.org/drawingml/2006/table">
            <a:tbl>
              <a:tblPr firstRow="1" bandRow="1">
                <a:tableStyleId>{3B4B98B0-60AC-42C2-AFA5-B58CD77FA1E5}</a:tableStyleId>
              </a:tblPr>
              <a:tblGrid>
                <a:gridCol w="2433683">
                  <a:extLst>
                    <a:ext uri="{9D8B030D-6E8A-4147-A177-3AD203B41FA5}">
                      <a16:colId xmlns:a16="http://schemas.microsoft.com/office/drawing/2014/main" val="20000"/>
                    </a:ext>
                  </a:extLst>
                </a:gridCol>
                <a:gridCol w="1365040">
                  <a:extLst>
                    <a:ext uri="{9D8B030D-6E8A-4147-A177-3AD203B41FA5}">
                      <a16:colId xmlns:a16="http://schemas.microsoft.com/office/drawing/2014/main" val="20001"/>
                    </a:ext>
                  </a:extLst>
                </a:gridCol>
                <a:gridCol w="1365040">
                  <a:extLst>
                    <a:ext uri="{9D8B030D-6E8A-4147-A177-3AD203B41FA5}">
                      <a16:colId xmlns:a16="http://schemas.microsoft.com/office/drawing/2014/main" val="20002"/>
                    </a:ext>
                  </a:extLst>
                </a:gridCol>
                <a:gridCol w="1365040">
                  <a:extLst>
                    <a:ext uri="{9D8B030D-6E8A-4147-A177-3AD203B41FA5}">
                      <a16:colId xmlns:a16="http://schemas.microsoft.com/office/drawing/2014/main" val="20003"/>
                    </a:ext>
                  </a:extLst>
                </a:gridCol>
                <a:gridCol w="1365042">
                  <a:extLst>
                    <a:ext uri="{9D8B030D-6E8A-4147-A177-3AD203B41FA5}">
                      <a16:colId xmlns:a16="http://schemas.microsoft.com/office/drawing/2014/main" val="20004"/>
                    </a:ext>
                  </a:extLst>
                </a:gridCol>
              </a:tblGrid>
              <a:tr h="519896">
                <a:tc>
                  <a:txBody>
                    <a:bodyPr/>
                    <a:lstStyle/>
                    <a:p>
                      <a:pPr marL="0" lvl="0" indent="0" algn="ctr" rtl="0">
                        <a:spcBef>
                          <a:spcPts val="0"/>
                        </a:spcBef>
                        <a:spcAft>
                          <a:spcPts val="0"/>
                        </a:spcAft>
                        <a:buNone/>
                      </a:pPr>
                      <a:r>
                        <a:rPr lang="en" sz="1700"/>
                        <a:t>size</a:t>
                      </a:r>
                      <a:endParaRPr sz="1700" b="1"/>
                    </a:p>
                  </a:txBody>
                  <a:tcPr marL="104439" marR="104439" marT="104439" marB="104439" anchor="ctr"/>
                </a:tc>
                <a:tc>
                  <a:txBody>
                    <a:bodyPr/>
                    <a:lstStyle/>
                    <a:p>
                      <a:pPr marL="0" lvl="0" indent="0" algn="ctr" rtl="0">
                        <a:spcBef>
                          <a:spcPts val="0"/>
                        </a:spcBef>
                        <a:spcAft>
                          <a:spcPts val="0"/>
                        </a:spcAft>
                        <a:buNone/>
                      </a:pPr>
                      <a:r>
                        <a:rPr lang="en" sz="1700"/>
                        <a:t>2^16</a:t>
                      </a:r>
                      <a:endParaRPr sz="1700" b="1"/>
                    </a:p>
                  </a:txBody>
                  <a:tcPr marL="104439" marR="104439" marT="104439" marB="104439" anchor="ctr"/>
                </a:tc>
                <a:tc>
                  <a:txBody>
                    <a:bodyPr/>
                    <a:lstStyle/>
                    <a:p>
                      <a:pPr marL="0" lvl="0" indent="0" algn="ctr" rtl="0">
                        <a:spcBef>
                          <a:spcPts val="0"/>
                        </a:spcBef>
                        <a:spcAft>
                          <a:spcPts val="0"/>
                        </a:spcAft>
                        <a:buNone/>
                      </a:pPr>
                      <a:r>
                        <a:rPr lang="en" sz="1700"/>
                        <a:t>2^17</a:t>
                      </a:r>
                      <a:endParaRPr sz="1700" b="1"/>
                    </a:p>
                  </a:txBody>
                  <a:tcPr marL="104439" marR="104439" marT="104439" marB="104439" anchor="ctr"/>
                </a:tc>
                <a:tc>
                  <a:txBody>
                    <a:bodyPr/>
                    <a:lstStyle/>
                    <a:p>
                      <a:pPr marL="0" lvl="0" indent="0" algn="ctr" rtl="0">
                        <a:spcBef>
                          <a:spcPts val="0"/>
                        </a:spcBef>
                        <a:spcAft>
                          <a:spcPts val="0"/>
                        </a:spcAft>
                        <a:buNone/>
                      </a:pPr>
                      <a:r>
                        <a:rPr lang="en" sz="1700"/>
                        <a:t>2^18</a:t>
                      </a:r>
                      <a:endParaRPr sz="1700" b="1"/>
                    </a:p>
                  </a:txBody>
                  <a:tcPr marL="104439" marR="104439" marT="104439" marB="104439" anchor="ctr"/>
                </a:tc>
                <a:tc>
                  <a:txBody>
                    <a:bodyPr/>
                    <a:lstStyle/>
                    <a:p>
                      <a:pPr marL="0" lvl="0" indent="0" algn="ctr" rtl="0">
                        <a:spcBef>
                          <a:spcPts val="0"/>
                        </a:spcBef>
                        <a:spcAft>
                          <a:spcPts val="0"/>
                        </a:spcAft>
                        <a:buNone/>
                      </a:pPr>
                      <a:r>
                        <a:rPr lang="en" sz="1700"/>
                        <a:t>2^19</a:t>
                      </a:r>
                      <a:endParaRPr sz="1700" b="1" i="1"/>
                    </a:p>
                  </a:txBody>
                  <a:tcPr marL="104439" marR="104439" marT="104439" marB="104439" anchor="ctr"/>
                </a:tc>
                <a:extLst>
                  <a:ext uri="{0D108BD9-81ED-4DB2-BD59-A6C34878D82A}">
                    <a16:rowId xmlns:a16="http://schemas.microsoft.com/office/drawing/2014/main" val="10000"/>
                  </a:ext>
                </a:extLst>
              </a:tr>
              <a:tr h="519896">
                <a:tc>
                  <a:txBody>
                    <a:bodyPr/>
                    <a:lstStyle/>
                    <a:p>
                      <a:pPr marL="0" lvl="0" indent="0" algn="ctr" rtl="0">
                        <a:spcBef>
                          <a:spcPts val="0"/>
                        </a:spcBef>
                        <a:spcAft>
                          <a:spcPts val="0"/>
                        </a:spcAft>
                        <a:buClr>
                          <a:schemeClr val="dk1"/>
                        </a:buClr>
                        <a:buSzPts val="800"/>
                        <a:buFont typeface="Arial"/>
                        <a:buNone/>
                      </a:pPr>
                      <a:r>
                        <a:rPr lang="en" sz="1700"/>
                        <a:t>std::seq</a:t>
                      </a:r>
                      <a:endParaRPr sz="1700"/>
                    </a:p>
                  </a:txBody>
                  <a:tcPr marL="104439" marR="104439" marT="104439" marB="104439" anchor="ctr"/>
                </a:tc>
                <a:tc>
                  <a:txBody>
                    <a:bodyPr/>
                    <a:lstStyle/>
                    <a:p>
                      <a:pPr marL="0" lvl="0" indent="0" algn="ctr" rtl="0">
                        <a:spcBef>
                          <a:spcPts val="0"/>
                        </a:spcBef>
                        <a:spcAft>
                          <a:spcPts val="0"/>
                        </a:spcAft>
                        <a:buNone/>
                      </a:pPr>
                      <a:r>
                        <a:rPr lang="en" sz="1700"/>
                        <a:t>0.27031s</a:t>
                      </a:r>
                      <a:endParaRPr sz="1700"/>
                    </a:p>
                  </a:txBody>
                  <a:tcPr marL="104439" marR="104439" marT="104439" marB="104439" anchor="ctr"/>
                </a:tc>
                <a:tc>
                  <a:txBody>
                    <a:bodyPr/>
                    <a:lstStyle/>
                    <a:p>
                      <a:pPr marL="0" lvl="0" indent="0" algn="ctr" rtl="0">
                        <a:spcBef>
                          <a:spcPts val="0"/>
                        </a:spcBef>
                        <a:spcAft>
                          <a:spcPts val="0"/>
                        </a:spcAft>
                        <a:buNone/>
                      </a:pPr>
                      <a:r>
                        <a:rPr lang="en" sz="1700"/>
                        <a:t>0.620068s</a:t>
                      </a:r>
                      <a:endParaRPr sz="1700"/>
                    </a:p>
                  </a:txBody>
                  <a:tcPr marL="104439" marR="104439" marT="104439" marB="104439" anchor="ctr"/>
                </a:tc>
                <a:tc>
                  <a:txBody>
                    <a:bodyPr/>
                    <a:lstStyle/>
                    <a:p>
                      <a:pPr marL="0" lvl="0" indent="0" algn="ctr" rtl="0">
                        <a:spcBef>
                          <a:spcPts val="0"/>
                        </a:spcBef>
                        <a:spcAft>
                          <a:spcPts val="0"/>
                        </a:spcAft>
                        <a:buNone/>
                      </a:pPr>
                      <a:r>
                        <a:rPr lang="en" sz="1700"/>
                        <a:t>0.669628s</a:t>
                      </a:r>
                      <a:endParaRPr sz="1700"/>
                    </a:p>
                  </a:txBody>
                  <a:tcPr marL="104439" marR="104439" marT="104439" marB="104439" anchor="ctr"/>
                </a:tc>
                <a:tc>
                  <a:txBody>
                    <a:bodyPr/>
                    <a:lstStyle/>
                    <a:p>
                      <a:pPr marL="0" lvl="0" indent="0" algn="ctr" rtl="0">
                        <a:spcBef>
                          <a:spcPts val="0"/>
                        </a:spcBef>
                        <a:spcAft>
                          <a:spcPts val="0"/>
                        </a:spcAft>
                        <a:buNone/>
                      </a:pPr>
                      <a:r>
                        <a:rPr lang="en" sz="1700"/>
                        <a:t>1.48918s</a:t>
                      </a:r>
                      <a:endParaRPr sz="1700" b="1" i="1"/>
                    </a:p>
                  </a:txBody>
                  <a:tcPr marL="104439" marR="104439" marT="104439" marB="104439" anchor="ctr"/>
                </a:tc>
                <a:extLst>
                  <a:ext uri="{0D108BD9-81ED-4DB2-BD59-A6C34878D82A}">
                    <a16:rowId xmlns:a16="http://schemas.microsoft.com/office/drawing/2014/main" val="10001"/>
                  </a:ext>
                </a:extLst>
              </a:tr>
              <a:tr h="519896">
                <a:tc>
                  <a:txBody>
                    <a:bodyPr/>
                    <a:lstStyle/>
                    <a:p>
                      <a:pPr marL="0" lvl="0" indent="0" algn="ctr" rtl="0">
                        <a:spcBef>
                          <a:spcPts val="0"/>
                        </a:spcBef>
                        <a:spcAft>
                          <a:spcPts val="0"/>
                        </a:spcAft>
                        <a:buClr>
                          <a:schemeClr val="dk1"/>
                        </a:buClr>
                        <a:buSzPts val="800"/>
                        <a:buFont typeface="Arial"/>
                        <a:buNone/>
                      </a:pPr>
                      <a:r>
                        <a:rPr lang="en" sz="1700"/>
                        <a:t>std::par</a:t>
                      </a:r>
                      <a:endParaRPr sz="1700"/>
                    </a:p>
                  </a:txBody>
                  <a:tcPr marL="104439" marR="104439" marT="104439" marB="104439" anchor="ctr"/>
                </a:tc>
                <a:tc>
                  <a:txBody>
                    <a:bodyPr/>
                    <a:lstStyle/>
                    <a:p>
                      <a:pPr marL="0" lvl="0" indent="0" algn="ctr" rtl="0">
                        <a:spcBef>
                          <a:spcPts val="0"/>
                        </a:spcBef>
                        <a:spcAft>
                          <a:spcPts val="0"/>
                        </a:spcAft>
                        <a:buNone/>
                      </a:pPr>
                      <a:r>
                        <a:rPr lang="en" sz="1700"/>
                        <a:t>0.259486s</a:t>
                      </a:r>
                      <a:endParaRPr sz="1700"/>
                    </a:p>
                  </a:txBody>
                  <a:tcPr marL="104439" marR="104439" marT="104439" marB="104439" anchor="ctr"/>
                </a:tc>
                <a:tc>
                  <a:txBody>
                    <a:bodyPr/>
                    <a:lstStyle/>
                    <a:p>
                      <a:pPr marL="0" lvl="0" indent="0" algn="ctr" rtl="0">
                        <a:spcBef>
                          <a:spcPts val="0"/>
                        </a:spcBef>
                        <a:spcAft>
                          <a:spcPts val="0"/>
                        </a:spcAft>
                        <a:buNone/>
                      </a:pPr>
                      <a:r>
                        <a:rPr lang="en" sz="1700"/>
                        <a:t>0.478032s</a:t>
                      </a:r>
                      <a:endParaRPr sz="1700"/>
                    </a:p>
                  </a:txBody>
                  <a:tcPr marL="104439" marR="104439" marT="104439" marB="104439" anchor="ctr"/>
                </a:tc>
                <a:tc>
                  <a:txBody>
                    <a:bodyPr/>
                    <a:lstStyle/>
                    <a:p>
                      <a:pPr marL="0" lvl="0" indent="0" algn="ctr" rtl="0">
                        <a:spcBef>
                          <a:spcPts val="0"/>
                        </a:spcBef>
                        <a:spcAft>
                          <a:spcPts val="0"/>
                        </a:spcAft>
                        <a:buNone/>
                      </a:pPr>
                      <a:r>
                        <a:rPr lang="en" sz="1700"/>
                        <a:t>0.444422s</a:t>
                      </a:r>
                      <a:endParaRPr sz="1700"/>
                    </a:p>
                  </a:txBody>
                  <a:tcPr marL="104439" marR="104439" marT="104439" marB="104439" anchor="ctr"/>
                </a:tc>
                <a:tc>
                  <a:txBody>
                    <a:bodyPr/>
                    <a:lstStyle/>
                    <a:p>
                      <a:pPr marL="0" lvl="0" indent="0" algn="ctr" rtl="0">
                        <a:spcBef>
                          <a:spcPts val="0"/>
                        </a:spcBef>
                        <a:spcAft>
                          <a:spcPts val="0"/>
                        </a:spcAft>
                        <a:buNone/>
                      </a:pPr>
                      <a:r>
                        <a:rPr lang="en" sz="1700"/>
                        <a:t>1.83599s</a:t>
                      </a:r>
                      <a:endParaRPr sz="1700" b="1" i="1"/>
                    </a:p>
                  </a:txBody>
                  <a:tcPr marL="104439" marR="104439" marT="104439" marB="104439" anchor="ctr"/>
                </a:tc>
                <a:extLst>
                  <a:ext uri="{0D108BD9-81ED-4DB2-BD59-A6C34878D82A}">
                    <a16:rowId xmlns:a16="http://schemas.microsoft.com/office/drawing/2014/main" val="10002"/>
                  </a:ext>
                </a:extLst>
              </a:tr>
              <a:tr h="519896">
                <a:tc>
                  <a:txBody>
                    <a:bodyPr/>
                    <a:lstStyle/>
                    <a:p>
                      <a:pPr marL="0" lvl="0" indent="0" algn="ctr" rtl="0">
                        <a:spcBef>
                          <a:spcPts val="0"/>
                        </a:spcBef>
                        <a:spcAft>
                          <a:spcPts val="0"/>
                        </a:spcAft>
                        <a:buClr>
                          <a:schemeClr val="dk1"/>
                        </a:buClr>
                        <a:buSzPts val="800"/>
                        <a:buFont typeface="Arial"/>
                        <a:buNone/>
                      </a:pPr>
                      <a:r>
                        <a:rPr lang="en" sz="1700"/>
                        <a:t>std::unseq</a:t>
                      </a:r>
                      <a:endParaRPr sz="1700"/>
                    </a:p>
                  </a:txBody>
                  <a:tcPr marL="104439" marR="104439" marT="104439" marB="104439" anchor="ctr"/>
                </a:tc>
                <a:tc>
                  <a:txBody>
                    <a:bodyPr/>
                    <a:lstStyle/>
                    <a:p>
                      <a:pPr marL="0" lvl="0" indent="0" algn="ctr" rtl="0">
                        <a:spcBef>
                          <a:spcPts val="0"/>
                        </a:spcBef>
                        <a:spcAft>
                          <a:spcPts val="0"/>
                        </a:spcAft>
                        <a:buNone/>
                      </a:pPr>
                      <a:r>
                        <a:rPr lang="en" sz="1700"/>
                        <a:t>0.24258s</a:t>
                      </a:r>
                      <a:endParaRPr sz="1700"/>
                    </a:p>
                  </a:txBody>
                  <a:tcPr marL="104439" marR="104439" marT="104439" marB="104439" anchor="ctr"/>
                </a:tc>
                <a:tc>
                  <a:txBody>
                    <a:bodyPr/>
                    <a:lstStyle/>
                    <a:p>
                      <a:pPr marL="0" lvl="0" indent="0" algn="ctr" rtl="0">
                        <a:spcBef>
                          <a:spcPts val="0"/>
                        </a:spcBef>
                        <a:spcAft>
                          <a:spcPts val="0"/>
                        </a:spcAft>
                        <a:buNone/>
                      </a:pPr>
                      <a:r>
                        <a:rPr lang="en" sz="1700"/>
                        <a:t>0.413909s</a:t>
                      </a:r>
                      <a:endParaRPr sz="1700"/>
                    </a:p>
                  </a:txBody>
                  <a:tcPr marL="104439" marR="104439" marT="104439" marB="104439" anchor="ctr"/>
                </a:tc>
                <a:tc>
                  <a:txBody>
                    <a:bodyPr/>
                    <a:lstStyle/>
                    <a:p>
                      <a:pPr marL="0" lvl="0" indent="0" algn="ctr" rtl="0">
                        <a:spcBef>
                          <a:spcPts val="0"/>
                        </a:spcBef>
                        <a:spcAft>
                          <a:spcPts val="0"/>
                        </a:spcAft>
                        <a:buNone/>
                      </a:pPr>
                      <a:r>
                        <a:rPr lang="en" sz="1700"/>
                        <a:t>0.456224s</a:t>
                      </a:r>
                      <a:endParaRPr sz="1700"/>
                    </a:p>
                  </a:txBody>
                  <a:tcPr marL="104439" marR="104439" marT="104439" marB="104439" anchor="ctr"/>
                </a:tc>
                <a:tc>
                  <a:txBody>
                    <a:bodyPr/>
                    <a:lstStyle/>
                    <a:p>
                      <a:pPr marL="0" lvl="0" indent="0" algn="ctr" rtl="0">
                        <a:spcBef>
                          <a:spcPts val="0"/>
                        </a:spcBef>
                        <a:spcAft>
                          <a:spcPts val="0"/>
                        </a:spcAft>
                        <a:buNone/>
                      </a:pPr>
                      <a:r>
                        <a:rPr lang="en" sz="1700"/>
                        <a:t>1.01958s</a:t>
                      </a:r>
                      <a:endParaRPr sz="1700" b="1" i="1"/>
                    </a:p>
                  </a:txBody>
                  <a:tcPr marL="104439" marR="104439" marT="104439" marB="104439" anchor="ctr"/>
                </a:tc>
                <a:extLst>
                  <a:ext uri="{0D108BD9-81ED-4DB2-BD59-A6C34878D82A}">
                    <a16:rowId xmlns:a16="http://schemas.microsoft.com/office/drawing/2014/main" val="10003"/>
                  </a:ext>
                </a:extLst>
              </a:tr>
              <a:tr h="519896">
                <a:tc>
                  <a:txBody>
                    <a:bodyPr/>
                    <a:lstStyle/>
                    <a:p>
                      <a:pPr marL="0" lvl="0" indent="0" algn="ctr" rtl="0">
                        <a:spcBef>
                          <a:spcPts val="0"/>
                        </a:spcBef>
                        <a:spcAft>
                          <a:spcPts val="0"/>
                        </a:spcAft>
                        <a:buNone/>
                      </a:pPr>
                      <a:r>
                        <a:rPr lang="en" sz="1700"/>
                        <a:t>sycl_execution_policy</a:t>
                      </a:r>
                      <a:endParaRPr sz="1700"/>
                    </a:p>
                  </a:txBody>
                  <a:tcPr marL="104439" marR="104439" marT="104439" marB="104439" anchor="ctr"/>
                </a:tc>
                <a:tc>
                  <a:txBody>
                    <a:bodyPr/>
                    <a:lstStyle/>
                    <a:p>
                      <a:pPr marL="0" lvl="0" indent="0" algn="ctr" rtl="0">
                        <a:spcBef>
                          <a:spcPts val="0"/>
                        </a:spcBef>
                        <a:spcAft>
                          <a:spcPts val="0"/>
                        </a:spcAft>
                        <a:buClr>
                          <a:schemeClr val="dk1"/>
                        </a:buClr>
                        <a:buSzPts val="800"/>
                        <a:buFont typeface="Arial"/>
                        <a:buNone/>
                      </a:pPr>
                      <a:r>
                        <a:rPr lang="en" sz="1700"/>
                        <a:t>0.273724s</a:t>
                      </a:r>
                      <a:endParaRPr sz="1700"/>
                    </a:p>
                  </a:txBody>
                  <a:tcPr marL="104439" marR="104439" marT="104439" marB="104439" anchor="ctr"/>
                </a:tc>
                <a:tc>
                  <a:txBody>
                    <a:bodyPr/>
                    <a:lstStyle/>
                    <a:p>
                      <a:pPr marL="0" lvl="0" indent="0" algn="ctr" rtl="0">
                        <a:spcBef>
                          <a:spcPts val="0"/>
                        </a:spcBef>
                        <a:spcAft>
                          <a:spcPts val="0"/>
                        </a:spcAft>
                        <a:buNone/>
                      </a:pPr>
                      <a:r>
                        <a:rPr lang="en" sz="1700"/>
                        <a:t>0.269804s</a:t>
                      </a:r>
                      <a:endParaRPr sz="1700"/>
                    </a:p>
                  </a:txBody>
                  <a:tcPr marL="104439" marR="104439" marT="104439" marB="104439" anchor="ctr"/>
                </a:tc>
                <a:tc>
                  <a:txBody>
                    <a:bodyPr/>
                    <a:lstStyle/>
                    <a:p>
                      <a:pPr marL="0" lvl="0" indent="0" algn="ctr" rtl="0">
                        <a:spcBef>
                          <a:spcPts val="0"/>
                        </a:spcBef>
                        <a:spcAft>
                          <a:spcPts val="0"/>
                        </a:spcAft>
                        <a:buNone/>
                      </a:pPr>
                      <a:r>
                        <a:rPr lang="en" sz="1700"/>
                        <a:t>0.277747s</a:t>
                      </a:r>
                      <a:endParaRPr sz="1700"/>
                    </a:p>
                  </a:txBody>
                  <a:tcPr marL="104439" marR="104439" marT="104439" marB="104439" anchor="ctr"/>
                </a:tc>
                <a:tc>
                  <a:txBody>
                    <a:bodyPr/>
                    <a:lstStyle/>
                    <a:p>
                      <a:pPr marL="0" lvl="0" indent="0" algn="ctr" rtl="0">
                        <a:spcBef>
                          <a:spcPts val="0"/>
                        </a:spcBef>
                        <a:spcAft>
                          <a:spcPts val="0"/>
                        </a:spcAft>
                        <a:buNone/>
                      </a:pPr>
                      <a:r>
                        <a:rPr lang="en" sz="1700" dirty="0">
                          <a:solidFill>
                            <a:srgbClr val="FF0000"/>
                          </a:solidFill>
                        </a:rPr>
                        <a:t>0.399634s</a:t>
                      </a:r>
                      <a:endParaRPr sz="1700" b="1" i="1" dirty="0">
                        <a:solidFill>
                          <a:srgbClr val="FF0000"/>
                        </a:solidFill>
                      </a:endParaRPr>
                    </a:p>
                  </a:txBody>
                  <a:tcPr marL="104439" marR="104439" marT="104439" marB="104439"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p195"/>
          <p:cNvSpPr txBox="1"/>
          <p:nvPr/>
        </p:nvSpPr>
        <p:spPr>
          <a:xfrm>
            <a:off x="1055384" y="1024796"/>
            <a:ext cx="10377200" cy="3406000"/>
          </a:xfrm>
          <a:prstGeom prst="rect">
            <a:avLst/>
          </a:prstGeom>
          <a:noFill/>
          <a:ln>
            <a:noFill/>
          </a:ln>
        </p:spPr>
        <p:txBody>
          <a:bodyPr spcFirstLastPara="1" wrap="square" lIns="121900" tIns="60933" rIns="121900" bIns="60933" anchor="t" anchorCtr="0">
            <a:noAutofit/>
          </a:bodyPr>
          <a:lstStyle/>
          <a:p>
            <a:pPr algn="ctr">
              <a:buClr>
                <a:srgbClr val="000000"/>
              </a:buClr>
              <a:buSzPts val="2800"/>
            </a:pPr>
            <a:r>
              <a:rPr lang="en" sz="3733" b="1">
                <a:solidFill>
                  <a:srgbClr val="C00000"/>
                </a:solidFill>
                <a:latin typeface="Trebuchet MS"/>
                <a:ea typeface="Trebuchet MS"/>
                <a:cs typeface="Trebuchet MS"/>
                <a:sym typeface="Trebuchet MS"/>
              </a:rPr>
              <a:t>SYCL 2020 is here!</a:t>
            </a:r>
            <a:endParaRPr sz="1867">
              <a:solidFill>
                <a:srgbClr val="000000"/>
              </a:solidFill>
              <a:latin typeface="Arial"/>
              <a:ea typeface="Arial"/>
              <a:cs typeface="Arial"/>
              <a:sym typeface="Arial"/>
            </a:endParaRPr>
          </a:p>
          <a:p>
            <a:pPr algn="ctr">
              <a:buClr>
                <a:srgbClr val="000000"/>
              </a:buClr>
              <a:buSzPts val="2000"/>
            </a:pPr>
            <a:r>
              <a:rPr lang="en" sz="2667" b="1">
                <a:solidFill>
                  <a:srgbClr val="C00000"/>
                </a:solidFill>
                <a:latin typeface="Trebuchet MS"/>
                <a:ea typeface="Trebuchet MS"/>
                <a:cs typeface="Trebuchet MS"/>
                <a:sym typeface="Trebuchet MS"/>
              </a:rPr>
              <a:t>Open Standard for Single Source C++ Parallel Heterogeneous Programming</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SYCL 2020 is released after 3 years of intense work</a:t>
            </a:r>
            <a:endParaRPr sz="2133" b="1">
              <a:solidFill>
                <a:schemeClr val="dk1"/>
              </a:solidFill>
              <a:latin typeface="Trebuchet MS"/>
              <a:ea typeface="Trebuchet MS"/>
              <a:cs typeface="Trebuchet MS"/>
              <a:sym typeface="Trebuchet MS"/>
            </a:endParaRPr>
          </a:p>
          <a:p>
            <a:pPr algn="ctr">
              <a:buClr>
                <a:srgbClr val="000000"/>
              </a:buClr>
              <a:buSzPts val="1600"/>
            </a:pPr>
            <a:r>
              <a:rPr lang="en" sz="2133" b="1">
                <a:solidFill>
                  <a:schemeClr val="dk1"/>
                </a:solidFill>
                <a:latin typeface="Trebuchet MS"/>
                <a:ea typeface="Trebuchet MS"/>
                <a:cs typeface="Trebuchet MS"/>
                <a:sym typeface="Trebuchet MS"/>
              </a:rPr>
              <a:t>Significant adoption in Embedded, Desktop and HPC markets</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Improved programmability, smaller code size, faster performance</a:t>
            </a:r>
            <a:endParaRPr sz="2133" b="1">
              <a:solidFill>
                <a:schemeClr val="dk1"/>
              </a:solidFill>
              <a:latin typeface="Trebuchet MS"/>
              <a:ea typeface="Trebuchet MS"/>
              <a:cs typeface="Trebuchet MS"/>
              <a:sym typeface="Trebuchet MS"/>
            </a:endParaRPr>
          </a:p>
          <a:p>
            <a:pPr algn="ctr">
              <a:buClr>
                <a:srgbClr val="000000"/>
              </a:buClr>
              <a:buSzPts val="1600"/>
            </a:pPr>
            <a:r>
              <a:rPr lang="en" sz="2133" b="1">
                <a:solidFill>
                  <a:schemeClr val="dk1"/>
                </a:solidFill>
                <a:latin typeface="Trebuchet MS"/>
                <a:ea typeface="Trebuchet MS"/>
                <a:cs typeface="Trebuchet MS"/>
                <a:sym typeface="Trebuchet MS"/>
              </a:rPr>
              <a:t>Based on C++17, backwards compatible with SYCL 1.2.1</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Simplify porting of standard C++ applications to SYCL</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Closer alignment and integration with ISO C++</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Multiple Backend acceleration and API independent</a:t>
            </a:r>
            <a:endParaRPr sz="2133" b="1">
              <a:solidFill>
                <a:schemeClr val="dk1"/>
              </a:solidFill>
              <a:latin typeface="Trebuchet MS"/>
              <a:ea typeface="Trebuchet MS"/>
              <a:cs typeface="Trebuchet MS"/>
              <a:sym typeface="Trebuchet MS"/>
            </a:endParaRPr>
          </a:p>
        </p:txBody>
      </p:sp>
      <p:pic>
        <p:nvPicPr>
          <p:cNvPr id="1996" name="Google Shape;1996;p195"/>
          <p:cNvPicPr preferRelativeResize="0"/>
          <p:nvPr/>
        </p:nvPicPr>
        <p:blipFill rotWithShape="1">
          <a:blip r:embed="rId3">
            <a:alphaModFix/>
          </a:blip>
          <a:srcRect/>
          <a:stretch/>
        </p:blipFill>
        <p:spPr>
          <a:xfrm>
            <a:off x="8012891" y="4573056"/>
            <a:ext cx="3988827" cy="1813147"/>
          </a:xfrm>
          <a:prstGeom prst="rect">
            <a:avLst/>
          </a:prstGeom>
          <a:noFill/>
          <a:ln>
            <a:noFill/>
          </a:ln>
        </p:spPr>
      </p:pic>
      <p:sp>
        <p:nvSpPr>
          <p:cNvPr id="1997" name="Google Shape;1997;p195"/>
          <p:cNvSpPr txBox="1"/>
          <p:nvPr/>
        </p:nvSpPr>
        <p:spPr>
          <a:xfrm>
            <a:off x="1344700" y="4992234"/>
            <a:ext cx="56308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endParaRPr sz="1867">
              <a:solidFill>
                <a:srgbClr val="000000"/>
              </a:solidFill>
              <a:latin typeface="Trebuchet MS"/>
              <a:ea typeface="Trebuchet MS"/>
              <a:cs typeface="Trebuchet MS"/>
              <a:sym typeface="Trebuchet MS"/>
            </a:endParaRPr>
          </a:p>
        </p:txBody>
      </p:sp>
      <p:sp>
        <p:nvSpPr>
          <p:cNvPr id="1998" name="Google Shape;1998;p195"/>
          <p:cNvSpPr txBox="1"/>
          <p:nvPr/>
        </p:nvSpPr>
        <p:spPr>
          <a:xfrm>
            <a:off x="2821133" y="4992233"/>
            <a:ext cx="5475200" cy="774146"/>
          </a:xfrm>
          <a:prstGeom prst="rect">
            <a:avLst/>
          </a:prstGeom>
          <a:noFill/>
          <a:ln>
            <a:noFill/>
          </a:ln>
        </p:spPr>
        <p:txBody>
          <a:bodyPr spcFirstLastPara="1" wrap="square" lIns="121900" tIns="121900" rIns="121900" bIns="121900" anchor="t" anchorCtr="0">
            <a:spAutoFit/>
          </a:bodyPr>
          <a:lstStyle/>
          <a:p>
            <a:pPr algn="r">
              <a:lnSpc>
                <a:spcPct val="99000"/>
              </a:lnSpc>
              <a:buClr>
                <a:schemeClr val="dk1"/>
              </a:buClr>
              <a:buSzPts val="1100"/>
            </a:pPr>
            <a:r>
              <a:rPr lang="en" sz="1733" b="1">
                <a:solidFill>
                  <a:schemeClr val="dk1"/>
                </a:solidFill>
                <a:latin typeface="Trebuchet MS"/>
                <a:ea typeface="Trebuchet MS"/>
                <a:cs typeface="Trebuchet MS"/>
                <a:sym typeface="Trebuchet MS"/>
              </a:rPr>
              <a:t>SYCL 2020 increases expressiveness and simplicity for modern C++ heterogeneous programming</a:t>
            </a:r>
            <a:endParaRPr sz="2133" b="1">
              <a:solidFill>
                <a:srgbClr val="000000"/>
              </a:solidFill>
              <a:latin typeface="Trebuchet MS"/>
              <a:ea typeface="Trebuchet MS"/>
              <a:cs typeface="Trebuchet MS"/>
              <a:sym typeface="Trebuchet MS"/>
            </a:endParaRPr>
          </a:p>
        </p:txBody>
      </p:sp>
      <p:sp>
        <p:nvSpPr>
          <p:cNvPr id="1999" name="Google Shape;1999;p195"/>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pPr algn="r"/>
            <a:fld id="{00000000-1234-1234-1234-123412341234}" type="slidenum">
              <a:rPr lang="en"/>
              <a:pPr algn="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196"/>
          <p:cNvSpPr/>
          <p:nvPr/>
        </p:nvSpPr>
        <p:spPr>
          <a:xfrm>
            <a:off x="1152867" y="2852567"/>
            <a:ext cx="2793600" cy="3138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05" name="Google Shape;2005;p196"/>
          <p:cNvSpPr txBox="1">
            <a:spLocks noGrp="1"/>
          </p:cNvSpPr>
          <p:nvPr>
            <p:ph type="title"/>
          </p:nvPr>
        </p:nvSpPr>
        <p:spPr>
          <a:xfrm>
            <a:off x="950472" y="348010"/>
            <a:ext cx="11176000" cy="703600"/>
          </a:xfrm>
          <a:prstGeom prst="rect">
            <a:avLst/>
          </a:prstGeom>
          <a:noFill/>
          <a:ln>
            <a:noFill/>
          </a:ln>
        </p:spPr>
        <p:txBody>
          <a:bodyPr spcFirstLastPara="1" vert="horz" wrap="square" lIns="108767" tIns="54400" rIns="108767" bIns="54400" rtlCol="0" anchor="ctr" anchorCtr="0">
            <a:noAutofit/>
          </a:bodyPr>
          <a:lstStyle/>
          <a:p>
            <a:pPr>
              <a:spcBef>
                <a:spcPts val="0"/>
              </a:spcBef>
            </a:pPr>
            <a:r>
              <a:rPr lang="en" dirty="0"/>
              <a:t>Enabling Industry Engagement</a:t>
            </a:r>
            <a:endParaRPr dirty="0"/>
          </a:p>
        </p:txBody>
      </p:sp>
      <p:sp>
        <p:nvSpPr>
          <p:cNvPr id="2006" name="Google Shape;2006;p196"/>
          <p:cNvSpPr txBox="1">
            <a:spLocks noGrp="1"/>
          </p:cNvSpPr>
          <p:nvPr>
            <p:ph type="body" idx="1"/>
          </p:nvPr>
        </p:nvSpPr>
        <p:spPr>
          <a:xfrm>
            <a:off x="931333" y="889000"/>
            <a:ext cx="11176000" cy="5588000"/>
          </a:xfrm>
          <a:prstGeom prst="rect">
            <a:avLst/>
          </a:prstGeom>
          <a:noFill/>
          <a:ln>
            <a:noFill/>
          </a:ln>
        </p:spPr>
        <p:txBody>
          <a:bodyPr spcFirstLastPara="1" vert="horz" wrap="square" lIns="108767" tIns="54400" rIns="108767" bIns="54400" rtlCol="0" anchor="t" anchorCtr="0">
            <a:noAutofit/>
          </a:bodyPr>
          <a:lstStyle/>
          <a:p>
            <a:pPr marL="199434" indent="-182501">
              <a:lnSpc>
                <a:spcPct val="105000"/>
              </a:lnSpc>
              <a:spcBef>
                <a:spcPts val="500"/>
              </a:spcBef>
              <a:buSzPts val="1300"/>
              <a:buFont typeface="Trebuchet MS"/>
              <a:buChar char="•"/>
            </a:pPr>
            <a:r>
              <a:rPr lang="en" sz="1733"/>
              <a:t>SYCL working group values industry feedback</a:t>
            </a:r>
            <a:endParaRPr sz="1733"/>
          </a:p>
          <a:p>
            <a:pPr marL="543356" lvl="1" indent="-188606">
              <a:lnSpc>
                <a:spcPct val="105000"/>
              </a:lnSpc>
              <a:spcBef>
                <a:spcPts val="0"/>
              </a:spcBef>
              <a:buSzPts val="1300"/>
              <a:buChar char="-"/>
            </a:pPr>
            <a:r>
              <a:rPr lang="en" sz="1733" u="sng">
                <a:solidFill>
                  <a:schemeClr val="hlink"/>
                </a:solidFill>
                <a:hlinkClick r:id="rId3"/>
              </a:rPr>
              <a:t>https://community.khronos.org/c/sycl</a:t>
            </a:r>
            <a:endParaRPr sz="1733"/>
          </a:p>
          <a:p>
            <a:pPr marL="543356" lvl="1" indent="-188606">
              <a:lnSpc>
                <a:spcPct val="105000"/>
              </a:lnSpc>
              <a:spcBef>
                <a:spcPts val="0"/>
              </a:spcBef>
              <a:buSzPts val="1300"/>
              <a:buChar char="-"/>
            </a:pPr>
            <a:r>
              <a:rPr lang="en" sz="1733" u="sng">
                <a:solidFill>
                  <a:schemeClr val="hlink"/>
                </a:solidFill>
                <a:hlinkClick r:id="rId4"/>
              </a:rPr>
              <a:t>https://sycl.tech</a:t>
            </a:r>
            <a:endParaRPr sz="1733"/>
          </a:p>
          <a:p>
            <a:pPr marL="199434" indent="-182501">
              <a:spcBef>
                <a:spcPts val="500"/>
              </a:spcBef>
              <a:buSzPts val="1300"/>
            </a:pPr>
            <a:r>
              <a:rPr lang="en" sz="1733"/>
              <a:t>SYCL FAQ</a:t>
            </a:r>
            <a:endParaRPr sz="1733"/>
          </a:p>
          <a:p>
            <a:pPr marL="543356" lvl="1" indent="-188606">
              <a:spcBef>
                <a:spcPts val="0"/>
              </a:spcBef>
              <a:buSzPts val="1300"/>
              <a:buChar char="-"/>
            </a:pPr>
            <a:r>
              <a:rPr lang="en" sz="1733" u="sng">
                <a:solidFill>
                  <a:schemeClr val="accent6"/>
                </a:solidFill>
                <a:hlinkClick r:id="rId5">
                  <a:extLst>
                    <a:ext uri="{A12FA001-AC4F-418D-AE19-62706E023703}">
                      <ahyp:hlinkClr xmlns:ahyp="http://schemas.microsoft.com/office/drawing/2018/hyperlinkcolor" val="tx"/>
                    </a:ext>
                  </a:extLst>
                </a:hlinkClick>
              </a:rPr>
              <a:t>https://www.khronos.org/blog/sycl-2020-what-do-you-need-to-know</a:t>
            </a:r>
            <a:r>
              <a:rPr lang="en" sz="1733"/>
              <a:t> </a:t>
            </a:r>
            <a:endParaRPr sz="1733"/>
          </a:p>
          <a:p>
            <a:pPr marL="199434" indent="-182501">
              <a:lnSpc>
                <a:spcPct val="105000"/>
              </a:lnSpc>
              <a:spcBef>
                <a:spcPts val="500"/>
              </a:spcBef>
              <a:buSzPts val="1300"/>
              <a:buFont typeface="Trebuchet MS"/>
              <a:buChar char="•"/>
            </a:pPr>
            <a:r>
              <a:rPr lang="en" sz="1733"/>
              <a:t>What features would you like in future SYCL versions?</a:t>
            </a:r>
            <a:endParaRPr sz="1733"/>
          </a:p>
          <a:p>
            <a:pPr marL="199434" indent="0">
              <a:lnSpc>
                <a:spcPct val="105000"/>
              </a:lnSpc>
              <a:spcBef>
                <a:spcPts val="500"/>
              </a:spcBef>
              <a:buNone/>
            </a:pPr>
            <a:endParaRPr sz="1733"/>
          </a:p>
        </p:txBody>
      </p:sp>
      <p:sp>
        <p:nvSpPr>
          <p:cNvPr id="2007" name="Google Shape;2007;p196"/>
          <p:cNvSpPr/>
          <p:nvPr/>
        </p:nvSpPr>
        <p:spPr>
          <a:xfrm>
            <a:off x="6998077" y="3143133"/>
            <a:ext cx="4846000" cy="3263200"/>
          </a:xfrm>
          <a:prstGeom prst="ellipse">
            <a:avLst/>
          </a:prstGeom>
          <a:solidFill>
            <a:srgbClr val="EFF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000000"/>
              </a:buClr>
              <a:buSzPts val="1400"/>
            </a:pPr>
            <a:endParaRPr sz="1867">
              <a:solidFill>
                <a:srgbClr val="FFFFFF"/>
              </a:solidFill>
              <a:latin typeface="Arial Narrow"/>
              <a:ea typeface="Arial Narrow"/>
              <a:cs typeface="Arial Narrow"/>
              <a:sym typeface="Arial Narrow"/>
            </a:endParaRPr>
          </a:p>
        </p:txBody>
      </p:sp>
      <p:sp>
        <p:nvSpPr>
          <p:cNvPr id="2008" name="Google Shape;2008;p196"/>
          <p:cNvSpPr/>
          <p:nvPr/>
        </p:nvSpPr>
        <p:spPr>
          <a:xfrm>
            <a:off x="7230632" y="3873004"/>
            <a:ext cx="3511200" cy="2364800"/>
          </a:xfrm>
          <a:prstGeom prst="ellipse">
            <a:avLst/>
          </a:prstGeom>
          <a:solidFill>
            <a:srgbClr val="FFEFEF"/>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000000"/>
              </a:buClr>
              <a:buSzPts val="1400"/>
            </a:pPr>
            <a:endParaRPr sz="1867">
              <a:solidFill>
                <a:srgbClr val="FFFFFF"/>
              </a:solidFill>
              <a:latin typeface="Arial Narrow"/>
              <a:ea typeface="Arial Narrow"/>
              <a:cs typeface="Arial Narrow"/>
              <a:sym typeface="Arial Narrow"/>
            </a:endParaRPr>
          </a:p>
        </p:txBody>
      </p:sp>
      <p:sp>
        <p:nvSpPr>
          <p:cNvPr id="2009" name="Google Shape;2009;p196"/>
          <p:cNvSpPr/>
          <p:nvPr/>
        </p:nvSpPr>
        <p:spPr>
          <a:xfrm>
            <a:off x="7420436" y="4699724"/>
            <a:ext cx="2342000" cy="1291600"/>
          </a:xfrm>
          <a:prstGeom prst="ellipse">
            <a:avLst/>
          </a:prstGeom>
          <a:solidFill>
            <a:srgbClr val="E0E0F8"/>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000000"/>
              </a:buClr>
              <a:buSzPts val="1400"/>
            </a:pPr>
            <a:endParaRPr sz="1867">
              <a:solidFill>
                <a:srgbClr val="FFFFFF"/>
              </a:solidFill>
              <a:latin typeface="Arial Narrow"/>
              <a:ea typeface="Arial Narrow"/>
              <a:cs typeface="Arial Narrow"/>
              <a:sym typeface="Arial Narrow"/>
            </a:endParaRPr>
          </a:p>
        </p:txBody>
      </p:sp>
      <p:sp>
        <p:nvSpPr>
          <p:cNvPr id="2010" name="Google Shape;2010;p196"/>
          <p:cNvSpPr/>
          <p:nvPr/>
        </p:nvSpPr>
        <p:spPr>
          <a:xfrm>
            <a:off x="7505504" y="5055488"/>
            <a:ext cx="1122400" cy="724000"/>
          </a:xfrm>
          <a:prstGeom prst="ellipse">
            <a:avLst/>
          </a:prstGeom>
          <a:solidFill>
            <a:srgbClr val="BFEEF9"/>
          </a:solidFill>
          <a:ln w="9525" cap="flat" cmpd="sng">
            <a:solidFill>
              <a:schemeClr val="dk1"/>
            </a:solidFill>
            <a:prstDash val="solid"/>
            <a:round/>
            <a:headEnd type="none" w="sm" len="sm"/>
            <a:tailEnd type="none" w="sm" len="sm"/>
          </a:ln>
        </p:spPr>
        <p:txBody>
          <a:bodyPr spcFirstLastPara="1" wrap="square" lIns="101600" tIns="50767" rIns="101600" bIns="50767" anchor="ctr" anchorCtr="0">
            <a:noAutofit/>
          </a:bodyPr>
          <a:lstStyle/>
          <a:p>
            <a:pPr algn="ctr">
              <a:lnSpc>
                <a:spcPct val="99000"/>
              </a:lnSpc>
              <a:buClr>
                <a:srgbClr val="000000"/>
              </a:buClr>
              <a:buSzPts val="900"/>
            </a:pPr>
            <a:r>
              <a:rPr lang="en" sz="1200" b="1">
                <a:solidFill>
                  <a:schemeClr val="dk2"/>
                </a:solidFill>
                <a:latin typeface="Trebuchet MS"/>
                <a:ea typeface="Trebuchet MS"/>
                <a:cs typeface="Trebuchet MS"/>
                <a:sym typeface="Trebuchet MS"/>
              </a:rPr>
              <a:t>SYCL Working</a:t>
            </a:r>
            <a:endParaRPr sz="1067">
              <a:solidFill>
                <a:srgbClr val="000000"/>
              </a:solidFill>
              <a:latin typeface="Arial"/>
              <a:ea typeface="Arial"/>
              <a:cs typeface="Arial"/>
              <a:sym typeface="Arial"/>
            </a:endParaRPr>
          </a:p>
          <a:p>
            <a:pPr algn="ctr">
              <a:lnSpc>
                <a:spcPct val="99000"/>
              </a:lnSpc>
              <a:buClr>
                <a:srgbClr val="000000"/>
              </a:buClr>
              <a:buSzPts val="900"/>
            </a:pPr>
            <a:r>
              <a:rPr lang="en" sz="1200" b="1">
                <a:solidFill>
                  <a:schemeClr val="dk2"/>
                </a:solidFill>
                <a:latin typeface="Trebuchet MS"/>
                <a:ea typeface="Trebuchet MS"/>
                <a:cs typeface="Trebuchet MS"/>
                <a:sym typeface="Trebuchet MS"/>
              </a:rPr>
              <a:t>Group</a:t>
            </a:r>
            <a:endParaRPr sz="1067">
              <a:solidFill>
                <a:srgbClr val="000000"/>
              </a:solidFill>
              <a:latin typeface="Arial"/>
              <a:ea typeface="Arial"/>
              <a:cs typeface="Arial"/>
              <a:sym typeface="Arial"/>
            </a:endParaRPr>
          </a:p>
        </p:txBody>
      </p:sp>
      <p:sp>
        <p:nvSpPr>
          <p:cNvPr id="2011" name="Google Shape;2011;p196"/>
          <p:cNvSpPr txBox="1"/>
          <p:nvPr/>
        </p:nvSpPr>
        <p:spPr>
          <a:xfrm>
            <a:off x="8425108" y="4804315"/>
            <a:ext cx="1122400" cy="650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900"/>
            </a:pPr>
            <a:r>
              <a:rPr lang="en" sz="1200" b="1">
                <a:solidFill>
                  <a:schemeClr val="dk2"/>
                </a:solidFill>
                <a:latin typeface="Trebuchet MS"/>
                <a:ea typeface="Trebuchet MS"/>
                <a:cs typeface="Trebuchet MS"/>
                <a:sym typeface="Trebuchet MS"/>
              </a:rPr>
              <a:t>SYCL Advisory</a:t>
            </a:r>
            <a:endParaRPr sz="1200">
              <a:solidFill>
                <a:srgbClr val="000000"/>
              </a:solidFill>
              <a:latin typeface="Arial"/>
              <a:ea typeface="Arial"/>
              <a:cs typeface="Arial"/>
              <a:sym typeface="Arial"/>
            </a:endParaRPr>
          </a:p>
          <a:p>
            <a:pPr algn="ctr">
              <a:lnSpc>
                <a:spcPct val="99000"/>
              </a:lnSpc>
              <a:buClr>
                <a:srgbClr val="000000"/>
              </a:buClr>
              <a:buSzPts val="900"/>
            </a:pPr>
            <a:r>
              <a:rPr lang="en" sz="1200" b="1">
                <a:solidFill>
                  <a:schemeClr val="dk2"/>
                </a:solidFill>
                <a:latin typeface="Trebuchet MS"/>
                <a:ea typeface="Trebuchet MS"/>
                <a:cs typeface="Trebuchet MS"/>
                <a:sym typeface="Trebuchet MS"/>
              </a:rPr>
              <a:t>Panels</a:t>
            </a:r>
            <a:endParaRPr sz="1200">
              <a:solidFill>
                <a:srgbClr val="000000"/>
              </a:solidFill>
              <a:latin typeface="Arial"/>
              <a:ea typeface="Arial"/>
              <a:cs typeface="Arial"/>
              <a:sym typeface="Arial"/>
            </a:endParaRPr>
          </a:p>
        </p:txBody>
      </p:sp>
      <p:sp>
        <p:nvSpPr>
          <p:cNvPr id="2012" name="Google Shape;2012;p196"/>
          <p:cNvSpPr txBox="1"/>
          <p:nvPr/>
        </p:nvSpPr>
        <p:spPr>
          <a:xfrm>
            <a:off x="7940349" y="4032064"/>
            <a:ext cx="2342000" cy="6104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900"/>
            </a:pPr>
            <a:r>
              <a:rPr lang="en" sz="1200" b="1">
                <a:solidFill>
                  <a:schemeClr val="dk2"/>
                </a:solidFill>
                <a:latin typeface="Trebuchet MS"/>
                <a:ea typeface="Trebuchet MS"/>
                <a:cs typeface="Trebuchet MS"/>
                <a:sym typeface="Trebuchet MS"/>
              </a:rPr>
              <a:t>Khronos GitHub</a:t>
            </a:r>
            <a:endParaRPr sz="2400"/>
          </a:p>
          <a:p>
            <a:pPr algn="ctr">
              <a:lnSpc>
                <a:spcPct val="99000"/>
              </a:lnSpc>
              <a:buClr>
                <a:srgbClr val="000000"/>
              </a:buClr>
              <a:buSzPts val="800"/>
            </a:pPr>
            <a:r>
              <a:rPr lang="en" sz="1067" b="1">
                <a:solidFill>
                  <a:schemeClr val="dk2"/>
                </a:solidFill>
                <a:latin typeface="Trebuchet MS"/>
                <a:ea typeface="Trebuchet MS"/>
                <a:cs typeface="Trebuchet MS"/>
                <a:sym typeface="Trebuchet MS"/>
              </a:rPr>
              <a:t>Contribute to SYCL open source specs, CTS, tools and ecosystem</a:t>
            </a:r>
            <a:endParaRPr sz="1067">
              <a:solidFill>
                <a:srgbClr val="000000"/>
              </a:solidFill>
              <a:latin typeface="Arial"/>
              <a:ea typeface="Arial"/>
              <a:cs typeface="Arial"/>
              <a:sym typeface="Arial"/>
            </a:endParaRPr>
          </a:p>
        </p:txBody>
      </p:sp>
      <p:sp>
        <p:nvSpPr>
          <p:cNvPr id="2013" name="Google Shape;2013;p196"/>
          <p:cNvSpPr txBox="1"/>
          <p:nvPr/>
        </p:nvSpPr>
        <p:spPr>
          <a:xfrm>
            <a:off x="7726536" y="3404909"/>
            <a:ext cx="3449600" cy="4680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900"/>
            </a:pPr>
            <a:r>
              <a:rPr lang="en" sz="1200" b="1">
                <a:solidFill>
                  <a:schemeClr val="dk2"/>
                </a:solidFill>
                <a:latin typeface="Trebuchet MS"/>
                <a:ea typeface="Trebuchet MS"/>
                <a:cs typeface="Trebuchet MS"/>
                <a:sym typeface="Trebuchet MS"/>
              </a:rPr>
              <a:t> Khronos SYCL Forums, Slack Channels, Stackoverflow, reddit, and SYCL.tech</a:t>
            </a:r>
            <a:endParaRPr sz="1200">
              <a:solidFill>
                <a:srgbClr val="000000"/>
              </a:solidFill>
              <a:latin typeface="Arial"/>
              <a:ea typeface="Arial"/>
              <a:cs typeface="Arial"/>
              <a:sym typeface="Arial"/>
            </a:endParaRPr>
          </a:p>
        </p:txBody>
      </p:sp>
      <p:sp>
        <p:nvSpPr>
          <p:cNvPr id="2014" name="Google Shape;2014;p196"/>
          <p:cNvSpPr txBox="1"/>
          <p:nvPr/>
        </p:nvSpPr>
        <p:spPr>
          <a:xfrm>
            <a:off x="4191751" y="5686133"/>
            <a:ext cx="2627600" cy="610400"/>
          </a:xfrm>
          <a:prstGeom prst="rect">
            <a:avLst/>
          </a:prstGeom>
          <a:noFill/>
          <a:ln>
            <a:noFill/>
          </a:ln>
        </p:spPr>
        <p:txBody>
          <a:bodyPr spcFirstLastPara="1" wrap="square" lIns="101600" tIns="50767" rIns="101600" bIns="50767" anchor="t" anchorCtr="0">
            <a:noAutofit/>
          </a:bodyPr>
          <a:lstStyle/>
          <a:p>
            <a:pPr algn="r">
              <a:lnSpc>
                <a:spcPct val="99000"/>
              </a:lnSpc>
              <a:buClr>
                <a:srgbClr val="000000"/>
              </a:buClr>
              <a:buSzPts val="900"/>
            </a:pPr>
            <a:r>
              <a:rPr lang="en" sz="1200" b="1">
                <a:solidFill>
                  <a:schemeClr val="dk2"/>
                </a:solidFill>
                <a:latin typeface="Trebuchet MS"/>
                <a:ea typeface="Trebuchet MS"/>
                <a:cs typeface="Trebuchet MS"/>
                <a:sym typeface="Trebuchet MS"/>
              </a:rPr>
              <a:t>Khronos members</a:t>
            </a:r>
            <a:endParaRPr sz="1600">
              <a:solidFill>
                <a:srgbClr val="000000"/>
              </a:solidFill>
              <a:latin typeface="Arial"/>
              <a:ea typeface="Arial"/>
              <a:cs typeface="Arial"/>
              <a:sym typeface="Arial"/>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6"/>
              </a:rPr>
              <a:t>https://www.khronos.org/members/</a:t>
            </a:r>
            <a:endParaRPr sz="933" u="sng">
              <a:solidFill>
                <a:schemeClr val="hlink"/>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7"/>
              </a:rPr>
              <a:t>https://www.khronos.org/registry/SYCL/</a:t>
            </a:r>
            <a:r>
              <a:rPr lang="en" sz="1200" u="sng">
                <a:solidFill>
                  <a:schemeClr val="hlink"/>
                </a:solidFill>
                <a:latin typeface="Trebuchet MS"/>
                <a:ea typeface="Trebuchet MS"/>
                <a:cs typeface="Trebuchet MS"/>
                <a:sym typeface="Trebuchet MS"/>
              </a:rPr>
              <a:t> </a:t>
            </a:r>
            <a:endParaRPr sz="1200" u="sng">
              <a:solidFill>
                <a:schemeClr val="hlink"/>
              </a:solidFill>
              <a:latin typeface="Trebuchet MS"/>
              <a:ea typeface="Trebuchet MS"/>
              <a:cs typeface="Trebuchet MS"/>
              <a:sym typeface="Trebuchet MS"/>
            </a:endParaRPr>
          </a:p>
        </p:txBody>
      </p:sp>
      <p:sp>
        <p:nvSpPr>
          <p:cNvPr id="2015" name="Google Shape;2015;p196"/>
          <p:cNvSpPr txBox="1"/>
          <p:nvPr/>
        </p:nvSpPr>
        <p:spPr>
          <a:xfrm>
            <a:off x="4068073" y="4877401"/>
            <a:ext cx="2470400" cy="468000"/>
          </a:xfrm>
          <a:prstGeom prst="rect">
            <a:avLst/>
          </a:prstGeom>
          <a:noFill/>
          <a:ln>
            <a:noFill/>
          </a:ln>
        </p:spPr>
        <p:txBody>
          <a:bodyPr spcFirstLastPara="1" wrap="square" lIns="101600" tIns="50767" rIns="101600" bIns="50767" anchor="t" anchorCtr="0">
            <a:noAutofit/>
          </a:bodyPr>
          <a:lstStyle/>
          <a:p>
            <a:pPr algn="r">
              <a:lnSpc>
                <a:spcPct val="99000"/>
              </a:lnSpc>
              <a:buClr>
                <a:srgbClr val="000000"/>
              </a:buClr>
              <a:buSzPts val="900"/>
            </a:pPr>
            <a:r>
              <a:rPr lang="en" sz="1200" b="1">
                <a:solidFill>
                  <a:schemeClr val="dk2"/>
                </a:solidFill>
                <a:latin typeface="Trebuchet MS"/>
                <a:ea typeface="Trebuchet MS"/>
                <a:cs typeface="Trebuchet MS"/>
                <a:sym typeface="Trebuchet MS"/>
              </a:rPr>
              <a:t>Invited Experts</a:t>
            </a:r>
            <a:endParaRPr sz="1200">
              <a:solidFill>
                <a:srgbClr val="000000"/>
              </a:solidFill>
              <a:latin typeface="Arial"/>
              <a:ea typeface="Arial"/>
              <a:cs typeface="Arial"/>
              <a:sym typeface="Arial"/>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8"/>
              </a:rPr>
              <a:t>https://www.khronos.org/advisors/</a:t>
            </a:r>
            <a:r>
              <a:rPr lang="en" sz="1200">
                <a:solidFill>
                  <a:schemeClr val="accent6"/>
                </a:solidFill>
                <a:latin typeface="Trebuchet MS"/>
                <a:ea typeface="Trebuchet MS"/>
                <a:cs typeface="Trebuchet MS"/>
                <a:sym typeface="Trebuchet MS"/>
              </a:rPr>
              <a:t> </a:t>
            </a:r>
            <a:endParaRPr sz="1600">
              <a:solidFill>
                <a:srgbClr val="000000"/>
              </a:solidFill>
              <a:latin typeface="Arial"/>
              <a:ea typeface="Arial"/>
              <a:cs typeface="Arial"/>
              <a:sym typeface="Arial"/>
            </a:endParaRPr>
          </a:p>
        </p:txBody>
      </p:sp>
      <p:sp>
        <p:nvSpPr>
          <p:cNvPr id="2016" name="Google Shape;2016;p196"/>
          <p:cNvSpPr txBox="1"/>
          <p:nvPr/>
        </p:nvSpPr>
        <p:spPr>
          <a:xfrm>
            <a:off x="3725568" y="3357788"/>
            <a:ext cx="3150400" cy="1516577"/>
          </a:xfrm>
          <a:prstGeom prst="rect">
            <a:avLst/>
          </a:prstGeom>
          <a:noFill/>
          <a:ln>
            <a:noFill/>
          </a:ln>
        </p:spPr>
        <p:txBody>
          <a:bodyPr spcFirstLastPara="1" wrap="square" lIns="101600" tIns="50767" rIns="101600" bIns="50767" anchor="t" anchorCtr="0">
            <a:noAutofit/>
          </a:bodyPr>
          <a:lstStyle/>
          <a:p>
            <a:pPr algn="r">
              <a:lnSpc>
                <a:spcPct val="99000"/>
              </a:lnSpc>
              <a:buClr>
                <a:srgbClr val="000000"/>
              </a:buClr>
              <a:buSzPts val="900"/>
            </a:pPr>
            <a:r>
              <a:rPr lang="en" sz="1200" b="1" dirty="0">
                <a:solidFill>
                  <a:schemeClr val="dk2"/>
                </a:solidFill>
                <a:latin typeface="Trebuchet MS"/>
                <a:ea typeface="Trebuchet MS"/>
                <a:cs typeface="Trebuchet MS"/>
                <a:sym typeface="Trebuchet MS"/>
              </a:rPr>
              <a:t>Public contributions to Specification, Conformance Tests and software</a:t>
            </a:r>
            <a:endParaRPr sz="1200" dirty="0">
              <a:solidFill>
                <a:srgbClr val="000000"/>
              </a:solidFill>
              <a:latin typeface="Arial"/>
              <a:ea typeface="Arial"/>
              <a:cs typeface="Arial"/>
              <a:sym typeface="Arial"/>
            </a:endParaRPr>
          </a:p>
          <a:p>
            <a:pPr algn="r">
              <a:lnSpc>
                <a:spcPct val="99000"/>
              </a:lnSpc>
              <a:buClr>
                <a:srgbClr val="000000"/>
              </a:buClr>
              <a:buSzPts val="700"/>
            </a:pPr>
            <a:r>
              <a:rPr lang="en" sz="933" u="sng" dirty="0">
                <a:solidFill>
                  <a:schemeClr val="hlink"/>
                </a:solidFill>
                <a:latin typeface="Trebuchet MS"/>
                <a:ea typeface="Trebuchet MS"/>
                <a:cs typeface="Trebuchet MS"/>
                <a:sym typeface="Trebuchet MS"/>
                <a:hlinkClick r:id="rId9"/>
              </a:rPr>
              <a:t>https://github.com/KhronosGroup/SYCL-CTS</a:t>
            </a:r>
            <a:endParaRPr sz="933" dirty="0">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dirty="0">
                <a:solidFill>
                  <a:schemeClr val="hlink"/>
                </a:solidFill>
                <a:latin typeface="Trebuchet MS"/>
                <a:ea typeface="Trebuchet MS"/>
                <a:cs typeface="Trebuchet MS"/>
                <a:sym typeface="Trebuchet MS"/>
                <a:hlinkClick r:id="rId10"/>
              </a:rPr>
              <a:t>https://github.com/KhronosGroup/SYCL-Docs</a:t>
            </a:r>
            <a:endParaRPr sz="933" dirty="0">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dirty="0">
                <a:solidFill>
                  <a:schemeClr val="hlink"/>
                </a:solidFill>
                <a:latin typeface="Trebuchet MS"/>
                <a:ea typeface="Trebuchet MS"/>
                <a:cs typeface="Trebuchet MS"/>
                <a:sym typeface="Trebuchet MS"/>
                <a:hlinkClick r:id="rId11"/>
              </a:rPr>
              <a:t>https://github.com/KhronosGroup/SYCL-Shared</a:t>
            </a:r>
            <a:endParaRPr sz="933" dirty="0">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dirty="0">
                <a:solidFill>
                  <a:schemeClr val="hlink"/>
                </a:solidFill>
                <a:latin typeface="Trebuchet MS"/>
                <a:ea typeface="Trebuchet MS"/>
                <a:cs typeface="Trebuchet MS"/>
                <a:sym typeface="Trebuchet MS"/>
                <a:hlinkClick r:id="rId12"/>
              </a:rPr>
              <a:t>https://github.com/KhronosGroup/SYCL-Registry</a:t>
            </a:r>
            <a:endParaRPr sz="933" dirty="0">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dirty="0">
                <a:solidFill>
                  <a:schemeClr val="hlink"/>
                </a:solidFill>
                <a:latin typeface="Trebuchet MS"/>
                <a:ea typeface="Trebuchet MS"/>
                <a:cs typeface="Trebuchet MS"/>
                <a:sym typeface="Trebuchet MS"/>
                <a:hlinkClick r:id="rId13"/>
              </a:rPr>
              <a:t>https://github.com/KhronosGroup/SyclParallelSTL</a:t>
            </a:r>
            <a:endParaRPr lang="en" sz="933" u="sng" dirty="0">
              <a:solidFill>
                <a:schemeClr val="hlink"/>
              </a:solidFill>
              <a:latin typeface="Trebuchet MS"/>
              <a:ea typeface="Trebuchet MS"/>
              <a:cs typeface="Trebuchet MS"/>
              <a:sym typeface="Trebuchet MS"/>
            </a:endParaRPr>
          </a:p>
          <a:p>
            <a:pPr algn="r">
              <a:lnSpc>
                <a:spcPct val="99000"/>
              </a:lnSpc>
              <a:buClr>
                <a:srgbClr val="000000"/>
              </a:buClr>
              <a:buSzPts val="700"/>
            </a:pPr>
            <a:r>
              <a:rPr lang="en-US" sz="900" b="0" i="0" u="sng" strike="noStrike" dirty="0">
                <a:solidFill>
                  <a:srgbClr val="2D2DB9"/>
                </a:solidFill>
                <a:effectLst/>
                <a:latin typeface="Trebuchet MS" panose="020B0603020202020204" pitchFamily="34" charset="0"/>
                <a:hlinkClick r:id="rId14"/>
              </a:rPr>
              <a:t>https://github.com/intel/llvm</a:t>
            </a:r>
            <a:endParaRPr sz="900" dirty="0">
              <a:solidFill>
                <a:schemeClr val="dk2"/>
              </a:solidFill>
              <a:latin typeface="Trebuchet MS"/>
              <a:ea typeface="Trebuchet MS"/>
              <a:cs typeface="Trebuchet MS"/>
              <a:sym typeface="Trebuchet MS"/>
            </a:endParaRPr>
          </a:p>
        </p:txBody>
      </p:sp>
      <p:sp>
        <p:nvSpPr>
          <p:cNvPr id="2017" name="Google Shape;2017;p196"/>
          <p:cNvSpPr txBox="1"/>
          <p:nvPr/>
        </p:nvSpPr>
        <p:spPr>
          <a:xfrm>
            <a:off x="8436253" y="1736548"/>
            <a:ext cx="3479600" cy="1280400"/>
          </a:xfrm>
          <a:prstGeom prst="rect">
            <a:avLst/>
          </a:prstGeom>
          <a:noFill/>
          <a:ln>
            <a:noFill/>
          </a:ln>
        </p:spPr>
        <p:txBody>
          <a:bodyPr spcFirstLastPara="1" wrap="square" lIns="101600" tIns="50767" rIns="101600" bIns="50767" anchor="t" anchorCtr="0">
            <a:noAutofit/>
          </a:bodyPr>
          <a:lstStyle/>
          <a:p>
            <a:pPr algn="r">
              <a:lnSpc>
                <a:spcPct val="99000"/>
              </a:lnSpc>
              <a:buClr>
                <a:srgbClr val="000000"/>
              </a:buClr>
              <a:buSzPts val="900"/>
            </a:pPr>
            <a:r>
              <a:rPr lang="en" sz="1200" b="1">
                <a:solidFill>
                  <a:schemeClr val="dk2"/>
                </a:solidFill>
                <a:latin typeface="Trebuchet MS"/>
                <a:ea typeface="Trebuchet MS"/>
                <a:cs typeface="Trebuchet MS"/>
                <a:sym typeface="Trebuchet MS"/>
              </a:rPr>
              <a:t>Open to all!</a:t>
            </a:r>
            <a:endParaRPr sz="1200">
              <a:solidFill>
                <a:srgbClr val="FFFFFF"/>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15"/>
              </a:rPr>
              <a:t>https://community.khronos.org/</a:t>
            </a:r>
            <a:r>
              <a:rPr lang="en" sz="933" u="sng">
                <a:solidFill>
                  <a:schemeClr val="hlink"/>
                </a:solidFill>
                <a:latin typeface="Trebuchet MS"/>
                <a:ea typeface="Trebuchet MS"/>
                <a:cs typeface="Trebuchet MS"/>
                <a:sym typeface="Trebuchet MS"/>
                <a:hlinkClick r:id="rId16"/>
              </a:rPr>
              <a:t>www.khr.io/slack</a:t>
            </a:r>
            <a:endParaRPr sz="933">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17"/>
              </a:rPr>
              <a:t>https://app.slack.com/client/TDMDFS87M/CE9UX4CHG</a:t>
            </a:r>
            <a:endParaRPr sz="933">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3"/>
              </a:rPr>
              <a:t>https://community.khronos.org/c/sycl/</a:t>
            </a:r>
            <a:endParaRPr sz="933">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18"/>
              </a:rPr>
              <a:t>https://stackoverflow.com/questions/tagged/sycl</a:t>
            </a:r>
            <a:endParaRPr sz="933">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19"/>
              </a:rPr>
              <a:t>https://www.reddit.com/r/sycl</a:t>
            </a:r>
            <a:endParaRPr sz="933">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20"/>
              </a:rPr>
              <a:t>https://github.com/codeplaysoftware/syclacademy</a:t>
            </a:r>
            <a:endParaRPr sz="933">
              <a:solidFill>
                <a:schemeClr val="dk2"/>
              </a:solidFill>
              <a:latin typeface="Trebuchet MS"/>
              <a:ea typeface="Trebuchet MS"/>
              <a:cs typeface="Trebuchet MS"/>
              <a:sym typeface="Trebuchet MS"/>
            </a:endParaRPr>
          </a:p>
          <a:p>
            <a:pPr algn="r">
              <a:lnSpc>
                <a:spcPct val="99000"/>
              </a:lnSpc>
              <a:buClr>
                <a:srgbClr val="000000"/>
              </a:buClr>
              <a:buSzPts val="700"/>
            </a:pPr>
            <a:r>
              <a:rPr lang="en" sz="933" u="sng">
                <a:solidFill>
                  <a:schemeClr val="hlink"/>
                </a:solidFill>
                <a:latin typeface="Trebuchet MS"/>
                <a:ea typeface="Trebuchet MS"/>
                <a:cs typeface="Trebuchet MS"/>
                <a:sym typeface="Trebuchet MS"/>
                <a:hlinkClick r:id="rId4"/>
              </a:rPr>
              <a:t>https://sycl.tech/</a:t>
            </a:r>
            <a:endParaRPr sz="933">
              <a:solidFill>
                <a:schemeClr val="dk2"/>
              </a:solidFill>
              <a:latin typeface="Trebuchet MS"/>
              <a:ea typeface="Trebuchet MS"/>
              <a:cs typeface="Trebuchet MS"/>
              <a:sym typeface="Trebuchet MS"/>
            </a:endParaRPr>
          </a:p>
        </p:txBody>
      </p:sp>
      <p:cxnSp>
        <p:nvCxnSpPr>
          <p:cNvPr id="2018" name="Google Shape;2018;p196"/>
          <p:cNvCxnSpPr/>
          <p:nvPr/>
        </p:nvCxnSpPr>
        <p:spPr>
          <a:xfrm rot="10800000" flipH="1">
            <a:off x="6875773" y="5417669"/>
            <a:ext cx="850800" cy="573600"/>
          </a:xfrm>
          <a:prstGeom prst="straightConnector1">
            <a:avLst/>
          </a:prstGeom>
          <a:solidFill>
            <a:srgbClr val="E66714"/>
          </a:solidFill>
          <a:ln w="9525" cap="flat" cmpd="sng">
            <a:solidFill>
              <a:schemeClr val="dk1"/>
            </a:solidFill>
            <a:prstDash val="solid"/>
            <a:round/>
            <a:headEnd type="none" w="sm" len="sm"/>
            <a:tailEnd type="triangle" w="med" len="med"/>
          </a:ln>
        </p:spPr>
      </p:cxnSp>
      <p:cxnSp>
        <p:nvCxnSpPr>
          <p:cNvPr id="2019" name="Google Shape;2019;p196"/>
          <p:cNvCxnSpPr>
            <a:stCxn id="2015" idx="3"/>
          </p:cNvCxnSpPr>
          <p:nvPr/>
        </p:nvCxnSpPr>
        <p:spPr>
          <a:xfrm rot="10800000" flipH="1">
            <a:off x="6538473" y="4877401"/>
            <a:ext cx="1749600" cy="234000"/>
          </a:xfrm>
          <a:prstGeom prst="straightConnector1">
            <a:avLst/>
          </a:prstGeom>
          <a:solidFill>
            <a:srgbClr val="E66714"/>
          </a:solidFill>
          <a:ln w="9525" cap="flat" cmpd="sng">
            <a:solidFill>
              <a:schemeClr val="dk1"/>
            </a:solidFill>
            <a:prstDash val="solid"/>
            <a:round/>
            <a:headEnd type="none" w="sm" len="sm"/>
            <a:tailEnd type="triangle" w="med" len="med"/>
          </a:ln>
        </p:spPr>
      </p:cxnSp>
      <p:cxnSp>
        <p:nvCxnSpPr>
          <p:cNvPr id="2020" name="Google Shape;2020;p196"/>
          <p:cNvCxnSpPr>
            <a:cxnSpLocks/>
            <a:stCxn id="2016" idx="3"/>
            <a:endCxn id="2012" idx="1"/>
          </p:cNvCxnSpPr>
          <p:nvPr/>
        </p:nvCxnSpPr>
        <p:spPr>
          <a:xfrm>
            <a:off x="6875968" y="4116077"/>
            <a:ext cx="1064381" cy="221187"/>
          </a:xfrm>
          <a:prstGeom prst="straightConnector1">
            <a:avLst/>
          </a:prstGeom>
          <a:solidFill>
            <a:srgbClr val="E66714"/>
          </a:solidFill>
          <a:ln w="9525" cap="flat" cmpd="sng">
            <a:solidFill>
              <a:schemeClr val="dk1"/>
            </a:solidFill>
            <a:prstDash val="solid"/>
            <a:round/>
            <a:headEnd type="none" w="sm" len="sm"/>
            <a:tailEnd type="triangle" w="med" len="med"/>
          </a:ln>
        </p:spPr>
      </p:cxnSp>
      <p:cxnSp>
        <p:nvCxnSpPr>
          <p:cNvPr id="2021" name="Google Shape;2021;p196"/>
          <p:cNvCxnSpPr>
            <a:stCxn id="2017" idx="2"/>
            <a:endCxn id="2013" idx="0"/>
          </p:cNvCxnSpPr>
          <p:nvPr/>
        </p:nvCxnSpPr>
        <p:spPr>
          <a:xfrm flipH="1">
            <a:off x="9451253" y="3016948"/>
            <a:ext cx="724800" cy="388000"/>
          </a:xfrm>
          <a:prstGeom prst="straightConnector1">
            <a:avLst/>
          </a:prstGeom>
          <a:solidFill>
            <a:srgbClr val="E66714"/>
          </a:solidFill>
          <a:ln w="9525" cap="flat" cmpd="sng">
            <a:solidFill>
              <a:schemeClr val="dk1"/>
            </a:solidFill>
            <a:prstDash val="solid"/>
            <a:round/>
            <a:headEnd type="none" w="sm" len="sm"/>
            <a:tailEnd type="triangle" w="med" len="med"/>
          </a:ln>
        </p:spPr>
      </p:cxnSp>
      <p:pic>
        <p:nvPicPr>
          <p:cNvPr id="2022" name="Google Shape;2022;p196"/>
          <p:cNvPicPr preferRelativeResize="0"/>
          <p:nvPr/>
        </p:nvPicPr>
        <p:blipFill rotWithShape="1">
          <a:blip r:embed="rId21">
            <a:alphaModFix/>
          </a:blip>
          <a:srcRect/>
          <a:stretch/>
        </p:blipFill>
        <p:spPr>
          <a:xfrm>
            <a:off x="10522608" y="4032065"/>
            <a:ext cx="1306969" cy="594089"/>
          </a:xfrm>
          <a:prstGeom prst="rect">
            <a:avLst/>
          </a:prstGeom>
          <a:noFill/>
          <a:ln>
            <a:noFill/>
          </a:ln>
        </p:spPr>
      </p:pic>
      <p:sp>
        <p:nvSpPr>
          <p:cNvPr id="2023" name="Google Shape;2023;p196"/>
          <p:cNvSpPr txBox="1"/>
          <p:nvPr/>
        </p:nvSpPr>
        <p:spPr>
          <a:xfrm>
            <a:off x="1167633" y="3340333"/>
            <a:ext cx="2690000" cy="615513"/>
          </a:xfrm>
          <a:prstGeom prst="rect">
            <a:avLst/>
          </a:prstGeom>
          <a:noFill/>
          <a:ln>
            <a:noFill/>
          </a:ln>
        </p:spPr>
        <p:txBody>
          <a:bodyPr spcFirstLastPara="1" wrap="square" lIns="121900" tIns="121900" rIns="121900" bIns="121900" anchor="t" anchorCtr="0">
            <a:spAutoFit/>
          </a:bodyPr>
          <a:lstStyle/>
          <a:p>
            <a:endParaRPr sz="2400">
              <a:latin typeface="Trebuchet MS"/>
              <a:ea typeface="Trebuchet MS"/>
              <a:cs typeface="Trebuchet MS"/>
              <a:sym typeface="Trebuchet MS"/>
            </a:endParaRPr>
          </a:p>
        </p:txBody>
      </p:sp>
      <p:sp>
        <p:nvSpPr>
          <p:cNvPr id="2024" name="Google Shape;2024;p196"/>
          <p:cNvSpPr txBox="1"/>
          <p:nvPr/>
        </p:nvSpPr>
        <p:spPr>
          <a:xfrm>
            <a:off x="1152867" y="2837801"/>
            <a:ext cx="2793600" cy="3015593"/>
          </a:xfrm>
          <a:prstGeom prst="rect">
            <a:avLst/>
          </a:prstGeom>
          <a:noFill/>
          <a:ln>
            <a:noFill/>
          </a:ln>
        </p:spPr>
        <p:txBody>
          <a:bodyPr spcFirstLastPara="1" wrap="square" lIns="121900" tIns="121900" rIns="121900" bIns="121900" anchor="t" anchorCtr="0">
            <a:spAutoFit/>
          </a:bodyPr>
          <a:lstStyle/>
          <a:p>
            <a:pPr marL="199434" indent="-182501">
              <a:buClr>
                <a:srgbClr val="FF0000"/>
              </a:buClr>
              <a:buSzPts val="1300"/>
              <a:buFont typeface="Trebuchet MS"/>
              <a:buChar char="•"/>
            </a:pPr>
            <a:r>
              <a:rPr lang="en" sz="1733" b="1" dirty="0">
                <a:solidFill>
                  <a:srgbClr val="AB1F2C"/>
                </a:solidFill>
                <a:latin typeface="Trebuchet MS"/>
                <a:ea typeface="Trebuchet MS"/>
                <a:cs typeface="Trebuchet MS"/>
                <a:sym typeface="Trebuchet MS"/>
              </a:rPr>
              <a:t>Advisory Panel Chaired by Tom Deakin of U of Bristol</a:t>
            </a:r>
            <a:endParaRPr sz="1733" b="1" dirty="0">
              <a:solidFill>
                <a:srgbClr val="AB1F2C"/>
              </a:solidFill>
              <a:latin typeface="Trebuchet MS"/>
              <a:ea typeface="Trebuchet MS"/>
              <a:cs typeface="Trebuchet MS"/>
              <a:sym typeface="Trebuchet MS"/>
            </a:endParaRPr>
          </a:p>
          <a:p>
            <a:pPr marL="199434" indent="-182501">
              <a:buClr>
                <a:srgbClr val="FF0000"/>
              </a:buClr>
              <a:buSzPts val="1300"/>
              <a:buFont typeface="Trebuchet MS"/>
              <a:buChar char="•"/>
            </a:pPr>
            <a:r>
              <a:rPr lang="en" sz="1733" b="1" dirty="0">
                <a:solidFill>
                  <a:schemeClr val="dk1"/>
                </a:solidFill>
                <a:latin typeface="Trebuchet MS"/>
                <a:ea typeface="Trebuchet MS"/>
                <a:cs typeface="Trebuchet MS"/>
                <a:sym typeface="Trebuchet MS"/>
              </a:rPr>
              <a:t>Quarterly SYCL Advisory Panel</a:t>
            </a:r>
            <a:endParaRPr sz="1733" dirty="0">
              <a:solidFill>
                <a:schemeClr val="dk1"/>
              </a:solidFill>
            </a:endParaRPr>
          </a:p>
          <a:p>
            <a:pPr marL="199434" indent="-182501">
              <a:buClr>
                <a:srgbClr val="FF0000"/>
              </a:buClr>
              <a:buSzPts val="1300"/>
              <a:buFont typeface="Trebuchet MS"/>
              <a:buChar char="•"/>
            </a:pPr>
            <a:r>
              <a:rPr lang="en" sz="1733" b="1" dirty="0">
                <a:solidFill>
                  <a:schemeClr val="dk1"/>
                </a:solidFill>
                <a:latin typeface="Trebuchet MS"/>
                <a:ea typeface="Trebuchet MS"/>
                <a:cs typeface="Trebuchet MS"/>
                <a:sym typeface="Trebuchet MS"/>
              </a:rPr>
              <a:t>Regular meetings to give feedback on roadmap and draft specifications</a:t>
            </a:r>
            <a:endParaRPr sz="1733" dirty="0">
              <a:solidFill>
                <a:schemeClr val="dk1"/>
              </a:solidFill>
            </a:endParaRPr>
          </a:p>
          <a:p>
            <a:endParaRPr sz="2400" dirty="0">
              <a:latin typeface="Trebuchet MS"/>
              <a:ea typeface="Trebuchet MS"/>
              <a:cs typeface="Trebuchet MS"/>
              <a:sym typeface="Trebuchet MS"/>
            </a:endParaRPr>
          </a:p>
        </p:txBody>
      </p:sp>
      <p:sp>
        <p:nvSpPr>
          <p:cNvPr id="2025" name="Google Shape;2025;p196"/>
          <p:cNvSpPr/>
          <p:nvPr/>
        </p:nvSpPr>
        <p:spPr>
          <a:xfrm>
            <a:off x="3931533" y="5054833"/>
            <a:ext cx="532000" cy="38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83"/>
          <p:cNvSpPr txBox="1"/>
          <p:nvPr/>
        </p:nvSpPr>
        <p:spPr>
          <a:xfrm>
            <a:off x="1055384" y="1024796"/>
            <a:ext cx="10377200" cy="3406000"/>
          </a:xfrm>
          <a:prstGeom prst="rect">
            <a:avLst/>
          </a:prstGeom>
          <a:noFill/>
          <a:ln>
            <a:noFill/>
          </a:ln>
        </p:spPr>
        <p:txBody>
          <a:bodyPr spcFirstLastPara="1" wrap="square" lIns="121900" tIns="60933" rIns="121900" bIns="60933" anchor="t" anchorCtr="0">
            <a:noAutofit/>
          </a:bodyPr>
          <a:lstStyle/>
          <a:p>
            <a:pPr algn="ctr">
              <a:buClr>
                <a:srgbClr val="000000"/>
              </a:buClr>
              <a:buSzPts val="2800"/>
            </a:pPr>
            <a:r>
              <a:rPr lang="en" sz="3733" b="1">
                <a:solidFill>
                  <a:srgbClr val="C00000"/>
                </a:solidFill>
                <a:latin typeface="Trebuchet MS"/>
                <a:ea typeface="Trebuchet MS"/>
                <a:cs typeface="Trebuchet MS"/>
                <a:sym typeface="Trebuchet MS"/>
              </a:rPr>
              <a:t>SYCL 2020 is here!</a:t>
            </a:r>
            <a:endParaRPr sz="1867">
              <a:solidFill>
                <a:srgbClr val="000000"/>
              </a:solidFill>
              <a:latin typeface="Arial"/>
              <a:ea typeface="Arial"/>
              <a:cs typeface="Arial"/>
              <a:sym typeface="Arial"/>
            </a:endParaRPr>
          </a:p>
          <a:p>
            <a:pPr algn="ctr">
              <a:buClr>
                <a:srgbClr val="000000"/>
              </a:buClr>
              <a:buSzPts val="2000"/>
            </a:pPr>
            <a:r>
              <a:rPr lang="en" sz="2667" b="1">
                <a:solidFill>
                  <a:srgbClr val="C00000"/>
                </a:solidFill>
                <a:latin typeface="Trebuchet MS"/>
                <a:ea typeface="Trebuchet MS"/>
                <a:cs typeface="Trebuchet MS"/>
                <a:sym typeface="Trebuchet MS"/>
              </a:rPr>
              <a:t>Open Standard for Single Source C++ Parallel Heterogeneous Programming</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SYCL 2020 is released after 3 years of intense work</a:t>
            </a:r>
            <a:endParaRPr sz="2133" b="1">
              <a:solidFill>
                <a:schemeClr val="dk1"/>
              </a:solidFill>
              <a:latin typeface="Trebuchet MS"/>
              <a:ea typeface="Trebuchet MS"/>
              <a:cs typeface="Trebuchet MS"/>
              <a:sym typeface="Trebuchet MS"/>
            </a:endParaRPr>
          </a:p>
          <a:p>
            <a:pPr algn="ctr">
              <a:buClr>
                <a:srgbClr val="000000"/>
              </a:buClr>
              <a:buSzPts val="1600"/>
            </a:pPr>
            <a:r>
              <a:rPr lang="en" sz="2133" b="1">
                <a:solidFill>
                  <a:schemeClr val="dk1"/>
                </a:solidFill>
                <a:latin typeface="Trebuchet MS"/>
                <a:ea typeface="Trebuchet MS"/>
                <a:cs typeface="Trebuchet MS"/>
                <a:sym typeface="Trebuchet MS"/>
              </a:rPr>
              <a:t>Significant adoption in Embedded, Desktop and HPC markets</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Improved programmability, smaller code size, faster performance</a:t>
            </a:r>
            <a:endParaRPr sz="2133" b="1">
              <a:solidFill>
                <a:schemeClr val="dk1"/>
              </a:solidFill>
              <a:latin typeface="Trebuchet MS"/>
              <a:ea typeface="Trebuchet MS"/>
              <a:cs typeface="Trebuchet MS"/>
              <a:sym typeface="Trebuchet MS"/>
            </a:endParaRPr>
          </a:p>
          <a:p>
            <a:pPr algn="ctr">
              <a:buClr>
                <a:srgbClr val="000000"/>
              </a:buClr>
              <a:buSzPts val="1600"/>
            </a:pPr>
            <a:r>
              <a:rPr lang="en" sz="2133" b="1">
                <a:solidFill>
                  <a:schemeClr val="dk1"/>
                </a:solidFill>
                <a:latin typeface="Trebuchet MS"/>
                <a:ea typeface="Trebuchet MS"/>
                <a:cs typeface="Trebuchet MS"/>
                <a:sym typeface="Trebuchet MS"/>
              </a:rPr>
              <a:t>Based on C++17, backwards compatible with SYCL 1.2.1</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Simplify porting of standard C++ applications to SYCL</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Closer alignment and integration with ISO C++</a:t>
            </a:r>
            <a:endParaRPr sz="1867">
              <a:solidFill>
                <a:srgbClr val="000000"/>
              </a:solidFill>
              <a:latin typeface="Arial"/>
              <a:ea typeface="Arial"/>
              <a:cs typeface="Arial"/>
              <a:sym typeface="Arial"/>
            </a:endParaRPr>
          </a:p>
          <a:p>
            <a:pPr algn="ctr">
              <a:buClr>
                <a:srgbClr val="000000"/>
              </a:buClr>
              <a:buSzPts val="1600"/>
            </a:pPr>
            <a:r>
              <a:rPr lang="en" sz="2133" b="1">
                <a:solidFill>
                  <a:schemeClr val="dk1"/>
                </a:solidFill>
                <a:latin typeface="Trebuchet MS"/>
                <a:ea typeface="Trebuchet MS"/>
                <a:cs typeface="Trebuchet MS"/>
                <a:sym typeface="Trebuchet MS"/>
              </a:rPr>
              <a:t>Multiple Backend acceleration and API independent</a:t>
            </a:r>
            <a:endParaRPr sz="2133" b="1">
              <a:solidFill>
                <a:schemeClr val="dk1"/>
              </a:solidFill>
              <a:latin typeface="Trebuchet MS"/>
              <a:ea typeface="Trebuchet MS"/>
              <a:cs typeface="Trebuchet MS"/>
              <a:sym typeface="Trebuchet MS"/>
            </a:endParaRPr>
          </a:p>
        </p:txBody>
      </p:sp>
      <p:pic>
        <p:nvPicPr>
          <p:cNvPr id="462" name="Google Shape;462;p83"/>
          <p:cNvPicPr preferRelativeResize="0"/>
          <p:nvPr/>
        </p:nvPicPr>
        <p:blipFill rotWithShape="1">
          <a:blip r:embed="rId3">
            <a:alphaModFix/>
          </a:blip>
          <a:srcRect/>
          <a:stretch/>
        </p:blipFill>
        <p:spPr>
          <a:xfrm>
            <a:off x="8012891" y="4573056"/>
            <a:ext cx="3988827" cy="1813147"/>
          </a:xfrm>
          <a:prstGeom prst="rect">
            <a:avLst/>
          </a:prstGeom>
          <a:noFill/>
          <a:ln>
            <a:noFill/>
          </a:ln>
        </p:spPr>
      </p:pic>
      <p:sp>
        <p:nvSpPr>
          <p:cNvPr id="463" name="Google Shape;463;p83"/>
          <p:cNvSpPr txBox="1"/>
          <p:nvPr/>
        </p:nvSpPr>
        <p:spPr>
          <a:xfrm>
            <a:off x="1344700" y="4992234"/>
            <a:ext cx="56308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endParaRPr sz="1867">
              <a:solidFill>
                <a:srgbClr val="000000"/>
              </a:solidFill>
              <a:latin typeface="Trebuchet MS"/>
              <a:ea typeface="Trebuchet MS"/>
              <a:cs typeface="Trebuchet MS"/>
              <a:sym typeface="Trebuchet MS"/>
            </a:endParaRPr>
          </a:p>
        </p:txBody>
      </p:sp>
      <p:sp>
        <p:nvSpPr>
          <p:cNvPr id="464" name="Google Shape;464;p83"/>
          <p:cNvSpPr txBox="1"/>
          <p:nvPr/>
        </p:nvSpPr>
        <p:spPr>
          <a:xfrm>
            <a:off x="2821133" y="4992233"/>
            <a:ext cx="5475200" cy="774146"/>
          </a:xfrm>
          <a:prstGeom prst="rect">
            <a:avLst/>
          </a:prstGeom>
          <a:noFill/>
          <a:ln>
            <a:noFill/>
          </a:ln>
        </p:spPr>
        <p:txBody>
          <a:bodyPr spcFirstLastPara="1" wrap="square" lIns="121900" tIns="121900" rIns="121900" bIns="121900" anchor="t" anchorCtr="0">
            <a:spAutoFit/>
          </a:bodyPr>
          <a:lstStyle/>
          <a:p>
            <a:pPr algn="r">
              <a:lnSpc>
                <a:spcPct val="99000"/>
              </a:lnSpc>
              <a:buClr>
                <a:schemeClr val="dk1"/>
              </a:buClr>
              <a:buSzPts val="1100"/>
            </a:pPr>
            <a:r>
              <a:rPr lang="en" sz="1733" b="1">
                <a:solidFill>
                  <a:schemeClr val="dk1"/>
                </a:solidFill>
                <a:latin typeface="Trebuchet MS"/>
                <a:ea typeface="Trebuchet MS"/>
                <a:cs typeface="Trebuchet MS"/>
                <a:sym typeface="Trebuchet MS"/>
              </a:rPr>
              <a:t>SYCL 2020 increases expressiveness and simplicity for modern C++ heterogeneous programming</a:t>
            </a:r>
            <a:endParaRPr sz="2133" b="1">
              <a:solidFill>
                <a:srgbClr val="000000"/>
              </a:solidFill>
              <a:latin typeface="Trebuchet MS"/>
              <a:ea typeface="Trebuchet MS"/>
              <a:cs typeface="Trebuchet MS"/>
              <a:sym typeface="Trebuchet MS"/>
            </a:endParaRPr>
          </a:p>
        </p:txBody>
      </p:sp>
      <p:sp>
        <p:nvSpPr>
          <p:cNvPr id="465" name="Google Shape;465;p83"/>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pPr algn="r"/>
            <a:fld id="{00000000-1234-1234-1234-123412341234}" type="slidenum">
              <a:rPr lang="en"/>
              <a:pPr algn="r"/>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84"/>
          <p:cNvPicPr preferRelativeResize="0"/>
          <p:nvPr/>
        </p:nvPicPr>
        <p:blipFill rotWithShape="1">
          <a:blip r:embed="rId3">
            <a:alphaModFix/>
          </a:blip>
          <a:srcRect/>
          <a:stretch/>
        </p:blipFill>
        <p:spPr>
          <a:xfrm>
            <a:off x="7804821" y="779790"/>
            <a:ext cx="2688992" cy="2218513"/>
          </a:xfrm>
          <a:prstGeom prst="rect">
            <a:avLst/>
          </a:prstGeom>
          <a:noFill/>
          <a:ln>
            <a:noFill/>
          </a:ln>
        </p:spPr>
      </p:pic>
      <p:pic>
        <p:nvPicPr>
          <p:cNvPr id="471" name="Google Shape;471;p84"/>
          <p:cNvPicPr preferRelativeResize="0"/>
          <p:nvPr/>
        </p:nvPicPr>
        <p:blipFill rotWithShape="1">
          <a:blip r:embed="rId4">
            <a:alphaModFix/>
          </a:blip>
          <a:srcRect/>
          <a:stretch/>
        </p:blipFill>
        <p:spPr>
          <a:xfrm>
            <a:off x="9716656" y="893484"/>
            <a:ext cx="2475344" cy="2708937"/>
          </a:xfrm>
          <a:prstGeom prst="rect">
            <a:avLst/>
          </a:prstGeom>
          <a:noFill/>
          <a:ln>
            <a:noFill/>
          </a:ln>
        </p:spPr>
      </p:pic>
      <p:sp>
        <p:nvSpPr>
          <p:cNvPr id="472" name="Google Shape;472;p84"/>
          <p:cNvSpPr txBox="1">
            <a:spLocks noGrp="1"/>
          </p:cNvSpPr>
          <p:nvPr>
            <p:ph type="title"/>
          </p:nvPr>
        </p:nvSpPr>
        <p:spPr>
          <a:xfrm>
            <a:off x="391319" y="301954"/>
            <a:ext cx="11360800" cy="763600"/>
          </a:xfrm>
          <a:prstGeom prst="rect">
            <a:avLst/>
          </a:prstGeom>
          <a:noFill/>
          <a:ln>
            <a:noFill/>
          </a:ln>
        </p:spPr>
        <p:txBody>
          <a:bodyPr spcFirstLastPara="1" vert="horz" wrap="square" lIns="130533" tIns="65267" rIns="130533" bIns="65267" rtlCol="0" anchor="ctr" anchorCtr="0">
            <a:noAutofit/>
          </a:bodyPr>
          <a:lstStyle/>
          <a:p>
            <a:pPr>
              <a:lnSpc>
                <a:spcPct val="100000"/>
              </a:lnSpc>
              <a:spcBef>
                <a:spcPts val="0"/>
              </a:spcBef>
              <a:buSzPts val="1400"/>
            </a:pPr>
            <a:r>
              <a:rPr lang="en" dirty="0"/>
              <a:t>SYCL 2020 Industry Momentum</a:t>
            </a:r>
            <a:endParaRPr dirty="0"/>
          </a:p>
        </p:txBody>
      </p:sp>
      <p:sp>
        <p:nvSpPr>
          <p:cNvPr id="473" name="Google Shape;473;p84"/>
          <p:cNvSpPr txBox="1"/>
          <p:nvPr/>
        </p:nvSpPr>
        <p:spPr>
          <a:xfrm>
            <a:off x="701133" y="6053183"/>
            <a:ext cx="5707200" cy="671200"/>
          </a:xfrm>
          <a:prstGeom prst="rect">
            <a:avLst/>
          </a:prstGeom>
          <a:noFill/>
          <a:ln>
            <a:noFill/>
          </a:ln>
        </p:spPr>
        <p:txBody>
          <a:bodyPr spcFirstLastPara="1" wrap="square" lIns="121900" tIns="60933" rIns="121900" bIns="60933" anchor="t" anchorCtr="0">
            <a:noAutofit/>
          </a:bodyPr>
          <a:lstStyle/>
          <a:p>
            <a:pPr>
              <a:buClr>
                <a:srgbClr val="000000"/>
              </a:buClr>
              <a:buSzPts val="300"/>
            </a:pPr>
            <a:r>
              <a:rPr lang="en" sz="400" u="sng">
                <a:solidFill>
                  <a:schemeClr val="hlink"/>
                </a:solidFill>
                <a:latin typeface="Trebuchet MS"/>
                <a:ea typeface="Trebuchet MS"/>
                <a:cs typeface="Trebuchet MS"/>
                <a:sym typeface="Trebuchet MS"/>
                <a:hlinkClick r:id="rId5"/>
              </a:rPr>
              <a:t>https://www.alcf.anl.gov/support-center/aurora/sycl-and-dpc-aurora</a:t>
            </a:r>
            <a:endParaRPr sz="400">
              <a:solidFill>
                <a:srgbClr val="000000"/>
              </a:solidFill>
              <a:latin typeface="Trebuchet MS"/>
              <a:ea typeface="Trebuchet MS"/>
              <a:cs typeface="Trebuchet MS"/>
              <a:sym typeface="Trebuchet MS"/>
            </a:endParaRPr>
          </a:p>
          <a:p>
            <a:pPr>
              <a:buClr>
                <a:srgbClr val="000000"/>
              </a:buClr>
              <a:buSzPts val="300"/>
            </a:pPr>
            <a:r>
              <a:rPr lang="en" sz="400" u="sng">
                <a:solidFill>
                  <a:schemeClr val="hlink"/>
                </a:solidFill>
                <a:latin typeface="Trebuchet MS"/>
                <a:ea typeface="Trebuchet MS"/>
                <a:cs typeface="Trebuchet MS"/>
                <a:sym typeface="Trebuchet MS"/>
                <a:hlinkClick r:id="rId6"/>
              </a:rPr>
              <a:t>https://www.embeddedcomputing.com/technology/open-source/risc-v-open-source-ip/nsitexe-kyoto-microcomputer-and-codeplay-software-are-bringing-open-standards-programming-to-risc-v-vector-processor-for-hpc-and-ai-systems</a:t>
            </a:r>
            <a:r>
              <a:rPr lang="en" sz="400">
                <a:solidFill>
                  <a:srgbClr val="000000"/>
                </a:solidFill>
                <a:latin typeface="Trebuchet MS"/>
                <a:ea typeface="Trebuchet MS"/>
                <a:cs typeface="Trebuchet MS"/>
                <a:sym typeface="Trebuchet MS"/>
              </a:rPr>
              <a:t> </a:t>
            </a:r>
            <a:endParaRPr sz="1867">
              <a:solidFill>
                <a:srgbClr val="000000"/>
              </a:solidFill>
              <a:latin typeface="Arial"/>
              <a:ea typeface="Arial"/>
              <a:cs typeface="Arial"/>
              <a:sym typeface="Arial"/>
            </a:endParaRPr>
          </a:p>
          <a:p>
            <a:pPr>
              <a:buClr>
                <a:srgbClr val="000000"/>
              </a:buClr>
              <a:buSzPts val="300"/>
            </a:pPr>
            <a:r>
              <a:rPr lang="en" sz="400" u="sng">
                <a:solidFill>
                  <a:schemeClr val="hlink"/>
                </a:solidFill>
                <a:latin typeface="Trebuchet MS"/>
                <a:ea typeface="Trebuchet MS"/>
                <a:cs typeface="Trebuchet MS"/>
                <a:sym typeface="Trebuchet MS"/>
                <a:hlinkClick r:id="rId7"/>
              </a:rPr>
              <a:t>https://www.nextplatform.com/2021/02/03/can-sycl-slice-into-broader-supercomputing/</a:t>
            </a:r>
            <a:r>
              <a:rPr lang="en" sz="400">
                <a:solidFill>
                  <a:srgbClr val="000000"/>
                </a:solidFill>
                <a:latin typeface="Trebuchet MS"/>
                <a:ea typeface="Trebuchet MS"/>
                <a:cs typeface="Trebuchet MS"/>
                <a:sym typeface="Trebuchet MS"/>
              </a:rPr>
              <a:t> </a:t>
            </a:r>
            <a:endParaRPr sz="1867">
              <a:solidFill>
                <a:srgbClr val="000000"/>
              </a:solidFill>
              <a:latin typeface="Arial"/>
              <a:ea typeface="Arial"/>
              <a:cs typeface="Arial"/>
              <a:sym typeface="Arial"/>
            </a:endParaRPr>
          </a:p>
          <a:p>
            <a:pPr>
              <a:buClr>
                <a:srgbClr val="000000"/>
              </a:buClr>
              <a:buSzPts val="300"/>
            </a:pPr>
            <a:r>
              <a:rPr lang="en" sz="400" u="sng">
                <a:solidFill>
                  <a:schemeClr val="hlink"/>
                </a:solidFill>
                <a:latin typeface="Trebuchet MS"/>
                <a:ea typeface="Trebuchet MS"/>
                <a:cs typeface="Trebuchet MS"/>
                <a:sym typeface="Trebuchet MS"/>
                <a:hlinkClick r:id="rId8"/>
              </a:rPr>
              <a:t>https://www.phoronix.com/scan.php?page=news_item&amp;px=hipSYCL-New-Lite-Runtime</a:t>
            </a:r>
            <a:endParaRPr sz="400">
              <a:solidFill>
                <a:srgbClr val="000000"/>
              </a:solidFill>
              <a:latin typeface="Trebuchet MS"/>
              <a:ea typeface="Trebuchet MS"/>
              <a:cs typeface="Trebuchet MS"/>
              <a:sym typeface="Trebuchet MS"/>
            </a:endParaRPr>
          </a:p>
          <a:p>
            <a:pPr>
              <a:buClr>
                <a:srgbClr val="000000"/>
              </a:buClr>
              <a:buSzPts val="300"/>
            </a:pPr>
            <a:r>
              <a:rPr lang="en" sz="400" u="sng">
                <a:solidFill>
                  <a:schemeClr val="hlink"/>
                </a:solidFill>
                <a:latin typeface="Trebuchet MS"/>
                <a:ea typeface="Trebuchet MS"/>
                <a:cs typeface="Trebuchet MS"/>
                <a:sym typeface="Trebuchet MS"/>
                <a:hlinkClick r:id="rId9"/>
              </a:rPr>
              <a:t>https://software.intel.com/content/www/us/en/develop/articles/interoperability-dpcpp-sycl-opencl.html</a:t>
            </a:r>
            <a:r>
              <a:rPr lang="en" sz="400">
                <a:solidFill>
                  <a:srgbClr val="000000"/>
                </a:solidFill>
                <a:latin typeface="Trebuchet MS"/>
                <a:ea typeface="Trebuchet MS"/>
                <a:cs typeface="Trebuchet MS"/>
                <a:sym typeface="Trebuchet MS"/>
              </a:rPr>
              <a:t> </a:t>
            </a:r>
            <a:endParaRPr sz="1867">
              <a:solidFill>
                <a:srgbClr val="000000"/>
              </a:solidFill>
              <a:latin typeface="Arial"/>
              <a:ea typeface="Arial"/>
              <a:cs typeface="Arial"/>
              <a:sym typeface="Arial"/>
            </a:endParaRPr>
          </a:p>
          <a:p>
            <a:pPr>
              <a:buClr>
                <a:srgbClr val="000000"/>
              </a:buClr>
              <a:buSzPts val="300"/>
            </a:pPr>
            <a:r>
              <a:rPr lang="en" sz="400" u="sng">
                <a:solidFill>
                  <a:schemeClr val="hlink"/>
                </a:solidFill>
                <a:latin typeface="Trebuchet MS"/>
                <a:ea typeface="Trebuchet MS"/>
                <a:cs typeface="Trebuchet MS"/>
                <a:sym typeface="Trebuchet MS"/>
                <a:hlinkClick r:id="rId10"/>
              </a:rPr>
              <a:t>https://www.renesas.com/br/en/about/press-room/renesas-electronics-and-codeplay-collaborate-opencl-and-sycl-adas-solutions</a:t>
            </a:r>
            <a:r>
              <a:rPr lang="en" sz="400">
                <a:solidFill>
                  <a:srgbClr val="000000"/>
                </a:solidFill>
                <a:latin typeface="Trebuchet MS"/>
                <a:ea typeface="Trebuchet MS"/>
                <a:cs typeface="Trebuchet MS"/>
                <a:sym typeface="Trebuchet MS"/>
              </a:rPr>
              <a:t> </a:t>
            </a:r>
            <a:endParaRPr sz="1867">
              <a:solidFill>
                <a:srgbClr val="000000"/>
              </a:solidFill>
              <a:latin typeface="Arial"/>
              <a:ea typeface="Arial"/>
              <a:cs typeface="Arial"/>
              <a:sym typeface="Arial"/>
            </a:endParaRPr>
          </a:p>
          <a:p>
            <a:pPr>
              <a:buClr>
                <a:srgbClr val="000000"/>
              </a:buClr>
              <a:buSzPts val="300"/>
            </a:pPr>
            <a:r>
              <a:rPr lang="en" sz="400" u="sng">
                <a:solidFill>
                  <a:schemeClr val="hlink"/>
                </a:solidFill>
                <a:latin typeface="Trebuchet MS"/>
                <a:ea typeface="Trebuchet MS"/>
                <a:cs typeface="Trebuchet MS"/>
                <a:sym typeface="Trebuchet MS"/>
                <a:hlinkClick r:id="rId11"/>
              </a:rPr>
              <a:t>https://www.nersc.gov/news-publications/nersc-news/nersc-center-news/2021/nersc-alcf-codeplay-partner-on-sycl-for-next-generation-supercomputers/</a:t>
            </a:r>
            <a:r>
              <a:rPr lang="en" sz="400">
                <a:solidFill>
                  <a:srgbClr val="000000"/>
                </a:solidFill>
                <a:latin typeface="Trebuchet MS"/>
                <a:ea typeface="Trebuchet MS"/>
                <a:cs typeface="Trebuchet MS"/>
                <a:sym typeface="Trebuchet MS"/>
              </a:rPr>
              <a:t> </a:t>
            </a:r>
            <a:endParaRPr sz="1867">
              <a:solidFill>
                <a:srgbClr val="000000"/>
              </a:solidFill>
              <a:latin typeface="Arial"/>
              <a:ea typeface="Arial"/>
              <a:cs typeface="Arial"/>
              <a:sym typeface="Arial"/>
            </a:endParaRPr>
          </a:p>
          <a:p>
            <a:pPr>
              <a:buClr>
                <a:srgbClr val="000000"/>
              </a:buClr>
              <a:buSzPts val="300"/>
            </a:pPr>
            <a:r>
              <a:rPr lang="en" sz="400" u="sng">
                <a:solidFill>
                  <a:schemeClr val="hlink"/>
                </a:solidFill>
                <a:latin typeface="Trebuchet MS"/>
                <a:ea typeface="Trebuchet MS"/>
                <a:cs typeface="Trebuchet MS"/>
                <a:sym typeface="Trebuchet MS"/>
                <a:hlinkClick r:id="rId12"/>
              </a:rPr>
              <a:t>https://research-portal.uws.ac.uk/en/publications/trisycl-for-xilinx-fpga</a:t>
            </a:r>
            <a:r>
              <a:rPr lang="en" sz="400">
                <a:solidFill>
                  <a:srgbClr val="000000"/>
                </a:solidFill>
                <a:latin typeface="Trebuchet MS"/>
                <a:ea typeface="Trebuchet MS"/>
                <a:cs typeface="Trebuchet MS"/>
                <a:sym typeface="Trebuchet MS"/>
              </a:rPr>
              <a:t> </a:t>
            </a:r>
            <a:endParaRPr sz="400">
              <a:solidFill>
                <a:srgbClr val="000000"/>
              </a:solidFill>
              <a:latin typeface="Trebuchet MS"/>
              <a:ea typeface="Trebuchet MS"/>
              <a:cs typeface="Trebuchet MS"/>
              <a:sym typeface="Trebuchet MS"/>
            </a:endParaRPr>
          </a:p>
          <a:p>
            <a:pPr>
              <a:buClr>
                <a:srgbClr val="000000"/>
              </a:buClr>
              <a:buSzPts val="300"/>
            </a:pPr>
            <a:r>
              <a:rPr lang="en" sz="400" u="sng">
                <a:solidFill>
                  <a:schemeClr val="hlink"/>
                </a:solidFill>
                <a:latin typeface="Trebuchet MS"/>
                <a:ea typeface="Trebuchet MS"/>
                <a:cs typeface="Trebuchet MS"/>
                <a:sym typeface="Trebuchet MS"/>
                <a:hlinkClick r:id="rId13"/>
              </a:rPr>
              <a:t>https://www.imaginationtech.com/news/press-release/tensorflow-gets-native-support-for-powervr-gpus-via-optimised-open-source-sycl-libraries/</a:t>
            </a:r>
            <a:r>
              <a:rPr lang="en" sz="400">
                <a:solidFill>
                  <a:srgbClr val="000000"/>
                </a:solidFill>
                <a:latin typeface="Trebuchet MS"/>
                <a:ea typeface="Trebuchet MS"/>
                <a:cs typeface="Trebuchet MS"/>
                <a:sym typeface="Trebuchet MS"/>
              </a:rPr>
              <a:t> </a:t>
            </a:r>
            <a:endParaRPr sz="400">
              <a:solidFill>
                <a:srgbClr val="000000"/>
              </a:solidFill>
              <a:latin typeface="Trebuchet MS"/>
              <a:ea typeface="Trebuchet MS"/>
              <a:cs typeface="Trebuchet MS"/>
              <a:sym typeface="Trebuchet MS"/>
            </a:endParaRPr>
          </a:p>
        </p:txBody>
      </p:sp>
      <p:pic>
        <p:nvPicPr>
          <p:cNvPr id="474" name="Google Shape;474;p84"/>
          <p:cNvPicPr preferRelativeResize="0"/>
          <p:nvPr/>
        </p:nvPicPr>
        <p:blipFill rotWithShape="1">
          <a:blip r:embed="rId14">
            <a:alphaModFix/>
          </a:blip>
          <a:srcRect/>
          <a:stretch/>
        </p:blipFill>
        <p:spPr>
          <a:xfrm>
            <a:off x="911956" y="893483"/>
            <a:ext cx="2224181" cy="3188287"/>
          </a:xfrm>
          <a:prstGeom prst="rect">
            <a:avLst/>
          </a:prstGeom>
          <a:noFill/>
          <a:ln>
            <a:noFill/>
          </a:ln>
        </p:spPr>
      </p:pic>
      <p:sp>
        <p:nvSpPr>
          <p:cNvPr id="475" name="Google Shape;475;p84"/>
          <p:cNvSpPr txBox="1"/>
          <p:nvPr/>
        </p:nvSpPr>
        <p:spPr>
          <a:xfrm>
            <a:off x="8079916" y="5458077"/>
            <a:ext cx="3410800" cy="861600"/>
          </a:xfrm>
          <a:prstGeom prst="rect">
            <a:avLst/>
          </a:prstGeom>
          <a:no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rgbClr val="000000"/>
              </a:buClr>
              <a:buSzPts val="1200"/>
            </a:pPr>
            <a:r>
              <a:rPr lang="en" sz="1600" b="1">
                <a:solidFill>
                  <a:srgbClr val="C00000"/>
                </a:solidFill>
                <a:latin typeface="Trebuchet MS"/>
                <a:ea typeface="Trebuchet MS"/>
                <a:cs typeface="Trebuchet MS"/>
                <a:sym typeface="Trebuchet MS"/>
              </a:rPr>
              <a:t>SYCL support growing from </a:t>
            </a:r>
            <a:br>
              <a:rPr lang="en" sz="1600" b="1">
                <a:solidFill>
                  <a:srgbClr val="C00000"/>
                </a:solidFill>
                <a:latin typeface="Trebuchet MS"/>
                <a:ea typeface="Trebuchet MS"/>
                <a:cs typeface="Trebuchet MS"/>
                <a:sym typeface="Trebuchet MS"/>
              </a:rPr>
            </a:br>
            <a:r>
              <a:rPr lang="en" sz="1600" b="1">
                <a:solidFill>
                  <a:srgbClr val="C00000"/>
                </a:solidFill>
                <a:latin typeface="Trebuchet MS"/>
                <a:ea typeface="Trebuchet MS"/>
                <a:cs typeface="Trebuchet MS"/>
                <a:sym typeface="Trebuchet MS"/>
              </a:rPr>
              <a:t>Embedded Systems through Desktops to Supercomputers</a:t>
            </a:r>
            <a:endParaRPr sz="1600">
              <a:solidFill>
                <a:srgbClr val="000000"/>
              </a:solidFill>
              <a:latin typeface="Arial"/>
              <a:ea typeface="Arial"/>
              <a:cs typeface="Arial"/>
              <a:sym typeface="Arial"/>
            </a:endParaRPr>
          </a:p>
        </p:txBody>
      </p:sp>
      <p:pic>
        <p:nvPicPr>
          <p:cNvPr id="476" name="Google Shape;476;p84"/>
          <p:cNvPicPr preferRelativeResize="0"/>
          <p:nvPr/>
        </p:nvPicPr>
        <p:blipFill rotWithShape="1">
          <a:blip r:embed="rId15">
            <a:alphaModFix/>
          </a:blip>
          <a:srcRect/>
          <a:stretch/>
        </p:blipFill>
        <p:spPr>
          <a:xfrm>
            <a:off x="2146313" y="2240071"/>
            <a:ext cx="3036383" cy="1682096"/>
          </a:xfrm>
          <a:prstGeom prst="rect">
            <a:avLst/>
          </a:prstGeom>
          <a:noFill/>
          <a:ln>
            <a:noFill/>
          </a:ln>
        </p:spPr>
      </p:pic>
      <p:pic>
        <p:nvPicPr>
          <p:cNvPr id="477" name="Google Shape;477;p84"/>
          <p:cNvPicPr preferRelativeResize="0"/>
          <p:nvPr/>
        </p:nvPicPr>
        <p:blipFill rotWithShape="1">
          <a:blip r:embed="rId16">
            <a:alphaModFix/>
          </a:blip>
          <a:srcRect/>
          <a:stretch/>
        </p:blipFill>
        <p:spPr>
          <a:xfrm>
            <a:off x="1086389" y="3687015"/>
            <a:ext cx="2965032" cy="2403995"/>
          </a:xfrm>
          <a:prstGeom prst="rect">
            <a:avLst/>
          </a:prstGeom>
          <a:noFill/>
          <a:ln>
            <a:noFill/>
          </a:ln>
        </p:spPr>
      </p:pic>
      <p:pic>
        <p:nvPicPr>
          <p:cNvPr id="478" name="Google Shape;478;p84"/>
          <p:cNvPicPr preferRelativeResize="0"/>
          <p:nvPr/>
        </p:nvPicPr>
        <p:blipFill rotWithShape="1">
          <a:blip r:embed="rId17">
            <a:alphaModFix/>
          </a:blip>
          <a:srcRect/>
          <a:stretch/>
        </p:blipFill>
        <p:spPr>
          <a:xfrm>
            <a:off x="4778186" y="1003619"/>
            <a:ext cx="2859869" cy="2147580"/>
          </a:xfrm>
          <a:prstGeom prst="rect">
            <a:avLst/>
          </a:prstGeom>
          <a:noFill/>
          <a:ln>
            <a:noFill/>
          </a:ln>
        </p:spPr>
      </p:pic>
      <p:pic>
        <p:nvPicPr>
          <p:cNvPr id="479" name="Google Shape;479;p84"/>
          <p:cNvPicPr preferRelativeResize="0"/>
          <p:nvPr/>
        </p:nvPicPr>
        <p:blipFill rotWithShape="1">
          <a:blip r:embed="rId18">
            <a:alphaModFix/>
          </a:blip>
          <a:srcRect/>
          <a:stretch/>
        </p:blipFill>
        <p:spPr>
          <a:xfrm>
            <a:off x="6071719" y="2542115"/>
            <a:ext cx="2392104" cy="2218515"/>
          </a:xfrm>
          <a:prstGeom prst="rect">
            <a:avLst/>
          </a:prstGeom>
          <a:noFill/>
          <a:ln>
            <a:noFill/>
          </a:ln>
        </p:spPr>
      </p:pic>
      <p:pic>
        <p:nvPicPr>
          <p:cNvPr id="480" name="Google Shape;480;p84"/>
          <p:cNvPicPr preferRelativeResize="0"/>
          <p:nvPr/>
        </p:nvPicPr>
        <p:blipFill rotWithShape="1">
          <a:blip r:embed="rId19">
            <a:alphaModFix/>
          </a:blip>
          <a:srcRect/>
          <a:stretch/>
        </p:blipFill>
        <p:spPr>
          <a:xfrm>
            <a:off x="3887538" y="4427121"/>
            <a:ext cx="3290137" cy="1701689"/>
          </a:xfrm>
          <a:prstGeom prst="rect">
            <a:avLst/>
          </a:prstGeom>
          <a:noFill/>
          <a:ln>
            <a:noFill/>
          </a:ln>
        </p:spPr>
      </p:pic>
      <p:pic>
        <p:nvPicPr>
          <p:cNvPr id="481" name="Google Shape;481;p84"/>
          <p:cNvPicPr preferRelativeResize="0"/>
          <p:nvPr/>
        </p:nvPicPr>
        <p:blipFill rotWithShape="1">
          <a:blip r:embed="rId20">
            <a:alphaModFix/>
          </a:blip>
          <a:srcRect/>
          <a:stretch/>
        </p:blipFill>
        <p:spPr>
          <a:xfrm>
            <a:off x="9512565" y="2222726"/>
            <a:ext cx="2510067" cy="2304433"/>
          </a:xfrm>
          <a:prstGeom prst="rect">
            <a:avLst/>
          </a:prstGeom>
          <a:noFill/>
          <a:ln>
            <a:noFill/>
          </a:ln>
        </p:spPr>
      </p:pic>
      <p:pic>
        <p:nvPicPr>
          <p:cNvPr id="482" name="Google Shape;482;p84"/>
          <p:cNvPicPr preferRelativeResize="0"/>
          <p:nvPr/>
        </p:nvPicPr>
        <p:blipFill rotWithShape="1">
          <a:blip r:embed="rId21">
            <a:alphaModFix/>
          </a:blip>
          <a:srcRect/>
          <a:stretch/>
        </p:blipFill>
        <p:spPr>
          <a:xfrm>
            <a:off x="7895212" y="3639598"/>
            <a:ext cx="3384833" cy="1638365"/>
          </a:xfrm>
          <a:prstGeom prst="rect">
            <a:avLst/>
          </a:prstGeom>
          <a:noFill/>
          <a:ln>
            <a:noFill/>
          </a:ln>
        </p:spPr>
      </p:pic>
      <p:sp>
        <p:nvSpPr>
          <p:cNvPr id="483" name="Google Shape;483;p8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5"/>
          <p:cNvSpPr txBox="1">
            <a:spLocks noGrp="1"/>
          </p:cNvSpPr>
          <p:nvPr>
            <p:ph type="title"/>
          </p:nvPr>
        </p:nvSpPr>
        <p:spPr>
          <a:xfrm>
            <a:off x="609600" y="274637"/>
            <a:ext cx="10972800" cy="1143200"/>
          </a:xfrm>
          <a:prstGeom prst="rect">
            <a:avLst/>
          </a:prstGeom>
          <a:noFill/>
          <a:ln>
            <a:noFill/>
          </a:ln>
        </p:spPr>
        <p:txBody>
          <a:bodyPr spcFirstLastPara="1" vert="horz" wrap="square" lIns="108767" tIns="54400" rIns="108767" bIns="54400" rtlCol="0" anchor="ctr" anchorCtr="0">
            <a:noAutofit/>
          </a:bodyPr>
          <a:lstStyle/>
          <a:p>
            <a:pPr>
              <a:lnSpc>
                <a:spcPct val="100000"/>
              </a:lnSpc>
              <a:spcBef>
                <a:spcPts val="0"/>
              </a:spcBef>
              <a:buSzPts val="1400"/>
            </a:pPr>
            <a:r>
              <a:rPr lang="en"/>
              <a:t>SYCL 2020 Major Features</a:t>
            </a:r>
            <a:endParaRPr/>
          </a:p>
        </p:txBody>
      </p:sp>
      <p:sp>
        <p:nvSpPr>
          <p:cNvPr id="489" name="Google Shape;489;p85"/>
          <p:cNvSpPr txBox="1">
            <a:spLocks noGrp="1"/>
          </p:cNvSpPr>
          <p:nvPr>
            <p:ph type="body" idx="1"/>
          </p:nvPr>
        </p:nvSpPr>
        <p:spPr>
          <a:xfrm>
            <a:off x="609600" y="1600200"/>
            <a:ext cx="10972800" cy="4526000"/>
          </a:xfrm>
          <a:prstGeom prst="rect">
            <a:avLst/>
          </a:prstGeom>
          <a:noFill/>
          <a:ln>
            <a:noFill/>
          </a:ln>
        </p:spPr>
        <p:txBody>
          <a:bodyPr spcFirstLastPara="1" vert="horz" wrap="square" lIns="130533" tIns="65267" rIns="130533" bIns="65267" rtlCol="0" anchor="t" anchorCtr="0">
            <a:normAutofit fontScale="77500" lnSpcReduction="20000"/>
          </a:bodyPr>
          <a:lstStyle/>
          <a:p>
            <a:pPr marL="203195" indent="-128054">
              <a:lnSpc>
                <a:spcPct val="105000"/>
              </a:lnSpc>
              <a:spcBef>
                <a:spcPts val="0"/>
              </a:spcBef>
              <a:buClr>
                <a:srgbClr val="C00000"/>
              </a:buClr>
              <a:buSzPct val="46875"/>
              <a:buFont typeface="Trebuchet MS"/>
              <a:buChar char="•"/>
            </a:pPr>
            <a:r>
              <a:rPr lang="en">
                <a:solidFill>
                  <a:srgbClr val="C00000"/>
                </a:solidFill>
              </a:rPr>
              <a:t>Unified Shared Memory (USM)</a:t>
            </a:r>
            <a:endParaRPr>
              <a:solidFill>
                <a:srgbClr val="C00000"/>
              </a:solidFill>
            </a:endParaRPr>
          </a:p>
          <a:p>
            <a:pPr marL="812780" lvl="1" indent="-128054">
              <a:lnSpc>
                <a:spcPct val="105000"/>
              </a:lnSpc>
              <a:spcBef>
                <a:spcPts val="0"/>
              </a:spcBef>
              <a:buSzPct val="53571"/>
              <a:buFont typeface="Trebuchet MS"/>
              <a:buChar char="•"/>
            </a:pPr>
            <a:r>
              <a:rPr lang="en"/>
              <a:t>Code with pointers can work naturally without buffers or accessors</a:t>
            </a:r>
            <a:endParaRPr/>
          </a:p>
          <a:p>
            <a:pPr marL="812780" lvl="1" indent="-128054">
              <a:lnSpc>
                <a:spcPct val="105000"/>
              </a:lnSpc>
              <a:spcBef>
                <a:spcPts val="0"/>
              </a:spcBef>
              <a:buSzPct val="53571"/>
            </a:pPr>
            <a:r>
              <a:rPr lang="en"/>
              <a:t>Simplifies porting from most code (e.g. CUDA, C++)</a:t>
            </a:r>
            <a:endParaRPr/>
          </a:p>
          <a:p>
            <a:pPr marL="203195" indent="-128054">
              <a:lnSpc>
                <a:spcPct val="105000"/>
              </a:lnSpc>
              <a:spcBef>
                <a:spcPts val="0"/>
              </a:spcBef>
              <a:buSzPct val="46875"/>
              <a:buFont typeface="Trebuchet MS"/>
              <a:buChar char="•"/>
            </a:pPr>
            <a:r>
              <a:rPr lang="en">
                <a:solidFill>
                  <a:srgbClr val="C00000"/>
                </a:solidFill>
              </a:rPr>
              <a:t>Parallel Reductions</a:t>
            </a:r>
            <a:endParaRPr/>
          </a:p>
          <a:p>
            <a:pPr marL="812780" lvl="1" indent="-128054">
              <a:lnSpc>
                <a:spcPct val="105000"/>
              </a:lnSpc>
              <a:spcBef>
                <a:spcPts val="0"/>
              </a:spcBef>
              <a:buSzPct val="53571"/>
              <a:buFont typeface="Trebuchet MS"/>
              <a:buChar char="•"/>
            </a:pPr>
            <a:r>
              <a:rPr lang="en"/>
              <a:t>Added built-in reduction operation to avoid boilerplate code and achieve maximum performance on hardware with built-in reduction operation acceleration.</a:t>
            </a:r>
            <a:endParaRPr/>
          </a:p>
          <a:p>
            <a:pPr marL="203195" indent="-128054">
              <a:lnSpc>
                <a:spcPct val="105000"/>
              </a:lnSpc>
              <a:spcBef>
                <a:spcPts val="0"/>
              </a:spcBef>
              <a:buSzPct val="46875"/>
              <a:buFont typeface="Trebuchet MS"/>
              <a:buChar char="•"/>
            </a:pPr>
            <a:r>
              <a:rPr lang="en">
                <a:solidFill>
                  <a:srgbClr val="C00000"/>
                </a:solidFill>
              </a:rPr>
              <a:t>Work group and subgroup algorithms </a:t>
            </a:r>
            <a:endParaRPr>
              <a:solidFill>
                <a:srgbClr val="C00000"/>
              </a:solidFill>
            </a:endParaRPr>
          </a:p>
          <a:p>
            <a:pPr marL="990575" lvl="1" indent="-204252">
              <a:lnSpc>
                <a:spcPct val="105000"/>
              </a:lnSpc>
              <a:spcBef>
                <a:spcPts val="0"/>
              </a:spcBef>
              <a:buSzPct val="53571"/>
              <a:buFont typeface="Trebuchet MS"/>
              <a:buChar char="•"/>
            </a:pPr>
            <a:r>
              <a:rPr lang="en"/>
              <a:t>Efficient parallel operations between work items</a:t>
            </a:r>
            <a:endParaRPr/>
          </a:p>
          <a:p>
            <a:pPr marL="203195" indent="-128054">
              <a:lnSpc>
                <a:spcPct val="105000"/>
              </a:lnSpc>
              <a:spcBef>
                <a:spcPts val="0"/>
              </a:spcBef>
              <a:buClr>
                <a:srgbClr val="C00000"/>
              </a:buClr>
              <a:buSzPct val="46875"/>
              <a:buFont typeface="Trebuchet MS"/>
              <a:buChar char="•"/>
            </a:pPr>
            <a:r>
              <a:rPr lang="en">
                <a:solidFill>
                  <a:srgbClr val="C00000"/>
                </a:solidFill>
              </a:rPr>
              <a:t>Class template argument deduction (CTAD) and template deduction guides</a:t>
            </a:r>
            <a:endParaRPr>
              <a:solidFill>
                <a:srgbClr val="C00000"/>
              </a:solidFill>
            </a:endParaRPr>
          </a:p>
          <a:p>
            <a:pPr marL="812780" lvl="1" indent="-128054">
              <a:lnSpc>
                <a:spcPct val="105000"/>
              </a:lnSpc>
              <a:spcBef>
                <a:spcPts val="0"/>
              </a:spcBef>
              <a:buSzPct val="53571"/>
              <a:buFont typeface="Trebuchet MS"/>
              <a:buChar char="•"/>
            </a:pPr>
            <a:r>
              <a:rPr lang="en"/>
              <a:t>Simplified class template instantiation</a:t>
            </a:r>
            <a:endParaRPr/>
          </a:p>
          <a:p>
            <a:pPr marL="203195" indent="-128054">
              <a:lnSpc>
                <a:spcPct val="105000"/>
              </a:lnSpc>
              <a:spcBef>
                <a:spcPts val="0"/>
              </a:spcBef>
              <a:buClr>
                <a:srgbClr val="C00000"/>
              </a:buClr>
              <a:buSzPct val="46875"/>
              <a:buFont typeface="Trebuchet MS"/>
              <a:buChar char="•"/>
            </a:pPr>
            <a:r>
              <a:rPr lang="en">
                <a:solidFill>
                  <a:srgbClr val="C00000"/>
                </a:solidFill>
              </a:rPr>
              <a:t>Simplified use of Accessors with a built-in reduction operation</a:t>
            </a:r>
            <a:endParaRPr>
              <a:solidFill>
                <a:srgbClr val="C00000"/>
              </a:solidFill>
            </a:endParaRPr>
          </a:p>
          <a:p>
            <a:pPr marL="812780" lvl="1" indent="-128054">
              <a:lnSpc>
                <a:spcPct val="105000"/>
              </a:lnSpc>
              <a:spcBef>
                <a:spcPts val="0"/>
              </a:spcBef>
              <a:buSzPct val="53571"/>
              <a:buFont typeface="Trebuchet MS"/>
              <a:buChar char="•"/>
            </a:pPr>
            <a:r>
              <a:rPr lang="en"/>
              <a:t>Reduces boilerplate code and streamlines the use of C++ software design patterns</a:t>
            </a:r>
            <a:endParaRPr/>
          </a:p>
          <a:p>
            <a:pPr marL="203195" indent="-128054">
              <a:lnSpc>
                <a:spcPct val="105000"/>
              </a:lnSpc>
              <a:spcBef>
                <a:spcPts val="0"/>
              </a:spcBef>
              <a:buClr>
                <a:srgbClr val="C00000"/>
              </a:buClr>
              <a:buSzPct val="46875"/>
              <a:buFont typeface="Trebuchet MS"/>
              <a:buChar char="•"/>
            </a:pPr>
            <a:r>
              <a:rPr lang="en">
                <a:solidFill>
                  <a:srgbClr val="C00000"/>
                </a:solidFill>
              </a:rPr>
              <a:t>Expanded interoperability</a:t>
            </a:r>
            <a:endParaRPr>
              <a:solidFill>
                <a:srgbClr val="C00000"/>
              </a:solidFill>
            </a:endParaRPr>
          </a:p>
          <a:p>
            <a:pPr marL="812780" lvl="1" indent="-128054">
              <a:lnSpc>
                <a:spcPct val="105000"/>
              </a:lnSpc>
              <a:spcBef>
                <a:spcPts val="0"/>
              </a:spcBef>
              <a:buSzPct val="53571"/>
              <a:buFont typeface="Trebuchet MS"/>
              <a:buChar char="•"/>
            </a:pPr>
            <a:r>
              <a:rPr lang="en"/>
              <a:t>Efficient acceleration by diverse backend acceleration APIs</a:t>
            </a:r>
            <a:endParaRPr/>
          </a:p>
          <a:p>
            <a:pPr marL="203195" indent="-128054">
              <a:lnSpc>
                <a:spcPct val="105000"/>
              </a:lnSpc>
              <a:spcBef>
                <a:spcPts val="0"/>
              </a:spcBef>
              <a:buSzPct val="46875"/>
              <a:buFont typeface="Trebuchet MS"/>
              <a:buChar char="•"/>
            </a:pPr>
            <a:r>
              <a:rPr lang="en">
                <a:solidFill>
                  <a:srgbClr val="C00000"/>
                </a:solidFill>
              </a:rPr>
              <a:t>SYCL atomic operations are now more closely aligned to standard C++ atomics</a:t>
            </a:r>
            <a:r>
              <a:rPr lang="en"/>
              <a:t> </a:t>
            </a:r>
            <a:endParaRPr/>
          </a:p>
          <a:p>
            <a:pPr marL="812780" lvl="1" indent="-128054">
              <a:lnSpc>
                <a:spcPct val="105000"/>
              </a:lnSpc>
              <a:spcBef>
                <a:spcPts val="0"/>
              </a:spcBef>
              <a:buSzPct val="53571"/>
              <a:buFont typeface="Trebuchet MS"/>
              <a:buChar char="•"/>
            </a:pPr>
            <a:r>
              <a:rPr lang="en"/>
              <a:t>Enhances parallel programming freedom</a:t>
            </a:r>
            <a:endParaRPr/>
          </a:p>
        </p:txBody>
      </p:sp>
      <p:pic>
        <p:nvPicPr>
          <p:cNvPr id="490" name="Google Shape;490;p85"/>
          <p:cNvPicPr preferRelativeResize="0"/>
          <p:nvPr/>
        </p:nvPicPr>
        <p:blipFill rotWithShape="1">
          <a:blip r:embed="rId3">
            <a:alphaModFix/>
          </a:blip>
          <a:srcRect/>
          <a:stretch/>
        </p:blipFill>
        <p:spPr>
          <a:xfrm>
            <a:off x="10007307" y="211667"/>
            <a:ext cx="1980319" cy="900165"/>
          </a:xfrm>
          <a:prstGeom prst="rect">
            <a:avLst/>
          </a:prstGeom>
          <a:noFill/>
          <a:ln>
            <a:noFill/>
          </a:ln>
        </p:spPr>
      </p:pic>
      <p:sp>
        <p:nvSpPr>
          <p:cNvPr id="491" name="Google Shape;491;p85"/>
          <p:cNvSpPr txBox="1">
            <a:spLocks noGrp="1"/>
          </p:cNvSpPr>
          <p:nvPr>
            <p:ph type="sldNum" idx="12"/>
          </p:nvPr>
        </p:nvSpPr>
        <p:spPr>
          <a:xfrm>
            <a:off x="8737600" y="6356351"/>
            <a:ext cx="2844800" cy="365200"/>
          </a:xfrm>
          <a:prstGeom prst="rect">
            <a:avLst/>
          </a:prstGeom>
        </p:spPr>
        <p:txBody>
          <a:bodyPr spcFirstLastPara="1" wrap="square" lIns="121900" tIns="60933" rIns="121900" bIns="60933" anchor="ctr" anchorCtr="0">
            <a:noAutofit/>
          </a:bodyPr>
          <a:lstStyle/>
          <a:p>
            <a:pPr>
              <a:buClr>
                <a:srgbClr val="898989"/>
              </a:buClr>
              <a:buSzPts val="1200"/>
            </a:pPr>
            <a:fld id="{00000000-1234-1234-1234-123412341234}" type="slidenum">
              <a:rPr lang="en"/>
              <a:pPr>
                <a:buClr>
                  <a:srgbClr val="898989"/>
                </a:buClr>
                <a:buSzPts val="1200"/>
              </a:pPr>
              <a:t>5</a:t>
            </a:fld>
            <a:endParaRPr sz="1333">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6"/>
          <p:cNvSpPr txBox="1">
            <a:spLocks noGrp="1"/>
          </p:cNvSpPr>
          <p:nvPr>
            <p:ph type="title"/>
          </p:nvPr>
        </p:nvSpPr>
        <p:spPr>
          <a:xfrm>
            <a:off x="415600" y="593367"/>
            <a:ext cx="11360800" cy="763600"/>
          </a:xfrm>
          <a:prstGeom prst="rect">
            <a:avLst/>
          </a:prstGeom>
          <a:noFill/>
          <a:ln>
            <a:noFill/>
          </a:ln>
        </p:spPr>
        <p:txBody>
          <a:bodyPr spcFirstLastPara="1" vert="horz" wrap="square" lIns="108767" tIns="54400" rIns="108767" bIns="54400" rtlCol="0" anchor="ctr" anchorCtr="0">
            <a:noAutofit/>
          </a:bodyPr>
          <a:lstStyle/>
          <a:p>
            <a:pPr>
              <a:lnSpc>
                <a:spcPct val="100000"/>
              </a:lnSpc>
              <a:spcBef>
                <a:spcPts val="0"/>
              </a:spcBef>
              <a:buSzPts val="1200"/>
            </a:pPr>
            <a:r>
              <a:rPr lang="en" sz="3733">
                <a:latin typeface="Trebuchet MS"/>
                <a:ea typeface="Trebuchet MS"/>
                <a:cs typeface="Trebuchet MS"/>
                <a:sym typeface="Trebuchet MS"/>
              </a:rPr>
              <a:t>Parallel Industry Initiatives</a:t>
            </a:r>
            <a:endParaRPr sz="1467">
              <a:latin typeface="Trebuchet MS"/>
              <a:ea typeface="Trebuchet MS"/>
              <a:cs typeface="Trebuchet MS"/>
              <a:sym typeface="Trebuchet MS"/>
            </a:endParaRPr>
          </a:p>
        </p:txBody>
      </p:sp>
      <p:pic>
        <p:nvPicPr>
          <p:cNvPr id="498" name="Google Shape;498;p86" descr="OpenCL_Logo_RGB.jpg"/>
          <p:cNvPicPr preferRelativeResize="0"/>
          <p:nvPr/>
        </p:nvPicPr>
        <p:blipFill rotWithShape="1">
          <a:blip r:embed="rId3">
            <a:alphaModFix/>
          </a:blip>
          <a:srcRect/>
          <a:stretch/>
        </p:blipFill>
        <p:spPr>
          <a:xfrm>
            <a:off x="1485511" y="3768625"/>
            <a:ext cx="740367" cy="786200"/>
          </a:xfrm>
          <a:prstGeom prst="rect">
            <a:avLst/>
          </a:prstGeom>
          <a:noFill/>
          <a:ln>
            <a:noFill/>
          </a:ln>
        </p:spPr>
      </p:pic>
      <p:sp>
        <p:nvSpPr>
          <p:cNvPr id="499" name="Google Shape;499;p86"/>
          <p:cNvSpPr txBox="1"/>
          <p:nvPr/>
        </p:nvSpPr>
        <p:spPr>
          <a:xfrm>
            <a:off x="1485511" y="5812704"/>
            <a:ext cx="775200" cy="390400"/>
          </a:xfrm>
          <a:prstGeom prst="rect">
            <a:avLst/>
          </a:prstGeom>
          <a:noFill/>
          <a:ln>
            <a:noFill/>
          </a:ln>
        </p:spPr>
        <p:txBody>
          <a:bodyPr spcFirstLastPara="1" wrap="square" lIns="101533" tIns="50767" rIns="101533" bIns="50767" anchor="t" anchorCtr="0">
            <a:noAutofit/>
          </a:bodyPr>
          <a:lstStyle/>
          <a:p>
            <a:pPr>
              <a:lnSpc>
                <a:spcPct val="99000"/>
              </a:lnSpc>
              <a:buClr>
                <a:srgbClr val="000000"/>
              </a:buClr>
              <a:buSzPts val="1400"/>
            </a:pPr>
            <a:r>
              <a:rPr lang="en" sz="1867" b="1">
                <a:solidFill>
                  <a:srgbClr val="C00000"/>
                </a:solidFill>
                <a:latin typeface="Trebuchet MS"/>
                <a:ea typeface="Trebuchet MS"/>
                <a:cs typeface="Trebuchet MS"/>
                <a:sym typeface="Trebuchet MS"/>
              </a:rPr>
              <a:t>2011</a:t>
            </a:r>
            <a:endParaRPr sz="1600">
              <a:solidFill>
                <a:srgbClr val="000000"/>
              </a:solidFill>
              <a:latin typeface="Trebuchet MS"/>
              <a:ea typeface="Trebuchet MS"/>
              <a:cs typeface="Trebuchet MS"/>
              <a:sym typeface="Trebuchet MS"/>
            </a:endParaRPr>
          </a:p>
        </p:txBody>
      </p:sp>
      <p:sp>
        <p:nvSpPr>
          <p:cNvPr id="500" name="Google Shape;500;p86"/>
          <p:cNvSpPr txBox="1"/>
          <p:nvPr/>
        </p:nvSpPr>
        <p:spPr>
          <a:xfrm>
            <a:off x="846667" y="4603973"/>
            <a:ext cx="2116800" cy="6564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OpenCL 1.2</a:t>
            </a:r>
            <a:endParaRPr sz="1600">
              <a:solidFill>
                <a:srgbClr val="000000"/>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OpenCL C Kernel Language</a:t>
            </a:r>
            <a:endParaRPr sz="1600">
              <a:solidFill>
                <a:srgbClr val="000000"/>
              </a:solidFill>
              <a:latin typeface="Trebuchet MS"/>
              <a:ea typeface="Trebuchet MS"/>
              <a:cs typeface="Trebuchet MS"/>
              <a:sym typeface="Trebuchet MS"/>
            </a:endParaRPr>
          </a:p>
        </p:txBody>
      </p:sp>
      <p:sp>
        <p:nvSpPr>
          <p:cNvPr id="501" name="Google Shape;501;p86"/>
          <p:cNvSpPr txBox="1"/>
          <p:nvPr/>
        </p:nvSpPr>
        <p:spPr>
          <a:xfrm>
            <a:off x="3562875" y="4603973"/>
            <a:ext cx="1425600" cy="4720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OpenCL 2.1 </a:t>
            </a:r>
            <a:br>
              <a:rPr lang="en" sz="1333" b="1">
                <a:solidFill>
                  <a:schemeClr val="dk1"/>
                </a:solidFill>
                <a:latin typeface="Trebuchet MS"/>
                <a:ea typeface="Trebuchet MS"/>
                <a:cs typeface="Trebuchet MS"/>
                <a:sym typeface="Trebuchet MS"/>
              </a:rPr>
            </a:br>
            <a:r>
              <a:rPr lang="en" sz="1333" b="1">
                <a:solidFill>
                  <a:schemeClr val="dk1"/>
                </a:solidFill>
                <a:latin typeface="Trebuchet MS"/>
                <a:ea typeface="Trebuchet MS"/>
                <a:cs typeface="Trebuchet MS"/>
                <a:sym typeface="Trebuchet MS"/>
              </a:rPr>
              <a:t>SPIR-V in Core</a:t>
            </a:r>
            <a:endParaRPr sz="1600">
              <a:solidFill>
                <a:srgbClr val="000000"/>
              </a:solidFill>
              <a:latin typeface="Trebuchet MS"/>
              <a:ea typeface="Trebuchet MS"/>
              <a:cs typeface="Trebuchet MS"/>
              <a:sym typeface="Trebuchet MS"/>
            </a:endParaRPr>
          </a:p>
        </p:txBody>
      </p:sp>
      <p:sp>
        <p:nvSpPr>
          <p:cNvPr id="502" name="Google Shape;502;p86"/>
          <p:cNvSpPr txBox="1"/>
          <p:nvPr/>
        </p:nvSpPr>
        <p:spPr>
          <a:xfrm>
            <a:off x="3888119" y="5812704"/>
            <a:ext cx="775200" cy="390400"/>
          </a:xfrm>
          <a:prstGeom prst="rect">
            <a:avLst/>
          </a:prstGeom>
          <a:noFill/>
          <a:ln>
            <a:noFill/>
          </a:ln>
        </p:spPr>
        <p:txBody>
          <a:bodyPr spcFirstLastPara="1" wrap="square" lIns="101533" tIns="50767" rIns="101533" bIns="50767" anchor="t" anchorCtr="0">
            <a:noAutofit/>
          </a:bodyPr>
          <a:lstStyle/>
          <a:p>
            <a:pPr>
              <a:lnSpc>
                <a:spcPct val="99000"/>
              </a:lnSpc>
              <a:buClr>
                <a:srgbClr val="000000"/>
              </a:buClr>
              <a:buSzPts val="1400"/>
            </a:pPr>
            <a:r>
              <a:rPr lang="en" sz="1867" b="1">
                <a:solidFill>
                  <a:srgbClr val="C00000"/>
                </a:solidFill>
                <a:latin typeface="Trebuchet MS"/>
                <a:ea typeface="Trebuchet MS"/>
                <a:cs typeface="Trebuchet MS"/>
                <a:sym typeface="Trebuchet MS"/>
              </a:rPr>
              <a:t>2015</a:t>
            </a:r>
            <a:endParaRPr sz="1600">
              <a:solidFill>
                <a:srgbClr val="000000"/>
              </a:solidFill>
              <a:latin typeface="Trebuchet MS"/>
              <a:ea typeface="Trebuchet MS"/>
              <a:cs typeface="Trebuchet MS"/>
              <a:sym typeface="Trebuchet MS"/>
            </a:endParaRPr>
          </a:p>
        </p:txBody>
      </p:sp>
      <p:sp>
        <p:nvSpPr>
          <p:cNvPr id="503" name="Google Shape;503;p86"/>
          <p:cNvSpPr txBox="1"/>
          <p:nvPr/>
        </p:nvSpPr>
        <p:spPr>
          <a:xfrm>
            <a:off x="5466119" y="4603973"/>
            <a:ext cx="1892400" cy="2872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OpenCL 2.2 </a:t>
            </a:r>
            <a:endParaRPr sz="1600">
              <a:solidFill>
                <a:srgbClr val="000000"/>
              </a:solidFill>
              <a:latin typeface="Trebuchet MS"/>
              <a:ea typeface="Trebuchet MS"/>
              <a:cs typeface="Trebuchet MS"/>
              <a:sym typeface="Trebuchet MS"/>
            </a:endParaRPr>
          </a:p>
        </p:txBody>
      </p:sp>
      <p:sp>
        <p:nvSpPr>
          <p:cNvPr id="504" name="Google Shape;504;p86"/>
          <p:cNvSpPr txBox="1"/>
          <p:nvPr/>
        </p:nvSpPr>
        <p:spPr>
          <a:xfrm>
            <a:off x="6024719" y="5812704"/>
            <a:ext cx="775200" cy="390400"/>
          </a:xfrm>
          <a:prstGeom prst="rect">
            <a:avLst/>
          </a:prstGeom>
          <a:noFill/>
          <a:ln>
            <a:noFill/>
          </a:ln>
        </p:spPr>
        <p:txBody>
          <a:bodyPr spcFirstLastPara="1" wrap="square" lIns="101533" tIns="50767" rIns="101533" bIns="50767" anchor="t" anchorCtr="0">
            <a:noAutofit/>
          </a:bodyPr>
          <a:lstStyle/>
          <a:p>
            <a:pPr>
              <a:lnSpc>
                <a:spcPct val="99000"/>
              </a:lnSpc>
              <a:buClr>
                <a:srgbClr val="000000"/>
              </a:buClr>
              <a:buSzPts val="1400"/>
            </a:pPr>
            <a:r>
              <a:rPr lang="en" sz="1867" b="1">
                <a:solidFill>
                  <a:srgbClr val="C00000"/>
                </a:solidFill>
                <a:latin typeface="Trebuchet MS"/>
                <a:ea typeface="Trebuchet MS"/>
                <a:cs typeface="Trebuchet MS"/>
                <a:sym typeface="Trebuchet MS"/>
              </a:rPr>
              <a:t>2017</a:t>
            </a:r>
            <a:endParaRPr sz="1600">
              <a:solidFill>
                <a:srgbClr val="000000"/>
              </a:solidFill>
              <a:latin typeface="Trebuchet MS"/>
              <a:ea typeface="Trebuchet MS"/>
              <a:cs typeface="Trebuchet MS"/>
              <a:sym typeface="Trebuchet MS"/>
            </a:endParaRPr>
          </a:p>
        </p:txBody>
      </p:sp>
      <p:pic>
        <p:nvPicPr>
          <p:cNvPr id="505" name="Google Shape;505;p86" descr="OpenCL_Logo_RGB.jpg"/>
          <p:cNvPicPr preferRelativeResize="0"/>
          <p:nvPr/>
        </p:nvPicPr>
        <p:blipFill rotWithShape="1">
          <a:blip r:embed="rId3">
            <a:alphaModFix/>
          </a:blip>
          <a:srcRect/>
          <a:stretch/>
        </p:blipFill>
        <p:spPr>
          <a:xfrm>
            <a:off x="6042137" y="3768625"/>
            <a:ext cx="740367" cy="786200"/>
          </a:xfrm>
          <a:prstGeom prst="rect">
            <a:avLst/>
          </a:prstGeom>
          <a:noFill/>
          <a:ln>
            <a:noFill/>
          </a:ln>
        </p:spPr>
      </p:pic>
      <p:pic>
        <p:nvPicPr>
          <p:cNvPr id="506" name="Google Shape;506;p86" descr="OpenCL_Logo_RGB.jpg"/>
          <p:cNvPicPr preferRelativeResize="0"/>
          <p:nvPr/>
        </p:nvPicPr>
        <p:blipFill rotWithShape="1">
          <a:blip r:embed="rId3">
            <a:alphaModFix/>
          </a:blip>
          <a:srcRect/>
          <a:stretch/>
        </p:blipFill>
        <p:spPr>
          <a:xfrm>
            <a:off x="3905461" y="3768625"/>
            <a:ext cx="740367" cy="786200"/>
          </a:xfrm>
          <a:prstGeom prst="rect">
            <a:avLst/>
          </a:prstGeom>
          <a:noFill/>
          <a:ln>
            <a:noFill/>
          </a:ln>
        </p:spPr>
      </p:pic>
      <p:cxnSp>
        <p:nvCxnSpPr>
          <p:cNvPr id="507" name="Google Shape;507;p86"/>
          <p:cNvCxnSpPr/>
          <p:nvPr/>
        </p:nvCxnSpPr>
        <p:spPr>
          <a:xfrm>
            <a:off x="1185333" y="5785049"/>
            <a:ext cx="10410000" cy="0"/>
          </a:xfrm>
          <a:prstGeom prst="straightConnector1">
            <a:avLst/>
          </a:prstGeom>
          <a:solidFill>
            <a:srgbClr val="E66714"/>
          </a:solidFill>
          <a:ln w="9525" cap="flat" cmpd="sng">
            <a:solidFill>
              <a:schemeClr val="dk1"/>
            </a:solidFill>
            <a:prstDash val="solid"/>
            <a:round/>
            <a:headEnd type="none" w="sm" len="sm"/>
            <a:tailEnd type="triangle" w="med" len="med"/>
          </a:ln>
        </p:spPr>
      </p:cxnSp>
      <p:sp>
        <p:nvSpPr>
          <p:cNvPr id="508" name="Google Shape;508;p86"/>
          <p:cNvSpPr txBox="1"/>
          <p:nvPr/>
        </p:nvSpPr>
        <p:spPr>
          <a:xfrm>
            <a:off x="8129703" y="5812704"/>
            <a:ext cx="775200" cy="390400"/>
          </a:xfrm>
          <a:prstGeom prst="rect">
            <a:avLst/>
          </a:prstGeom>
          <a:noFill/>
          <a:ln>
            <a:noFill/>
          </a:ln>
        </p:spPr>
        <p:txBody>
          <a:bodyPr spcFirstLastPara="1" wrap="square" lIns="101533" tIns="50767" rIns="101533" bIns="50767" anchor="t" anchorCtr="0">
            <a:noAutofit/>
          </a:bodyPr>
          <a:lstStyle/>
          <a:p>
            <a:pPr>
              <a:lnSpc>
                <a:spcPct val="99000"/>
              </a:lnSpc>
              <a:buClr>
                <a:srgbClr val="000000"/>
              </a:buClr>
              <a:buSzPts val="1400"/>
            </a:pPr>
            <a:r>
              <a:rPr lang="en" sz="1867" b="1">
                <a:solidFill>
                  <a:srgbClr val="C00000"/>
                </a:solidFill>
                <a:latin typeface="Trebuchet MS"/>
                <a:ea typeface="Trebuchet MS"/>
                <a:cs typeface="Trebuchet MS"/>
                <a:sym typeface="Trebuchet MS"/>
              </a:rPr>
              <a:t>2020</a:t>
            </a:r>
            <a:endParaRPr sz="1600">
              <a:solidFill>
                <a:srgbClr val="000000"/>
              </a:solidFill>
              <a:latin typeface="Trebuchet MS"/>
              <a:ea typeface="Trebuchet MS"/>
              <a:cs typeface="Trebuchet MS"/>
              <a:sym typeface="Trebuchet MS"/>
            </a:endParaRPr>
          </a:p>
        </p:txBody>
      </p:sp>
      <p:sp>
        <p:nvSpPr>
          <p:cNvPr id="509" name="Google Shape;509;p86"/>
          <p:cNvSpPr txBox="1"/>
          <p:nvPr/>
        </p:nvSpPr>
        <p:spPr>
          <a:xfrm>
            <a:off x="10040751" y="5819736"/>
            <a:ext cx="1546400" cy="390400"/>
          </a:xfrm>
          <a:prstGeom prst="rect">
            <a:avLst/>
          </a:prstGeom>
          <a:noFill/>
          <a:ln>
            <a:noFill/>
          </a:ln>
        </p:spPr>
        <p:txBody>
          <a:bodyPr spcFirstLastPara="1" wrap="square" lIns="101533" tIns="50767" rIns="101533" bIns="50767" anchor="t" anchorCtr="0">
            <a:noAutofit/>
          </a:bodyPr>
          <a:lstStyle/>
          <a:p>
            <a:pPr algn="ctr">
              <a:lnSpc>
                <a:spcPct val="99000"/>
              </a:lnSpc>
              <a:buClr>
                <a:srgbClr val="000000"/>
              </a:buClr>
              <a:buSzPts val="1400"/>
            </a:pPr>
            <a:r>
              <a:rPr lang="en" sz="1867" b="1">
                <a:solidFill>
                  <a:srgbClr val="C00000"/>
                </a:solidFill>
                <a:latin typeface="Trebuchet MS"/>
                <a:ea typeface="Trebuchet MS"/>
                <a:cs typeface="Trebuchet MS"/>
                <a:sym typeface="Trebuchet MS"/>
              </a:rPr>
              <a:t>202X</a:t>
            </a:r>
            <a:endParaRPr sz="1600">
              <a:solidFill>
                <a:srgbClr val="000000"/>
              </a:solidFill>
              <a:latin typeface="Trebuchet MS"/>
              <a:ea typeface="Trebuchet MS"/>
              <a:cs typeface="Trebuchet MS"/>
              <a:sym typeface="Trebuchet MS"/>
            </a:endParaRPr>
          </a:p>
        </p:txBody>
      </p:sp>
      <p:pic>
        <p:nvPicPr>
          <p:cNvPr id="510" name="Google Shape;510;p86" descr="Standard C++"/>
          <p:cNvPicPr preferRelativeResize="0"/>
          <p:nvPr/>
        </p:nvPicPr>
        <p:blipFill rotWithShape="1">
          <a:blip r:embed="rId4">
            <a:alphaModFix/>
          </a:blip>
          <a:srcRect/>
          <a:stretch/>
        </p:blipFill>
        <p:spPr>
          <a:xfrm>
            <a:off x="1304312" y="1264735"/>
            <a:ext cx="1201507" cy="644143"/>
          </a:xfrm>
          <a:prstGeom prst="rect">
            <a:avLst/>
          </a:prstGeom>
          <a:noFill/>
          <a:ln>
            <a:noFill/>
          </a:ln>
        </p:spPr>
      </p:pic>
      <p:pic>
        <p:nvPicPr>
          <p:cNvPr id="511" name="Google Shape;511;p86" descr="Standard C++"/>
          <p:cNvPicPr preferRelativeResize="0"/>
          <p:nvPr/>
        </p:nvPicPr>
        <p:blipFill rotWithShape="1">
          <a:blip r:embed="rId4">
            <a:alphaModFix/>
          </a:blip>
          <a:srcRect/>
          <a:stretch/>
        </p:blipFill>
        <p:spPr>
          <a:xfrm>
            <a:off x="2836012" y="1264735"/>
            <a:ext cx="1201507" cy="644143"/>
          </a:xfrm>
          <a:prstGeom prst="rect">
            <a:avLst/>
          </a:prstGeom>
          <a:noFill/>
          <a:ln>
            <a:noFill/>
          </a:ln>
        </p:spPr>
      </p:pic>
      <p:sp>
        <p:nvSpPr>
          <p:cNvPr id="512" name="Google Shape;512;p86"/>
          <p:cNvSpPr txBox="1"/>
          <p:nvPr/>
        </p:nvSpPr>
        <p:spPr>
          <a:xfrm>
            <a:off x="3026852" y="2940365"/>
            <a:ext cx="2370800" cy="6564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SYCL 1.2</a:t>
            </a:r>
            <a:endParaRPr sz="1600">
              <a:solidFill>
                <a:srgbClr val="000000"/>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C++11 Single source programming </a:t>
            </a:r>
            <a:endParaRPr sz="1600">
              <a:solidFill>
                <a:srgbClr val="000000"/>
              </a:solidFill>
              <a:latin typeface="Trebuchet MS"/>
              <a:ea typeface="Trebuchet MS"/>
              <a:cs typeface="Trebuchet MS"/>
              <a:sym typeface="Trebuchet MS"/>
            </a:endParaRPr>
          </a:p>
        </p:txBody>
      </p:sp>
      <p:sp>
        <p:nvSpPr>
          <p:cNvPr id="513" name="Google Shape;513;p86"/>
          <p:cNvSpPr txBox="1"/>
          <p:nvPr/>
        </p:nvSpPr>
        <p:spPr>
          <a:xfrm>
            <a:off x="5226919" y="2940365"/>
            <a:ext cx="2370800" cy="6564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SYCL 1.2.1</a:t>
            </a:r>
            <a:endParaRPr sz="1600">
              <a:solidFill>
                <a:srgbClr val="000000"/>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C++11 Single source programming </a:t>
            </a:r>
            <a:endParaRPr sz="1600">
              <a:solidFill>
                <a:srgbClr val="000000"/>
              </a:solidFill>
              <a:latin typeface="Trebuchet MS"/>
              <a:ea typeface="Trebuchet MS"/>
              <a:cs typeface="Trebuchet MS"/>
              <a:sym typeface="Trebuchet MS"/>
            </a:endParaRPr>
          </a:p>
        </p:txBody>
      </p:sp>
      <p:sp>
        <p:nvSpPr>
          <p:cNvPr id="514" name="Google Shape;514;p86"/>
          <p:cNvSpPr txBox="1"/>
          <p:nvPr/>
        </p:nvSpPr>
        <p:spPr>
          <a:xfrm>
            <a:off x="7366692" y="2940365"/>
            <a:ext cx="2370800" cy="9396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SYCL 2020</a:t>
            </a:r>
            <a:endParaRPr sz="1600">
              <a:solidFill>
                <a:srgbClr val="000000"/>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C++</a:t>
            </a:r>
            <a:r>
              <a:rPr lang="en" sz="1333" b="1">
                <a:solidFill>
                  <a:srgbClr val="FF0000"/>
                </a:solidFill>
                <a:latin typeface="Trebuchet MS"/>
                <a:ea typeface="Trebuchet MS"/>
                <a:cs typeface="Trebuchet MS"/>
                <a:sym typeface="Trebuchet MS"/>
              </a:rPr>
              <a:t>17</a:t>
            </a:r>
            <a:r>
              <a:rPr lang="en" sz="1333" b="1">
                <a:solidFill>
                  <a:schemeClr val="dk1"/>
                </a:solidFill>
                <a:latin typeface="Trebuchet MS"/>
                <a:ea typeface="Trebuchet MS"/>
                <a:cs typeface="Trebuchet MS"/>
                <a:sym typeface="Trebuchet MS"/>
              </a:rPr>
              <a:t> Single source programming</a:t>
            </a:r>
            <a:endParaRPr sz="1333" b="1">
              <a:solidFill>
                <a:schemeClr val="dk1"/>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Many backend options </a:t>
            </a:r>
            <a:endParaRPr sz="1600">
              <a:solidFill>
                <a:srgbClr val="000000"/>
              </a:solidFill>
              <a:latin typeface="Trebuchet MS"/>
              <a:ea typeface="Trebuchet MS"/>
              <a:cs typeface="Trebuchet MS"/>
              <a:sym typeface="Trebuchet MS"/>
            </a:endParaRPr>
          </a:p>
        </p:txBody>
      </p:sp>
      <p:sp>
        <p:nvSpPr>
          <p:cNvPr id="515" name="Google Shape;515;p86"/>
          <p:cNvSpPr txBox="1"/>
          <p:nvPr/>
        </p:nvSpPr>
        <p:spPr>
          <a:xfrm>
            <a:off x="9527336" y="2940365"/>
            <a:ext cx="2370800" cy="6564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SYCL 202X</a:t>
            </a:r>
            <a:endParaRPr sz="1600">
              <a:solidFill>
                <a:srgbClr val="000000"/>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C++</a:t>
            </a:r>
            <a:r>
              <a:rPr lang="en" sz="1333" b="1">
                <a:solidFill>
                  <a:srgbClr val="FF0000"/>
                </a:solidFill>
                <a:latin typeface="Trebuchet MS"/>
                <a:ea typeface="Trebuchet MS"/>
                <a:cs typeface="Trebuchet MS"/>
                <a:sym typeface="Trebuchet MS"/>
              </a:rPr>
              <a:t>20</a:t>
            </a:r>
            <a:r>
              <a:rPr lang="en" sz="1333" b="1">
                <a:solidFill>
                  <a:schemeClr val="dk1"/>
                </a:solidFill>
                <a:latin typeface="Trebuchet MS"/>
                <a:ea typeface="Trebuchet MS"/>
                <a:cs typeface="Trebuchet MS"/>
                <a:sym typeface="Trebuchet MS"/>
              </a:rPr>
              <a:t> Single source programming</a:t>
            </a:r>
            <a:endParaRPr sz="1333" b="1">
              <a:solidFill>
                <a:schemeClr val="dk1"/>
              </a:solidFill>
              <a:latin typeface="Trebuchet MS"/>
              <a:ea typeface="Trebuchet MS"/>
              <a:cs typeface="Trebuchet MS"/>
              <a:sym typeface="Trebuchet MS"/>
            </a:endParaRPr>
          </a:p>
          <a:p>
            <a:pPr algn="ctr">
              <a:lnSpc>
                <a:spcPct val="90000"/>
              </a:lnSpc>
              <a:buClr>
                <a:srgbClr val="000000"/>
              </a:buClr>
              <a:buSzPts val="1000"/>
            </a:pPr>
            <a:r>
              <a:rPr lang="en" sz="1333" b="1">
                <a:solidFill>
                  <a:schemeClr val="dk1"/>
                </a:solidFill>
                <a:latin typeface="Trebuchet MS"/>
                <a:ea typeface="Trebuchet MS"/>
                <a:cs typeface="Trebuchet MS"/>
                <a:sym typeface="Trebuchet MS"/>
              </a:rPr>
              <a:t>Many backend options </a:t>
            </a:r>
            <a:endParaRPr sz="1600">
              <a:solidFill>
                <a:srgbClr val="000000"/>
              </a:solidFill>
              <a:latin typeface="Trebuchet MS"/>
              <a:ea typeface="Trebuchet MS"/>
              <a:cs typeface="Trebuchet MS"/>
              <a:sym typeface="Trebuchet MS"/>
            </a:endParaRPr>
          </a:p>
        </p:txBody>
      </p:sp>
      <p:pic>
        <p:nvPicPr>
          <p:cNvPr id="516" name="Google Shape;516;p86" descr="Standard C++"/>
          <p:cNvPicPr preferRelativeResize="0"/>
          <p:nvPr/>
        </p:nvPicPr>
        <p:blipFill rotWithShape="1">
          <a:blip r:embed="rId4">
            <a:alphaModFix/>
          </a:blip>
          <a:srcRect/>
          <a:stretch/>
        </p:blipFill>
        <p:spPr>
          <a:xfrm>
            <a:off x="5811565" y="1264735"/>
            <a:ext cx="1201507" cy="644143"/>
          </a:xfrm>
          <a:prstGeom prst="rect">
            <a:avLst/>
          </a:prstGeom>
          <a:noFill/>
          <a:ln>
            <a:noFill/>
          </a:ln>
        </p:spPr>
      </p:pic>
      <p:pic>
        <p:nvPicPr>
          <p:cNvPr id="517" name="Google Shape;517;p86" descr="Standard C++"/>
          <p:cNvPicPr preferRelativeResize="0"/>
          <p:nvPr/>
        </p:nvPicPr>
        <p:blipFill rotWithShape="1">
          <a:blip r:embed="rId4">
            <a:alphaModFix/>
          </a:blip>
          <a:srcRect/>
          <a:stretch/>
        </p:blipFill>
        <p:spPr>
          <a:xfrm>
            <a:off x="7916548" y="1264735"/>
            <a:ext cx="1201507" cy="644143"/>
          </a:xfrm>
          <a:prstGeom prst="rect">
            <a:avLst/>
          </a:prstGeom>
          <a:noFill/>
          <a:ln>
            <a:noFill/>
          </a:ln>
        </p:spPr>
      </p:pic>
      <p:sp>
        <p:nvSpPr>
          <p:cNvPr id="518" name="Google Shape;518;p86"/>
          <p:cNvSpPr txBox="1"/>
          <p:nvPr/>
        </p:nvSpPr>
        <p:spPr>
          <a:xfrm>
            <a:off x="1304267" y="1786157"/>
            <a:ext cx="1201600" cy="533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b="1">
                <a:solidFill>
                  <a:srgbClr val="000000"/>
                </a:solidFill>
                <a:latin typeface="Trebuchet MS"/>
                <a:ea typeface="Trebuchet MS"/>
                <a:cs typeface="Trebuchet MS"/>
                <a:sym typeface="Trebuchet MS"/>
              </a:rPr>
              <a:t>C++11</a:t>
            </a:r>
            <a:endParaRPr sz="1867" b="1">
              <a:solidFill>
                <a:srgbClr val="000000"/>
              </a:solidFill>
              <a:latin typeface="Trebuchet MS"/>
              <a:ea typeface="Trebuchet MS"/>
              <a:cs typeface="Trebuchet MS"/>
              <a:sym typeface="Trebuchet MS"/>
            </a:endParaRPr>
          </a:p>
        </p:txBody>
      </p:sp>
      <p:sp>
        <p:nvSpPr>
          <p:cNvPr id="519" name="Google Shape;519;p86"/>
          <p:cNvSpPr txBox="1"/>
          <p:nvPr/>
        </p:nvSpPr>
        <p:spPr>
          <a:xfrm>
            <a:off x="2835967" y="1786157"/>
            <a:ext cx="1201600" cy="533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b="1">
                <a:solidFill>
                  <a:srgbClr val="000000"/>
                </a:solidFill>
                <a:latin typeface="Trebuchet MS"/>
                <a:ea typeface="Trebuchet MS"/>
                <a:cs typeface="Trebuchet MS"/>
                <a:sym typeface="Trebuchet MS"/>
              </a:rPr>
              <a:t>C++14</a:t>
            </a:r>
            <a:endParaRPr sz="1867" b="1">
              <a:solidFill>
                <a:srgbClr val="000000"/>
              </a:solidFill>
              <a:latin typeface="Trebuchet MS"/>
              <a:ea typeface="Trebuchet MS"/>
              <a:cs typeface="Trebuchet MS"/>
              <a:sym typeface="Trebuchet MS"/>
            </a:endParaRPr>
          </a:p>
        </p:txBody>
      </p:sp>
      <p:sp>
        <p:nvSpPr>
          <p:cNvPr id="520" name="Google Shape;520;p86"/>
          <p:cNvSpPr txBox="1"/>
          <p:nvPr/>
        </p:nvSpPr>
        <p:spPr>
          <a:xfrm>
            <a:off x="5811519" y="1786157"/>
            <a:ext cx="1201600" cy="533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b="1">
                <a:solidFill>
                  <a:srgbClr val="000000"/>
                </a:solidFill>
                <a:latin typeface="Trebuchet MS"/>
                <a:ea typeface="Trebuchet MS"/>
                <a:cs typeface="Trebuchet MS"/>
                <a:sym typeface="Trebuchet MS"/>
              </a:rPr>
              <a:t>C++17</a:t>
            </a:r>
            <a:endParaRPr sz="1867" b="1">
              <a:solidFill>
                <a:srgbClr val="000000"/>
              </a:solidFill>
              <a:latin typeface="Trebuchet MS"/>
              <a:ea typeface="Trebuchet MS"/>
              <a:cs typeface="Trebuchet MS"/>
              <a:sym typeface="Trebuchet MS"/>
            </a:endParaRPr>
          </a:p>
        </p:txBody>
      </p:sp>
      <p:sp>
        <p:nvSpPr>
          <p:cNvPr id="521" name="Google Shape;521;p86"/>
          <p:cNvSpPr txBox="1"/>
          <p:nvPr/>
        </p:nvSpPr>
        <p:spPr>
          <a:xfrm>
            <a:off x="7916503" y="1786157"/>
            <a:ext cx="1201600" cy="533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b="1">
                <a:solidFill>
                  <a:srgbClr val="000000"/>
                </a:solidFill>
                <a:latin typeface="Trebuchet MS"/>
                <a:ea typeface="Trebuchet MS"/>
                <a:cs typeface="Trebuchet MS"/>
                <a:sym typeface="Trebuchet MS"/>
              </a:rPr>
              <a:t>C++20</a:t>
            </a:r>
            <a:endParaRPr sz="1867" b="1">
              <a:solidFill>
                <a:srgbClr val="000000"/>
              </a:solidFill>
              <a:latin typeface="Trebuchet MS"/>
              <a:ea typeface="Trebuchet MS"/>
              <a:cs typeface="Trebuchet MS"/>
              <a:sym typeface="Trebuchet MS"/>
            </a:endParaRPr>
          </a:p>
        </p:txBody>
      </p:sp>
      <p:sp>
        <p:nvSpPr>
          <p:cNvPr id="522" name="Google Shape;522;p86"/>
          <p:cNvSpPr txBox="1"/>
          <p:nvPr/>
        </p:nvSpPr>
        <p:spPr>
          <a:xfrm>
            <a:off x="7571103" y="4603973"/>
            <a:ext cx="1892400" cy="287200"/>
          </a:xfrm>
          <a:prstGeom prst="rect">
            <a:avLst/>
          </a:prstGeom>
          <a:noFill/>
          <a:ln>
            <a:noFill/>
          </a:ln>
        </p:spPr>
        <p:txBody>
          <a:bodyPr spcFirstLastPara="1" wrap="square" lIns="101533" tIns="50767" rIns="101533" bIns="50767" anchor="t" anchorCtr="0">
            <a:noAutofit/>
          </a:bodyPr>
          <a:lstStyle/>
          <a:p>
            <a:pPr algn="ctr">
              <a:lnSpc>
                <a:spcPct val="90000"/>
              </a:lnSpc>
              <a:buClr>
                <a:srgbClr val="000000"/>
              </a:buClr>
              <a:buSzPts val="1000"/>
            </a:pPr>
            <a:r>
              <a:rPr lang="en" sz="1333" b="1">
                <a:solidFill>
                  <a:schemeClr val="dk1"/>
                </a:solidFill>
                <a:latin typeface="Trebuchet MS"/>
                <a:ea typeface="Trebuchet MS"/>
                <a:cs typeface="Trebuchet MS"/>
                <a:sym typeface="Trebuchet MS"/>
              </a:rPr>
              <a:t>OpenCL 3.0</a:t>
            </a:r>
            <a:endParaRPr sz="1333" b="1">
              <a:solidFill>
                <a:schemeClr val="dk1"/>
              </a:solidFill>
              <a:latin typeface="Trebuchet MS"/>
              <a:ea typeface="Trebuchet MS"/>
              <a:cs typeface="Trebuchet MS"/>
              <a:sym typeface="Trebuchet MS"/>
            </a:endParaRPr>
          </a:p>
        </p:txBody>
      </p:sp>
      <p:pic>
        <p:nvPicPr>
          <p:cNvPr id="523" name="Google Shape;523;p86" descr="Standard C++"/>
          <p:cNvPicPr preferRelativeResize="0"/>
          <p:nvPr/>
        </p:nvPicPr>
        <p:blipFill rotWithShape="1">
          <a:blip r:embed="rId4">
            <a:alphaModFix/>
          </a:blip>
          <a:srcRect/>
          <a:stretch/>
        </p:blipFill>
        <p:spPr>
          <a:xfrm>
            <a:off x="10279829" y="1264735"/>
            <a:ext cx="1201507" cy="644143"/>
          </a:xfrm>
          <a:prstGeom prst="rect">
            <a:avLst/>
          </a:prstGeom>
          <a:noFill/>
          <a:ln>
            <a:noFill/>
          </a:ln>
        </p:spPr>
      </p:pic>
      <p:sp>
        <p:nvSpPr>
          <p:cNvPr id="524" name="Google Shape;524;p86"/>
          <p:cNvSpPr txBox="1"/>
          <p:nvPr/>
        </p:nvSpPr>
        <p:spPr>
          <a:xfrm>
            <a:off x="10279784" y="1786157"/>
            <a:ext cx="1201600" cy="533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b="1">
                <a:solidFill>
                  <a:srgbClr val="000000"/>
                </a:solidFill>
                <a:latin typeface="Trebuchet MS"/>
                <a:ea typeface="Trebuchet MS"/>
                <a:cs typeface="Trebuchet MS"/>
                <a:sym typeface="Trebuchet MS"/>
              </a:rPr>
              <a:t>C++23</a:t>
            </a:r>
            <a:endParaRPr sz="1867" b="1">
              <a:solidFill>
                <a:srgbClr val="000000"/>
              </a:solidFill>
              <a:latin typeface="Trebuchet MS"/>
              <a:ea typeface="Trebuchet MS"/>
              <a:cs typeface="Trebuchet MS"/>
              <a:sym typeface="Trebuchet MS"/>
            </a:endParaRPr>
          </a:p>
        </p:txBody>
      </p:sp>
      <p:pic>
        <p:nvPicPr>
          <p:cNvPr id="525" name="Google Shape;525;p86"/>
          <p:cNvPicPr preferRelativeResize="0"/>
          <p:nvPr/>
        </p:nvPicPr>
        <p:blipFill rotWithShape="1">
          <a:blip r:embed="rId5">
            <a:alphaModFix/>
          </a:blip>
          <a:srcRect/>
          <a:stretch/>
        </p:blipFill>
        <p:spPr>
          <a:xfrm>
            <a:off x="7848351" y="3977488"/>
            <a:ext cx="1337901" cy="608137"/>
          </a:xfrm>
          <a:prstGeom prst="rect">
            <a:avLst/>
          </a:prstGeom>
          <a:noFill/>
          <a:ln>
            <a:noFill/>
          </a:ln>
        </p:spPr>
      </p:pic>
      <p:pic>
        <p:nvPicPr>
          <p:cNvPr id="526" name="Google Shape;526;p86"/>
          <p:cNvPicPr preferRelativeResize="0"/>
          <p:nvPr/>
        </p:nvPicPr>
        <p:blipFill rotWithShape="1">
          <a:blip r:embed="rId5">
            <a:alphaModFix/>
          </a:blip>
          <a:srcRect/>
          <a:stretch/>
        </p:blipFill>
        <p:spPr>
          <a:xfrm>
            <a:off x="10012210" y="3984535"/>
            <a:ext cx="1337901" cy="608136"/>
          </a:xfrm>
          <a:prstGeom prst="rect">
            <a:avLst/>
          </a:prstGeom>
          <a:noFill/>
          <a:ln>
            <a:noFill/>
          </a:ln>
        </p:spPr>
      </p:pic>
      <p:pic>
        <p:nvPicPr>
          <p:cNvPr id="527" name="Google Shape;527;p86"/>
          <p:cNvPicPr preferRelativeResize="0"/>
          <p:nvPr/>
        </p:nvPicPr>
        <p:blipFill rotWithShape="1">
          <a:blip r:embed="rId6">
            <a:alphaModFix/>
          </a:blip>
          <a:srcRect/>
          <a:stretch/>
        </p:blipFill>
        <p:spPr>
          <a:xfrm>
            <a:off x="3562883" y="2270714"/>
            <a:ext cx="1546399" cy="702921"/>
          </a:xfrm>
          <a:prstGeom prst="rect">
            <a:avLst/>
          </a:prstGeom>
          <a:noFill/>
          <a:ln>
            <a:noFill/>
          </a:ln>
        </p:spPr>
      </p:pic>
      <p:pic>
        <p:nvPicPr>
          <p:cNvPr id="528" name="Google Shape;528;p86"/>
          <p:cNvPicPr preferRelativeResize="0"/>
          <p:nvPr/>
        </p:nvPicPr>
        <p:blipFill rotWithShape="1">
          <a:blip r:embed="rId6">
            <a:alphaModFix/>
          </a:blip>
          <a:srcRect/>
          <a:stretch/>
        </p:blipFill>
        <p:spPr>
          <a:xfrm>
            <a:off x="5639121" y="2270714"/>
            <a:ext cx="1546399" cy="702921"/>
          </a:xfrm>
          <a:prstGeom prst="rect">
            <a:avLst/>
          </a:prstGeom>
          <a:noFill/>
          <a:ln>
            <a:noFill/>
          </a:ln>
        </p:spPr>
      </p:pic>
      <p:pic>
        <p:nvPicPr>
          <p:cNvPr id="529" name="Google Shape;529;p86"/>
          <p:cNvPicPr preferRelativeResize="0"/>
          <p:nvPr/>
        </p:nvPicPr>
        <p:blipFill rotWithShape="1">
          <a:blip r:embed="rId6">
            <a:alphaModFix/>
          </a:blip>
          <a:srcRect/>
          <a:stretch/>
        </p:blipFill>
        <p:spPr>
          <a:xfrm>
            <a:off x="7744103" y="2270714"/>
            <a:ext cx="1546399" cy="702921"/>
          </a:xfrm>
          <a:prstGeom prst="rect">
            <a:avLst/>
          </a:prstGeom>
          <a:noFill/>
          <a:ln>
            <a:noFill/>
          </a:ln>
        </p:spPr>
      </p:pic>
      <p:pic>
        <p:nvPicPr>
          <p:cNvPr id="530" name="Google Shape;530;p86"/>
          <p:cNvPicPr preferRelativeResize="0"/>
          <p:nvPr/>
        </p:nvPicPr>
        <p:blipFill rotWithShape="1">
          <a:blip r:embed="rId6">
            <a:alphaModFix/>
          </a:blip>
          <a:srcRect/>
          <a:stretch/>
        </p:blipFill>
        <p:spPr>
          <a:xfrm>
            <a:off x="9949143" y="2270714"/>
            <a:ext cx="1546399" cy="702921"/>
          </a:xfrm>
          <a:prstGeom prst="rect">
            <a:avLst/>
          </a:prstGeom>
          <a:noFill/>
          <a:ln>
            <a:noFill/>
          </a:ln>
        </p:spPr>
      </p:pic>
      <p:pic>
        <p:nvPicPr>
          <p:cNvPr id="531" name="Google Shape;531;p86" descr="A picture containing cup, drawing&#10;&#10;Description automatically generated"/>
          <p:cNvPicPr preferRelativeResize="0"/>
          <p:nvPr/>
        </p:nvPicPr>
        <p:blipFill rotWithShape="1">
          <a:blip r:embed="rId7">
            <a:alphaModFix/>
          </a:blip>
          <a:srcRect/>
          <a:stretch/>
        </p:blipFill>
        <p:spPr>
          <a:xfrm>
            <a:off x="3748533" y="5045617"/>
            <a:ext cx="1175091" cy="587547"/>
          </a:xfrm>
          <a:prstGeom prst="rect">
            <a:avLst/>
          </a:prstGeom>
          <a:noFill/>
          <a:ln>
            <a:noFill/>
          </a:ln>
        </p:spPr>
      </p:pic>
      <p:pic>
        <p:nvPicPr>
          <p:cNvPr id="532" name="Google Shape;532;p86" descr="A picture containing cup, drawing&#10;&#10;Description automatically generated"/>
          <p:cNvPicPr preferRelativeResize="0"/>
          <p:nvPr/>
        </p:nvPicPr>
        <p:blipFill rotWithShape="1">
          <a:blip r:embed="rId7">
            <a:alphaModFix/>
          </a:blip>
          <a:srcRect/>
          <a:stretch/>
        </p:blipFill>
        <p:spPr>
          <a:xfrm>
            <a:off x="7964565" y="5045617"/>
            <a:ext cx="1175091" cy="587547"/>
          </a:xfrm>
          <a:prstGeom prst="rect">
            <a:avLst/>
          </a:prstGeom>
          <a:noFill/>
          <a:ln>
            <a:noFill/>
          </a:ln>
        </p:spPr>
      </p:pic>
      <p:pic>
        <p:nvPicPr>
          <p:cNvPr id="533" name="Google Shape;533;p86" descr="A picture containing cup, drawing&#10;&#10;Description automatically generated"/>
          <p:cNvPicPr preferRelativeResize="0"/>
          <p:nvPr/>
        </p:nvPicPr>
        <p:blipFill rotWithShape="1">
          <a:blip r:embed="rId7">
            <a:alphaModFix/>
          </a:blip>
          <a:srcRect/>
          <a:stretch/>
        </p:blipFill>
        <p:spPr>
          <a:xfrm>
            <a:off x="5889467" y="5045617"/>
            <a:ext cx="1175091" cy="587547"/>
          </a:xfrm>
          <a:prstGeom prst="rect">
            <a:avLst/>
          </a:prstGeom>
          <a:noFill/>
          <a:ln>
            <a:noFill/>
          </a:ln>
        </p:spPr>
      </p:pic>
      <p:pic>
        <p:nvPicPr>
          <p:cNvPr id="534" name="Google Shape;534;p86" descr="A picture containing cup, drawing&#10;&#10;Description automatically generated"/>
          <p:cNvPicPr preferRelativeResize="0"/>
          <p:nvPr/>
        </p:nvPicPr>
        <p:blipFill rotWithShape="1">
          <a:blip r:embed="rId7">
            <a:alphaModFix/>
          </a:blip>
          <a:srcRect/>
          <a:stretch/>
        </p:blipFill>
        <p:spPr>
          <a:xfrm>
            <a:off x="10134799" y="5075951"/>
            <a:ext cx="1175091" cy="587547"/>
          </a:xfrm>
          <a:prstGeom prst="rect">
            <a:avLst/>
          </a:prstGeom>
          <a:noFill/>
          <a:ln>
            <a:noFill/>
          </a:ln>
        </p:spPr>
      </p:pic>
      <p:sp>
        <p:nvSpPr>
          <p:cNvPr id="535" name="Google Shape;535;p8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6"/>
          <p:cNvSpPr txBox="1">
            <a:spLocks noGrp="1"/>
          </p:cNvSpPr>
          <p:nvPr>
            <p:ph type="title"/>
          </p:nvPr>
        </p:nvSpPr>
        <p:spPr>
          <a:xfrm>
            <a:off x="931333" y="447940"/>
            <a:ext cx="11091200" cy="703600"/>
          </a:xfrm>
          <a:prstGeom prst="rect">
            <a:avLst/>
          </a:prstGeom>
          <a:noFill/>
          <a:ln>
            <a:noFill/>
          </a:ln>
        </p:spPr>
        <p:txBody>
          <a:bodyPr spcFirstLastPara="1" vert="horz" wrap="square" lIns="130533" tIns="65267" rIns="130533" bIns="65267" rtlCol="0" anchor="ctr" anchorCtr="0">
            <a:noAutofit/>
          </a:bodyPr>
          <a:lstStyle/>
          <a:p>
            <a:pPr>
              <a:spcBef>
                <a:spcPts val="0"/>
              </a:spcBef>
            </a:pPr>
            <a:r>
              <a:rPr lang="en-GB" dirty="0"/>
              <a:t>SYCL Implementations in Development </a:t>
            </a:r>
            <a:endParaRPr dirty="0"/>
          </a:p>
        </p:txBody>
      </p:sp>
      <p:sp>
        <p:nvSpPr>
          <p:cNvPr id="422" name="Google Shape;422;p26"/>
          <p:cNvSpPr txBox="1"/>
          <p:nvPr/>
        </p:nvSpPr>
        <p:spPr>
          <a:xfrm>
            <a:off x="7164960" y="5664335"/>
            <a:ext cx="2984400" cy="822800"/>
          </a:xfrm>
          <a:prstGeom prst="rect">
            <a:avLst/>
          </a:prstGeom>
          <a:noFill/>
          <a:ln w="9525" cap="flat" cmpd="sng">
            <a:solidFill>
              <a:srgbClr val="C00000"/>
            </a:solidFill>
            <a:prstDash val="solid"/>
            <a:miter lim="800000"/>
            <a:headEnd type="none" w="sm" len="sm"/>
            <a:tailEnd type="none" w="sm" len="sm"/>
          </a:ln>
        </p:spPr>
        <p:txBody>
          <a:bodyPr spcFirstLastPara="1" wrap="square" lIns="121900" tIns="60933" rIns="121900" bIns="60933" anchor="t" anchorCtr="0">
            <a:noAutofit/>
          </a:bodyPr>
          <a:lstStyle/>
          <a:p>
            <a:pPr algn="ctr">
              <a:lnSpc>
                <a:spcPct val="99000"/>
              </a:lnSpc>
            </a:pPr>
            <a:r>
              <a:rPr lang="en-GB" sz="1467" b="1">
                <a:solidFill>
                  <a:srgbClr val="C00000"/>
                </a:solidFill>
                <a:latin typeface="Trebuchet MS"/>
                <a:ea typeface="Trebuchet MS"/>
                <a:cs typeface="Trebuchet MS"/>
                <a:sym typeface="Trebuchet MS"/>
              </a:rPr>
              <a:t>Multiple Backends in Development</a:t>
            </a:r>
            <a:endParaRPr sz="2400"/>
          </a:p>
          <a:p>
            <a:pPr algn="ctr">
              <a:lnSpc>
                <a:spcPct val="99000"/>
              </a:lnSpc>
            </a:pPr>
            <a:r>
              <a:rPr lang="en-GB" sz="1111" b="1">
                <a:latin typeface="Trebuchet MS"/>
                <a:ea typeface="Trebuchet MS"/>
                <a:cs typeface="Trebuchet MS"/>
                <a:sym typeface="Trebuchet MS"/>
              </a:rPr>
              <a:t>There is development on supporting SYCL on even more low-level frameworks.</a:t>
            </a:r>
            <a:br>
              <a:rPr lang="en-GB" sz="1111" b="1">
                <a:solidFill>
                  <a:srgbClr val="000000"/>
                </a:solidFill>
                <a:latin typeface="Trebuchet MS"/>
                <a:ea typeface="Trebuchet MS"/>
                <a:cs typeface="Trebuchet MS"/>
                <a:sym typeface="Trebuchet MS"/>
              </a:rPr>
            </a:br>
            <a:r>
              <a:rPr lang="en-GB" sz="1111" b="1">
                <a:solidFill>
                  <a:srgbClr val="000000"/>
                </a:solidFill>
                <a:latin typeface="Trebuchet MS"/>
                <a:ea typeface="Trebuchet MS"/>
                <a:cs typeface="Trebuchet MS"/>
                <a:sym typeface="Trebuchet MS"/>
              </a:rPr>
              <a:t>For more information: </a:t>
            </a:r>
            <a:r>
              <a:rPr lang="en-GB" sz="1111" b="1" u="sng">
                <a:solidFill>
                  <a:schemeClr val="hlink"/>
                </a:solidFill>
                <a:latin typeface="Trebuchet MS"/>
                <a:ea typeface="Trebuchet MS"/>
                <a:cs typeface="Trebuchet MS"/>
                <a:sym typeface="Trebuchet MS"/>
                <a:hlinkClick r:id="rId3"/>
              </a:rPr>
              <a:t>http://sycl.tech</a:t>
            </a:r>
            <a:r>
              <a:rPr lang="en-GB" sz="1111" b="1">
                <a:solidFill>
                  <a:srgbClr val="000000"/>
                </a:solidFill>
                <a:latin typeface="Trebuchet MS"/>
                <a:ea typeface="Trebuchet MS"/>
                <a:cs typeface="Trebuchet MS"/>
                <a:sym typeface="Trebuchet MS"/>
              </a:rPr>
              <a:t> </a:t>
            </a:r>
            <a:endParaRPr sz="2400"/>
          </a:p>
        </p:txBody>
      </p:sp>
      <p:pic>
        <p:nvPicPr>
          <p:cNvPr id="423" name="Google Shape;423;p26" descr="Image result for oneapi logo"/>
          <p:cNvPicPr preferRelativeResize="0"/>
          <p:nvPr/>
        </p:nvPicPr>
        <p:blipFill rotWithShape="1">
          <a:blip r:embed="rId4">
            <a:alphaModFix/>
          </a:blip>
          <a:srcRect/>
          <a:stretch/>
        </p:blipFill>
        <p:spPr>
          <a:xfrm>
            <a:off x="804875" y="2811699"/>
            <a:ext cx="359075" cy="430903"/>
          </a:xfrm>
          <a:prstGeom prst="rect">
            <a:avLst/>
          </a:prstGeom>
          <a:noFill/>
          <a:ln>
            <a:noFill/>
          </a:ln>
        </p:spPr>
      </p:pic>
      <p:pic>
        <p:nvPicPr>
          <p:cNvPr id="424" name="Google Shape;424;p26" descr="A picture containing cup, drawing&#10;&#10;Description automatically generated"/>
          <p:cNvPicPr preferRelativeResize="0"/>
          <p:nvPr/>
        </p:nvPicPr>
        <p:blipFill rotWithShape="1">
          <a:blip r:embed="rId5">
            <a:alphaModFix/>
          </a:blip>
          <a:srcRect/>
          <a:stretch/>
        </p:blipFill>
        <p:spPr>
          <a:xfrm>
            <a:off x="1091085" y="5482894"/>
            <a:ext cx="453907" cy="258229"/>
          </a:xfrm>
          <a:prstGeom prst="rect">
            <a:avLst/>
          </a:prstGeom>
          <a:noFill/>
          <a:ln>
            <a:noFill/>
          </a:ln>
        </p:spPr>
      </p:pic>
      <p:pic>
        <p:nvPicPr>
          <p:cNvPr id="425" name="Google Shape;425;p26"/>
          <p:cNvPicPr preferRelativeResize="0"/>
          <p:nvPr/>
        </p:nvPicPr>
        <p:blipFill rotWithShape="1">
          <a:blip r:embed="rId6">
            <a:alphaModFix/>
          </a:blip>
          <a:srcRect/>
          <a:stretch/>
        </p:blipFill>
        <p:spPr>
          <a:xfrm>
            <a:off x="2970050" y="2609084"/>
            <a:ext cx="878793" cy="175637"/>
          </a:xfrm>
          <a:prstGeom prst="rect">
            <a:avLst/>
          </a:prstGeom>
          <a:noFill/>
          <a:ln>
            <a:noFill/>
          </a:ln>
        </p:spPr>
      </p:pic>
      <p:pic>
        <p:nvPicPr>
          <p:cNvPr id="426" name="Google Shape;426;p26" descr="Intel Nov08"/>
          <p:cNvPicPr preferRelativeResize="0"/>
          <p:nvPr/>
        </p:nvPicPr>
        <p:blipFill rotWithShape="1">
          <a:blip r:embed="rId7">
            <a:alphaModFix/>
          </a:blip>
          <a:srcRect/>
          <a:stretch/>
        </p:blipFill>
        <p:spPr>
          <a:xfrm>
            <a:off x="1262481" y="2482007"/>
            <a:ext cx="400209" cy="302524"/>
          </a:xfrm>
          <a:prstGeom prst="rect">
            <a:avLst/>
          </a:prstGeom>
          <a:noFill/>
          <a:ln>
            <a:noFill/>
          </a:ln>
        </p:spPr>
      </p:pic>
      <p:sp>
        <p:nvSpPr>
          <p:cNvPr id="427" name="Google Shape;427;p26"/>
          <p:cNvSpPr/>
          <p:nvPr/>
        </p:nvSpPr>
        <p:spPr>
          <a:xfrm>
            <a:off x="5503965" y="1109125"/>
            <a:ext cx="1296400" cy="694400"/>
          </a:xfrm>
          <a:prstGeom prst="roundRect">
            <a:avLst>
              <a:gd name="adj" fmla="val 16667"/>
            </a:avLst>
          </a:prstGeom>
          <a:solidFill>
            <a:srgbClr val="FFF3E7"/>
          </a:solidFill>
          <a:ln w="9525" cap="flat" cmpd="sng">
            <a:solidFill>
              <a:srgbClr val="F35A1C"/>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br>
              <a:rPr lang="en-GB" sz="2223" b="1">
                <a:solidFill>
                  <a:schemeClr val="dk1"/>
                </a:solidFill>
                <a:latin typeface="Trebuchet MS"/>
                <a:ea typeface="Trebuchet MS"/>
                <a:cs typeface="Trebuchet MS"/>
                <a:sym typeface="Trebuchet MS"/>
              </a:rPr>
            </a:br>
            <a:r>
              <a:rPr lang="en-GB" sz="1223" b="1">
                <a:solidFill>
                  <a:schemeClr val="dk1"/>
                </a:solidFill>
                <a:latin typeface="Trebuchet MS"/>
                <a:ea typeface="Trebuchet MS"/>
                <a:cs typeface="Trebuchet MS"/>
                <a:sym typeface="Trebuchet MS"/>
              </a:rPr>
              <a:t>Source Code</a:t>
            </a:r>
            <a:endParaRPr sz="1556" b="1">
              <a:solidFill>
                <a:schemeClr val="dk1"/>
              </a:solidFill>
              <a:latin typeface="Trebuchet MS"/>
              <a:ea typeface="Trebuchet MS"/>
              <a:cs typeface="Trebuchet MS"/>
              <a:sym typeface="Trebuchet MS"/>
            </a:endParaRPr>
          </a:p>
        </p:txBody>
      </p:sp>
      <p:sp>
        <p:nvSpPr>
          <p:cNvPr id="428" name="Google Shape;428;p26"/>
          <p:cNvSpPr/>
          <p:nvPr/>
        </p:nvSpPr>
        <p:spPr>
          <a:xfrm>
            <a:off x="1214715" y="2823779"/>
            <a:ext cx="1128400" cy="697200"/>
          </a:xfrm>
          <a:prstGeom prst="roundRect">
            <a:avLst>
              <a:gd name="adj" fmla="val 16667"/>
            </a:avLst>
          </a:prstGeom>
          <a:solidFill>
            <a:srgbClr val="127CC1"/>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333" b="1">
                <a:solidFill>
                  <a:srgbClr val="FFFFFF"/>
                </a:solidFill>
                <a:latin typeface="Trebuchet MS"/>
                <a:ea typeface="Trebuchet MS"/>
                <a:cs typeface="Trebuchet MS"/>
                <a:sym typeface="Trebuchet MS"/>
              </a:rPr>
              <a:t>DPC++</a:t>
            </a:r>
            <a:endParaRPr sz="2400"/>
          </a:p>
          <a:p>
            <a:pPr algn="ctr">
              <a:lnSpc>
                <a:spcPct val="99000"/>
              </a:lnSpc>
            </a:pPr>
            <a:r>
              <a:rPr lang="en-GB" sz="1000" b="1">
                <a:solidFill>
                  <a:srgbClr val="FFFFFF"/>
                </a:solidFill>
                <a:latin typeface="Trebuchet MS"/>
                <a:ea typeface="Trebuchet MS"/>
                <a:cs typeface="Trebuchet MS"/>
                <a:sym typeface="Trebuchet MS"/>
              </a:rPr>
              <a:t>Uses LLVM/Clang</a:t>
            </a:r>
            <a:endParaRPr sz="2400"/>
          </a:p>
          <a:p>
            <a:pPr algn="ctr">
              <a:lnSpc>
                <a:spcPct val="99000"/>
              </a:lnSpc>
            </a:pPr>
            <a:r>
              <a:rPr lang="en-GB" sz="1000" b="1">
                <a:solidFill>
                  <a:srgbClr val="FFFFFF"/>
                </a:solidFill>
                <a:latin typeface="Trebuchet MS"/>
                <a:ea typeface="Trebuchet MS"/>
                <a:cs typeface="Trebuchet MS"/>
                <a:sym typeface="Trebuchet MS"/>
              </a:rPr>
              <a:t>Part of oneAPI</a:t>
            </a:r>
            <a:endParaRPr sz="2400"/>
          </a:p>
        </p:txBody>
      </p:sp>
      <p:sp>
        <p:nvSpPr>
          <p:cNvPr id="429" name="Google Shape;429;p26"/>
          <p:cNvSpPr/>
          <p:nvPr/>
        </p:nvSpPr>
        <p:spPr>
          <a:xfrm>
            <a:off x="3259887" y="2824395"/>
            <a:ext cx="1213600" cy="686000"/>
          </a:xfrm>
          <a:prstGeom prst="roundRect">
            <a:avLst>
              <a:gd name="adj" fmla="val 16667"/>
            </a:avLst>
          </a:prstGeom>
          <a:solidFill>
            <a:srgbClr val="5BB5E6"/>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333" b="1">
                <a:solidFill>
                  <a:schemeClr val="lt1"/>
                </a:solidFill>
                <a:latin typeface="Trebuchet MS"/>
                <a:ea typeface="Trebuchet MS"/>
                <a:cs typeface="Trebuchet MS"/>
                <a:sym typeface="Trebuchet MS"/>
              </a:rPr>
              <a:t>ComputeCpp</a:t>
            </a:r>
            <a:endParaRPr sz="2400"/>
          </a:p>
          <a:p>
            <a:pPr algn="ctr">
              <a:lnSpc>
                <a:spcPct val="99000"/>
              </a:lnSpc>
            </a:pPr>
            <a:r>
              <a:rPr lang="en-GB" sz="1000" b="1">
                <a:solidFill>
                  <a:schemeClr val="lt1"/>
                </a:solidFill>
                <a:latin typeface="Trebuchet MS"/>
                <a:ea typeface="Trebuchet MS"/>
                <a:cs typeface="Trebuchet MS"/>
                <a:sym typeface="Trebuchet MS"/>
              </a:rPr>
              <a:t>Multiple</a:t>
            </a:r>
            <a:br>
              <a:rPr lang="en-GB" sz="1000" b="1">
                <a:solidFill>
                  <a:schemeClr val="lt1"/>
                </a:solidFill>
                <a:latin typeface="Trebuchet MS"/>
                <a:ea typeface="Trebuchet MS"/>
                <a:cs typeface="Trebuchet MS"/>
                <a:sym typeface="Trebuchet MS"/>
              </a:rPr>
            </a:br>
            <a:r>
              <a:rPr lang="en-GB" sz="1000" b="1">
                <a:solidFill>
                  <a:schemeClr val="lt1"/>
                </a:solidFill>
                <a:latin typeface="Trebuchet MS"/>
                <a:ea typeface="Trebuchet MS"/>
                <a:cs typeface="Trebuchet MS"/>
                <a:sym typeface="Trebuchet MS"/>
              </a:rPr>
              <a:t>Backends</a:t>
            </a:r>
            <a:endParaRPr sz="1000" b="1">
              <a:solidFill>
                <a:schemeClr val="lt1"/>
              </a:solidFill>
              <a:latin typeface="Trebuchet MS"/>
              <a:ea typeface="Trebuchet MS"/>
              <a:cs typeface="Trebuchet MS"/>
              <a:sym typeface="Trebuchet MS"/>
            </a:endParaRPr>
          </a:p>
        </p:txBody>
      </p:sp>
      <p:sp>
        <p:nvSpPr>
          <p:cNvPr id="430" name="Google Shape;430;p26"/>
          <p:cNvSpPr/>
          <p:nvPr/>
        </p:nvSpPr>
        <p:spPr>
          <a:xfrm>
            <a:off x="5542517" y="2826801"/>
            <a:ext cx="1213600" cy="675200"/>
          </a:xfrm>
          <a:prstGeom prst="roundRect">
            <a:avLst>
              <a:gd name="adj" fmla="val 16667"/>
            </a:avLst>
          </a:prstGeom>
          <a:solidFill>
            <a:srgbClr val="EE3124"/>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333" b="1">
                <a:solidFill>
                  <a:schemeClr val="lt1"/>
                </a:solidFill>
                <a:latin typeface="Trebuchet MS"/>
                <a:ea typeface="Trebuchet MS"/>
                <a:cs typeface="Trebuchet MS"/>
                <a:sym typeface="Trebuchet MS"/>
              </a:rPr>
              <a:t>t</a:t>
            </a:r>
            <a:r>
              <a:rPr lang="en-GB" sz="1333" b="1">
                <a:solidFill>
                  <a:srgbClr val="FFFFFF"/>
                </a:solidFill>
                <a:latin typeface="Trebuchet MS"/>
                <a:ea typeface="Trebuchet MS"/>
                <a:cs typeface="Trebuchet MS"/>
                <a:sym typeface="Trebuchet MS"/>
              </a:rPr>
              <a:t>riSYCL</a:t>
            </a:r>
            <a:endParaRPr sz="2400"/>
          </a:p>
          <a:p>
            <a:pPr algn="ctr">
              <a:lnSpc>
                <a:spcPct val="99000"/>
              </a:lnSpc>
            </a:pPr>
            <a:r>
              <a:rPr lang="en-GB" sz="1000" b="1">
                <a:solidFill>
                  <a:srgbClr val="FFFFFF"/>
                </a:solidFill>
                <a:latin typeface="Trebuchet MS"/>
                <a:ea typeface="Trebuchet MS"/>
                <a:cs typeface="Trebuchet MS"/>
                <a:sym typeface="Trebuchet MS"/>
              </a:rPr>
              <a:t>Open source </a:t>
            </a:r>
            <a:endParaRPr sz="2400"/>
          </a:p>
          <a:p>
            <a:pPr algn="ctr">
              <a:lnSpc>
                <a:spcPct val="99000"/>
              </a:lnSpc>
            </a:pPr>
            <a:r>
              <a:rPr lang="en-GB" sz="1000" b="1">
                <a:solidFill>
                  <a:srgbClr val="FFFFFF"/>
                </a:solidFill>
                <a:latin typeface="Trebuchet MS"/>
                <a:ea typeface="Trebuchet MS"/>
                <a:cs typeface="Trebuchet MS"/>
                <a:sym typeface="Trebuchet MS"/>
              </a:rPr>
              <a:t>test bed</a:t>
            </a:r>
            <a:endParaRPr sz="2400"/>
          </a:p>
        </p:txBody>
      </p:sp>
      <p:sp>
        <p:nvSpPr>
          <p:cNvPr id="431" name="Google Shape;431;p26"/>
          <p:cNvSpPr/>
          <p:nvPr/>
        </p:nvSpPr>
        <p:spPr>
          <a:xfrm>
            <a:off x="7492903" y="2849952"/>
            <a:ext cx="1296400" cy="680000"/>
          </a:xfrm>
          <a:prstGeom prst="roundRect">
            <a:avLst>
              <a:gd name="adj" fmla="val 16667"/>
            </a:avLst>
          </a:prstGeom>
          <a:solidFill>
            <a:srgbClr val="C50C2A"/>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333" b="1">
                <a:solidFill>
                  <a:srgbClr val="FFFFFF"/>
                </a:solidFill>
                <a:latin typeface="Trebuchet MS"/>
                <a:ea typeface="Trebuchet MS"/>
                <a:cs typeface="Trebuchet MS"/>
                <a:sym typeface="Trebuchet MS"/>
              </a:rPr>
              <a:t>hipSYCL</a:t>
            </a:r>
            <a:endParaRPr sz="2400"/>
          </a:p>
          <a:p>
            <a:pPr algn="ctr">
              <a:lnSpc>
                <a:spcPct val="99000"/>
              </a:lnSpc>
            </a:pPr>
            <a:r>
              <a:rPr lang="en-GB" sz="1000" b="1">
                <a:solidFill>
                  <a:srgbClr val="FFFFFF"/>
                </a:solidFill>
                <a:latin typeface="Trebuchet MS"/>
                <a:ea typeface="Trebuchet MS"/>
                <a:cs typeface="Trebuchet MS"/>
                <a:sym typeface="Trebuchet MS"/>
              </a:rPr>
              <a:t>CUDA and HIP/ROCm</a:t>
            </a:r>
            <a:endParaRPr sz="1000" b="1">
              <a:solidFill>
                <a:srgbClr val="FFFFFF"/>
              </a:solidFill>
              <a:latin typeface="Trebuchet MS"/>
              <a:ea typeface="Trebuchet MS"/>
              <a:cs typeface="Trebuchet MS"/>
              <a:sym typeface="Trebuchet MS"/>
            </a:endParaRPr>
          </a:p>
        </p:txBody>
      </p:sp>
      <p:cxnSp>
        <p:nvCxnSpPr>
          <p:cNvPr id="432" name="Google Shape;432;p26"/>
          <p:cNvCxnSpPr>
            <a:stCxn id="427" idx="2"/>
            <a:endCxn id="428" idx="0"/>
          </p:cNvCxnSpPr>
          <p:nvPr/>
        </p:nvCxnSpPr>
        <p:spPr>
          <a:xfrm rot="5400000">
            <a:off x="3455365" y="127125"/>
            <a:ext cx="1020400" cy="4373200"/>
          </a:xfrm>
          <a:prstGeom prst="curvedConnector3">
            <a:avLst>
              <a:gd name="adj1" fmla="val 49999"/>
            </a:avLst>
          </a:prstGeom>
          <a:solidFill>
            <a:srgbClr val="E66714"/>
          </a:solidFill>
          <a:ln w="25400" cap="flat" cmpd="sng">
            <a:solidFill>
              <a:srgbClr val="F35A1C"/>
            </a:solidFill>
            <a:prstDash val="solid"/>
            <a:round/>
            <a:headEnd type="none" w="sm" len="sm"/>
            <a:tailEnd type="triangle" w="med" len="med"/>
          </a:ln>
        </p:spPr>
      </p:cxnSp>
      <p:cxnSp>
        <p:nvCxnSpPr>
          <p:cNvPr id="433" name="Google Shape;433;p26"/>
          <p:cNvCxnSpPr>
            <a:stCxn id="427" idx="2"/>
            <a:endCxn id="429" idx="0"/>
          </p:cNvCxnSpPr>
          <p:nvPr/>
        </p:nvCxnSpPr>
        <p:spPr>
          <a:xfrm rot="5400000">
            <a:off x="4498965" y="1171125"/>
            <a:ext cx="1020800" cy="2285600"/>
          </a:xfrm>
          <a:prstGeom prst="curvedConnector3">
            <a:avLst>
              <a:gd name="adj1" fmla="val 50009"/>
            </a:avLst>
          </a:prstGeom>
          <a:solidFill>
            <a:srgbClr val="E66714"/>
          </a:solidFill>
          <a:ln w="25400" cap="flat" cmpd="sng">
            <a:solidFill>
              <a:srgbClr val="F35A1C"/>
            </a:solidFill>
            <a:prstDash val="solid"/>
            <a:round/>
            <a:headEnd type="none" w="sm" len="sm"/>
            <a:tailEnd type="triangle" w="med" len="med"/>
          </a:ln>
        </p:spPr>
      </p:cxnSp>
      <p:cxnSp>
        <p:nvCxnSpPr>
          <p:cNvPr id="434" name="Google Shape;434;p26"/>
          <p:cNvCxnSpPr>
            <a:stCxn id="427" idx="2"/>
            <a:endCxn id="431" idx="0"/>
          </p:cNvCxnSpPr>
          <p:nvPr/>
        </p:nvCxnSpPr>
        <p:spPr>
          <a:xfrm rot="-5400000" flipH="1">
            <a:off x="6623365" y="1332325"/>
            <a:ext cx="1046400" cy="1988800"/>
          </a:xfrm>
          <a:prstGeom prst="curvedConnector3">
            <a:avLst>
              <a:gd name="adj1" fmla="val 50001"/>
            </a:avLst>
          </a:prstGeom>
          <a:solidFill>
            <a:srgbClr val="E66714"/>
          </a:solidFill>
          <a:ln w="25400" cap="flat" cmpd="sng">
            <a:solidFill>
              <a:srgbClr val="F35A1C"/>
            </a:solidFill>
            <a:prstDash val="solid"/>
            <a:round/>
            <a:headEnd type="none" w="sm" len="sm"/>
            <a:tailEnd type="triangle" w="med" len="med"/>
          </a:ln>
        </p:spPr>
      </p:cxnSp>
      <p:sp>
        <p:nvSpPr>
          <p:cNvPr id="435" name="Google Shape;435;p26"/>
          <p:cNvSpPr/>
          <p:nvPr/>
        </p:nvSpPr>
        <p:spPr>
          <a:xfrm>
            <a:off x="747367" y="3861368"/>
            <a:ext cx="706400" cy="297600"/>
          </a:xfrm>
          <a:prstGeom prst="roundRect">
            <a:avLst>
              <a:gd name="adj" fmla="val 16667"/>
            </a:avLst>
          </a:prstGeom>
          <a:solidFill>
            <a:srgbClr val="127CC1"/>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111" b="1">
                <a:solidFill>
                  <a:srgbClr val="FFFFFF"/>
                </a:solidFill>
                <a:latin typeface="Trebuchet MS"/>
                <a:ea typeface="Trebuchet MS"/>
                <a:cs typeface="Trebuchet MS"/>
                <a:sym typeface="Trebuchet MS"/>
              </a:rPr>
              <a:t>Any CPU</a:t>
            </a:r>
            <a:endParaRPr sz="2400"/>
          </a:p>
        </p:txBody>
      </p:sp>
      <p:cxnSp>
        <p:nvCxnSpPr>
          <p:cNvPr id="436" name="Google Shape;436;p26"/>
          <p:cNvCxnSpPr>
            <a:stCxn id="428" idx="2"/>
          </p:cNvCxnSpPr>
          <p:nvPr/>
        </p:nvCxnSpPr>
        <p:spPr>
          <a:xfrm flipH="1">
            <a:off x="1090515" y="3520979"/>
            <a:ext cx="688400" cy="252000"/>
          </a:xfrm>
          <a:prstGeom prst="straightConnector1">
            <a:avLst/>
          </a:prstGeom>
          <a:solidFill>
            <a:srgbClr val="E66714"/>
          </a:solidFill>
          <a:ln w="25400" cap="flat" cmpd="sng">
            <a:solidFill>
              <a:srgbClr val="127CC1"/>
            </a:solidFill>
            <a:prstDash val="solid"/>
            <a:round/>
            <a:headEnd type="none" w="sm" len="sm"/>
            <a:tailEnd type="triangle" w="med" len="med"/>
          </a:ln>
        </p:spPr>
      </p:cxnSp>
      <p:cxnSp>
        <p:nvCxnSpPr>
          <p:cNvPr id="437" name="Google Shape;437;p26"/>
          <p:cNvCxnSpPr>
            <a:stCxn id="428" idx="2"/>
            <a:endCxn id="438" idx="0"/>
          </p:cNvCxnSpPr>
          <p:nvPr/>
        </p:nvCxnSpPr>
        <p:spPr>
          <a:xfrm flipH="1">
            <a:off x="1215715" y="3520979"/>
            <a:ext cx="563200" cy="1715600"/>
          </a:xfrm>
          <a:prstGeom prst="straightConnector1">
            <a:avLst/>
          </a:prstGeom>
          <a:solidFill>
            <a:srgbClr val="E66714"/>
          </a:solidFill>
          <a:ln w="25400" cap="flat" cmpd="sng">
            <a:solidFill>
              <a:srgbClr val="127CC1"/>
            </a:solidFill>
            <a:prstDash val="solid"/>
            <a:round/>
            <a:headEnd type="none" w="sm" len="sm"/>
            <a:tailEnd type="triangle" w="med" len="med"/>
          </a:ln>
        </p:spPr>
      </p:cxnSp>
      <p:sp>
        <p:nvSpPr>
          <p:cNvPr id="439" name="Google Shape;439;p26"/>
          <p:cNvSpPr/>
          <p:nvPr/>
        </p:nvSpPr>
        <p:spPr>
          <a:xfrm>
            <a:off x="2958049" y="3994680"/>
            <a:ext cx="704400" cy="297600"/>
          </a:xfrm>
          <a:prstGeom prst="roundRect">
            <a:avLst>
              <a:gd name="adj" fmla="val 16667"/>
            </a:avLst>
          </a:prstGeom>
          <a:solidFill>
            <a:srgbClr val="5BB5E6"/>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067" b="1">
                <a:solidFill>
                  <a:schemeClr val="lt1"/>
                </a:solidFill>
                <a:latin typeface="Trebuchet MS"/>
                <a:ea typeface="Trebuchet MS"/>
                <a:cs typeface="Trebuchet MS"/>
                <a:sym typeface="Trebuchet MS"/>
              </a:rPr>
              <a:t>Any CPU</a:t>
            </a:r>
            <a:endParaRPr sz="1067"/>
          </a:p>
        </p:txBody>
      </p:sp>
      <p:cxnSp>
        <p:nvCxnSpPr>
          <p:cNvPr id="440" name="Google Shape;440;p26"/>
          <p:cNvCxnSpPr>
            <a:stCxn id="429" idx="2"/>
          </p:cNvCxnSpPr>
          <p:nvPr/>
        </p:nvCxnSpPr>
        <p:spPr>
          <a:xfrm flipH="1">
            <a:off x="3385087" y="3510395"/>
            <a:ext cx="481600" cy="378000"/>
          </a:xfrm>
          <a:prstGeom prst="straightConnector1">
            <a:avLst/>
          </a:prstGeom>
          <a:solidFill>
            <a:srgbClr val="E66714"/>
          </a:solidFill>
          <a:ln w="25400" cap="flat" cmpd="sng">
            <a:solidFill>
              <a:srgbClr val="5BB5E6"/>
            </a:solidFill>
            <a:prstDash val="solid"/>
            <a:round/>
            <a:headEnd type="none" w="sm" len="sm"/>
            <a:tailEnd type="triangle" w="med" len="med"/>
          </a:ln>
        </p:spPr>
      </p:cxnSp>
      <p:cxnSp>
        <p:nvCxnSpPr>
          <p:cNvPr id="441" name="Google Shape;441;p26"/>
          <p:cNvCxnSpPr>
            <a:stCxn id="429" idx="2"/>
            <a:endCxn id="442" idx="0"/>
          </p:cNvCxnSpPr>
          <p:nvPr/>
        </p:nvCxnSpPr>
        <p:spPr>
          <a:xfrm>
            <a:off x="3866687" y="3510395"/>
            <a:ext cx="0" cy="1067200"/>
          </a:xfrm>
          <a:prstGeom prst="straightConnector1">
            <a:avLst/>
          </a:prstGeom>
          <a:solidFill>
            <a:srgbClr val="E66714"/>
          </a:solidFill>
          <a:ln w="25400" cap="flat" cmpd="sng">
            <a:solidFill>
              <a:srgbClr val="5BB5E6"/>
            </a:solidFill>
            <a:prstDash val="solid"/>
            <a:round/>
            <a:headEnd type="none" w="sm" len="sm"/>
            <a:tailEnd type="triangle" w="med" len="med"/>
          </a:ln>
        </p:spPr>
      </p:cxnSp>
      <p:cxnSp>
        <p:nvCxnSpPr>
          <p:cNvPr id="443" name="Google Shape;443;p26"/>
          <p:cNvCxnSpPr>
            <a:stCxn id="429" idx="2"/>
            <a:endCxn id="444" idx="0"/>
          </p:cNvCxnSpPr>
          <p:nvPr/>
        </p:nvCxnSpPr>
        <p:spPr>
          <a:xfrm>
            <a:off x="3866687" y="3510395"/>
            <a:ext cx="555600" cy="502800"/>
          </a:xfrm>
          <a:prstGeom prst="straightConnector1">
            <a:avLst/>
          </a:prstGeom>
          <a:solidFill>
            <a:srgbClr val="E66714"/>
          </a:solidFill>
          <a:ln w="25400" cap="flat" cmpd="sng">
            <a:solidFill>
              <a:srgbClr val="5BB5E6"/>
            </a:solidFill>
            <a:prstDash val="dash"/>
            <a:round/>
            <a:headEnd type="none" w="sm" len="sm"/>
            <a:tailEnd type="triangle" w="med" len="med"/>
          </a:ln>
        </p:spPr>
      </p:cxnSp>
      <p:sp>
        <p:nvSpPr>
          <p:cNvPr id="445" name="Google Shape;445;p26"/>
          <p:cNvSpPr txBox="1"/>
          <p:nvPr/>
        </p:nvSpPr>
        <p:spPr>
          <a:xfrm>
            <a:off x="875461" y="5712816"/>
            <a:ext cx="885200" cy="6308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Intel CPUs</a:t>
            </a:r>
            <a:endParaRPr sz="2400"/>
          </a:p>
          <a:p>
            <a:pPr algn="ctr">
              <a:lnSpc>
                <a:spcPct val="99000"/>
              </a:lnSpc>
            </a:pPr>
            <a:r>
              <a:rPr lang="en-GB" sz="1111" b="1">
                <a:solidFill>
                  <a:srgbClr val="000000"/>
                </a:solidFill>
                <a:latin typeface="Trebuchet MS"/>
                <a:ea typeface="Trebuchet MS"/>
                <a:cs typeface="Trebuchet MS"/>
                <a:sym typeface="Trebuchet MS"/>
              </a:rPr>
              <a:t>Intel GPUs</a:t>
            </a:r>
            <a:endParaRPr sz="2400"/>
          </a:p>
          <a:p>
            <a:pPr algn="ctr">
              <a:lnSpc>
                <a:spcPct val="99000"/>
              </a:lnSpc>
            </a:pPr>
            <a:r>
              <a:rPr lang="en-GB" sz="1111" b="1">
                <a:solidFill>
                  <a:srgbClr val="000000"/>
                </a:solidFill>
                <a:latin typeface="Trebuchet MS"/>
                <a:ea typeface="Trebuchet MS"/>
                <a:cs typeface="Trebuchet MS"/>
                <a:sym typeface="Trebuchet MS"/>
              </a:rPr>
              <a:t>Intel FPGAs</a:t>
            </a:r>
            <a:endParaRPr sz="2400"/>
          </a:p>
        </p:txBody>
      </p:sp>
      <p:sp>
        <p:nvSpPr>
          <p:cNvPr id="446" name="Google Shape;446;p26"/>
          <p:cNvSpPr txBox="1"/>
          <p:nvPr/>
        </p:nvSpPr>
        <p:spPr>
          <a:xfrm>
            <a:off x="3324152" y="5067981"/>
            <a:ext cx="1114400" cy="14092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Intel CPUs</a:t>
            </a:r>
            <a:endParaRPr sz="2400"/>
          </a:p>
          <a:p>
            <a:pPr algn="ctr">
              <a:lnSpc>
                <a:spcPct val="99000"/>
              </a:lnSpc>
            </a:pPr>
            <a:r>
              <a:rPr lang="en-GB" sz="1111" b="1">
                <a:solidFill>
                  <a:srgbClr val="000000"/>
                </a:solidFill>
                <a:latin typeface="Trebuchet MS"/>
                <a:ea typeface="Trebuchet MS"/>
                <a:cs typeface="Trebuchet MS"/>
                <a:sym typeface="Trebuchet MS"/>
              </a:rPr>
              <a:t>Intel GPUs</a:t>
            </a:r>
            <a:endParaRPr sz="2400"/>
          </a:p>
          <a:p>
            <a:pPr algn="ctr">
              <a:lnSpc>
                <a:spcPct val="99000"/>
              </a:lnSpc>
            </a:pPr>
            <a:r>
              <a:rPr lang="en-GB" sz="1111" b="1">
                <a:solidFill>
                  <a:srgbClr val="000000"/>
                </a:solidFill>
                <a:latin typeface="Trebuchet MS"/>
                <a:ea typeface="Trebuchet MS"/>
                <a:cs typeface="Trebuchet MS"/>
                <a:sym typeface="Trebuchet MS"/>
              </a:rPr>
              <a:t>Intel FPGAs</a:t>
            </a:r>
            <a:br>
              <a:rPr lang="en-GB" sz="1111" b="1">
                <a:solidFill>
                  <a:srgbClr val="000000"/>
                </a:solidFill>
                <a:latin typeface="Trebuchet MS"/>
                <a:ea typeface="Trebuchet MS"/>
                <a:cs typeface="Trebuchet MS"/>
                <a:sym typeface="Trebuchet MS"/>
              </a:rPr>
            </a:br>
            <a:r>
              <a:rPr lang="en-GB" sz="1111" b="1">
                <a:solidFill>
                  <a:srgbClr val="000000"/>
                </a:solidFill>
                <a:latin typeface="Trebuchet MS"/>
                <a:ea typeface="Trebuchet MS"/>
                <a:cs typeface="Trebuchet MS"/>
                <a:sym typeface="Trebuchet MS"/>
              </a:rPr>
              <a:t>AMD GPUs</a:t>
            </a:r>
            <a:br>
              <a:rPr lang="en-GB" sz="1111" b="1">
                <a:solidFill>
                  <a:srgbClr val="000000"/>
                </a:solidFill>
                <a:latin typeface="Trebuchet MS"/>
                <a:ea typeface="Trebuchet MS"/>
                <a:cs typeface="Trebuchet MS"/>
                <a:sym typeface="Trebuchet MS"/>
              </a:rPr>
            </a:br>
            <a:r>
              <a:rPr lang="en-GB" sz="667" b="1">
                <a:solidFill>
                  <a:srgbClr val="000000"/>
                </a:solidFill>
                <a:latin typeface="Trebuchet MS"/>
                <a:ea typeface="Trebuchet MS"/>
                <a:cs typeface="Trebuchet MS"/>
                <a:sym typeface="Trebuchet MS"/>
              </a:rPr>
              <a:t>(depends on driver stack)</a:t>
            </a:r>
            <a:endParaRPr sz="1111" b="1">
              <a:solidFill>
                <a:srgbClr val="000000"/>
              </a:solidFill>
              <a:latin typeface="Trebuchet MS"/>
              <a:ea typeface="Trebuchet MS"/>
              <a:cs typeface="Trebuchet MS"/>
              <a:sym typeface="Trebuchet MS"/>
            </a:endParaRPr>
          </a:p>
          <a:p>
            <a:pPr algn="ctr">
              <a:lnSpc>
                <a:spcPct val="99000"/>
              </a:lnSpc>
            </a:pPr>
            <a:r>
              <a:rPr lang="en-GB" sz="1111" b="1">
                <a:solidFill>
                  <a:srgbClr val="000000"/>
                </a:solidFill>
                <a:latin typeface="Trebuchet MS"/>
                <a:ea typeface="Trebuchet MS"/>
                <a:cs typeface="Trebuchet MS"/>
                <a:sym typeface="Trebuchet MS"/>
              </a:rPr>
              <a:t>Arm Mali</a:t>
            </a:r>
            <a:endParaRPr sz="2400"/>
          </a:p>
          <a:p>
            <a:pPr algn="ctr">
              <a:lnSpc>
                <a:spcPct val="99000"/>
              </a:lnSpc>
            </a:pPr>
            <a:r>
              <a:rPr lang="en-GB" sz="1111" b="1">
                <a:solidFill>
                  <a:srgbClr val="000000"/>
                </a:solidFill>
                <a:latin typeface="Trebuchet MS"/>
                <a:ea typeface="Trebuchet MS"/>
                <a:cs typeface="Trebuchet MS"/>
                <a:sym typeface="Trebuchet MS"/>
              </a:rPr>
              <a:t>IMG PowerVR</a:t>
            </a:r>
            <a:endParaRPr sz="2400"/>
          </a:p>
          <a:p>
            <a:pPr algn="ctr">
              <a:lnSpc>
                <a:spcPct val="99000"/>
              </a:lnSpc>
            </a:pPr>
            <a:r>
              <a:rPr lang="en-GB" sz="1111" b="1">
                <a:solidFill>
                  <a:srgbClr val="000000"/>
                </a:solidFill>
                <a:latin typeface="Trebuchet MS"/>
                <a:ea typeface="Trebuchet MS"/>
                <a:cs typeface="Trebuchet MS"/>
                <a:sym typeface="Trebuchet MS"/>
              </a:rPr>
              <a:t>Renesas R-Car</a:t>
            </a:r>
            <a:endParaRPr sz="2400"/>
          </a:p>
        </p:txBody>
      </p:sp>
      <p:sp>
        <p:nvSpPr>
          <p:cNvPr id="447" name="Google Shape;447;p26"/>
          <p:cNvSpPr txBox="1"/>
          <p:nvPr/>
        </p:nvSpPr>
        <p:spPr>
          <a:xfrm>
            <a:off x="3940192" y="4283969"/>
            <a:ext cx="946400" cy="2924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NVIDIA GPUs</a:t>
            </a:r>
            <a:endParaRPr sz="2400"/>
          </a:p>
        </p:txBody>
      </p:sp>
      <p:sp>
        <p:nvSpPr>
          <p:cNvPr id="448" name="Google Shape;448;p26"/>
          <p:cNvSpPr txBox="1"/>
          <p:nvPr/>
        </p:nvSpPr>
        <p:spPr>
          <a:xfrm rot="2578314">
            <a:off x="3896860" y="3634656"/>
            <a:ext cx="735285" cy="194833"/>
          </a:xfrm>
          <a:prstGeom prst="rect">
            <a:avLst/>
          </a:prstGeom>
          <a:noFill/>
          <a:ln>
            <a:noFill/>
          </a:ln>
        </p:spPr>
        <p:txBody>
          <a:bodyPr spcFirstLastPara="1" wrap="square" lIns="121900" tIns="60933" rIns="121900" bIns="60933" anchor="t" anchorCtr="0">
            <a:noAutofit/>
          </a:bodyPr>
          <a:lstStyle/>
          <a:p>
            <a:pPr>
              <a:lnSpc>
                <a:spcPct val="99000"/>
              </a:lnSpc>
            </a:pPr>
            <a:r>
              <a:rPr lang="en-GB" sz="533" b="1">
                <a:solidFill>
                  <a:srgbClr val="000000"/>
                </a:solidFill>
                <a:latin typeface="Trebuchet MS"/>
                <a:ea typeface="Trebuchet MS"/>
                <a:cs typeface="Trebuchet MS"/>
                <a:sym typeface="Trebuchet MS"/>
              </a:rPr>
              <a:t>Experimental</a:t>
            </a:r>
            <a:endParaRPr sz="2400"/>
          </a:p>
        </p:txBody>
      </p:sp>
      <p:cxnSp>
        <p:nvCxnSpPr>
          <p:cNvPr id="449" name="Google Shape;449;p26"/>
          <p:cNvCxnSpPr>
            <a:stCxn id="430" idx="2"/>
            <a:endCxn id="450" idx="0"/>
          </p:cNvCxnSpPr>
          <p:nvPr/>
        </p:nvCxnSpPr>
        <p:spPr>
          <a:xfrm flipH="1">
            <a:off x="5474517" y="3502001"/>
            <a:ext cx="674800" cy="300800"/>
          </a:xfrm>
          <a:prstGeom prst="straightConnector1">
            <a:avLst/>
          </a:prstGeom>
          <a:solidFill>
            <a:srgbClr val="E66714"/>
          </a:solidFill>
          <a:ln w="25400" cap="flat" cmpd="sng">
            <a:solidFill>
              <a:srgbClr val="EE3124"/>
            </a:solidFill>
            <a:prstDash val="solid"/>
            <a:round/>
            <a:headEnd type="none" w="sm" len="sm"/>
            <a:tailEnd type="triangle" w="med" len="med"/>
          </a:ln>
        </p:spPr>
      </p:cxnSp>
      <p:cxnSp>
        <p:nvCxnSpPr>
          <p:cNvPr id="451" name="Google Shape;451;p26"/>
          <p:cNvCxnSpPr>
            <a:stCxn id="430" idx="2"/>
            <a:endCxn id="452" idx="0"/>
          </p:cNvCxnSpPr>
          <p:nvPr/>
        </p:nvCxnSpPr>
        <p:spPr>
          <a:xfrm flipH="1">
            <a:off x="5779317" y="3502001"/>
            <a:ext cx="370000" cy="1374000"/>
          </a:xfrm>
          <a:prstGeom prst="straightConnector1">
            <a:avLst/>
          </a:prstGeom>
          <a:solidFill>
            <a:srgbClr val="E66714"/>
          </a:solidFill>
          <a:ln w="25400" cap="flat" cmpd="sng">
            <a:solidFill>
              <a:srgbClr val="EE3124"/>
            </a:solidFill>
            <a:prstDash val="dash"/>
            <a:round/>
            <a:headEnd type="none" w="sm" len="sm"/>
            <a:tailEnd type="triangle" w="med" len="med"/>
          </a:ln>
        </p:spPr>
      </p:cxnSp>
      <p:sp>
        <p:nvSpPr>
          <p:cNvPr id="453" name="Google Shape;453;p26"/>
          <p:cNvSpPr txBox="1"/>
          <p:nvPr/>
        </p:nvSpPr>
        <p:spPr>
          <a:xfrm>
            <a:off x="5135207" y="5383188"/>
            <a:ext cx="1333200" cy="9352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XILINX FPGAs</a:t>
            </a:r>
            <a:endParaRPr sz="2400"/>
          </a:p>
          <a:p>
            <a:pPr algn="ctr">
              <a:lnSpc>
                <a:spcPct val="99000"/>
              </a:lnSpc>
            </a:pPr>
            <a:r>
              <a:rPr lang="en-GB" sz="1111" b="1">
                <a:solidFill>
                  <a:srgbClr val="000000"/>
                </a:solidFill>
                <a:latin typeface="Trebuchet MS"/>
                <a:ea typeface="Trebuchet MS"/>
                <a:cs typeface="Trebuchet MS"/>
                <a:sym typeface="Trebuchet MS"/>
              </a:rPr>
              <a:t>POCL </a:t>
            </a:r>
            <a:br>
              <a:rPr lang="en-GB" sz="1111" b="1">
                <a:solidFill>
                  <a:srgbClr val="000000"/>
                </a:solidFill>
                <a:latin typeface="Trebuchet MS"/>
                <a:ea typeface="Trebuchet MS"/>
                <a:cs typeface="Trebuchet MS"/>
                <a:sym typeface="Trebuchet MS"/>
              </a:rPr>
            </a:br>
            <a:r>
              <a:rPr lang="en-GB" sz="667" b="1">
                <a:solidFill>
                  <a:srgbClr val="000000"/>
                </a:solidFill>
                <a:latin typeface="Trebuchet MS"/>
                <a:ea typeface="Trebuchet MS"/>
                <a:cs typeface="Trebuchet MS"/>
                <a:sym typeface="Trebuchet MS"/>
              </a:rPr>
              <a:t>(open-source OpenCL supporting CPUs and NVIDIA GPUs and more)</a:t>
            </a:r>
            <a:endParaRPr sz="2400"/>
          </a:p>
          <a:p>
            <a:pPr algn="ctr">
              <a:lnSpc>
                <a:spcPct val="99000"/>
              </a:lnSpc>
            </a:pPr>
            <a:endParaRPr sz="1111" b="1">
              <a:solidFill>
                <a:srgbClr val="000000"/>
              </a:solidFill>
              <a:latin typeface="Trebuchet MS"/>
              <a:ea typeface="Trebuchet MS"/>
              <a:cs typeface="Trebuchet MS"/>
              <a:sym typeface="Trebuchet MS"/>
            </a:endParaRPr>
          </a:p>
        </p:txBody>
      </p:sp>
      <p:sp>
        <p:nvSpPr>
          <p:cNvPr id="454" name="Google Shape;454;p26"/>
          <p:cNvSpPr txBox="1"/>
          <p:nvPr/>
        </p:nvSpPr>
        <p:spPr>
          <a:xfrm>
            <a:off x="5088189" y="4103803"/>
            <a:ext cx="772400" cy="275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000" b="1">
                <a:solidFill>
                  <a:srgbClr val="000000"/>
                </a:solidFill>
                <a:latin typeface="Trebuchet MS"/>
                <a:ea typeface="Trebuchet MS"/>
                <a:cs typeface="Trebuchet MS"/>
                <a:sym typeface="Trebuchet MS"/>
              </a:rPr>
              <a:t>Any CPU</a:t>
            </a:r>
            <a:endParaRPr sz="2400"/>
          </a:p>
        </p:txBody>
      </p:sp>
      <p:sp>
        <p:nvSpPr>
          <p:cNvPr id="455" name="Google Shape;455;p26"/>
          <p:cNvSpPr txBox="1"/>
          <p:nvPr/>
        </p:nvSpPr>
        <p:spPr>
          <a:xfrm rot="-4385165" flipH="1">
            <a:off x="5514907" y="4204443"/>
            <a:ext cx="981664" cy="200776"/>
          </a:xfrm>
          <a:prstGeom prst="rect">
            <a:avLst/>
          </a:prstGeom>
          <a:noFill/>
          <a:ln>
            <a:noFill/>
          </a:ln>
        </p:spPr>
        <p:txBody>
          <a:bodyPr spcFirstLastPara="1" wrap="square" lIns="121900" tIns="60933" rIns="121900" bIns="60933" anchor="t" anchorCtr="0">
            <a:noAutofit/>
          </a:bodyPr>
          <a:lstStyle/>
          <a:p>
            <a:pPr>
              <a:lnSpc>
                <a:spcPct val="99000"/>
              </a:lnSpc>
            </a:pPr>
            <a:r>
              <a:rPr lang="en-GB" sz="667" b="1">
                <a:solidFill>
                  <a:srgbClr val="000000"/>
                </a:solidFill>
                <a:latin typeface="Trebuchet MS"/>
                <a:ea typeface="Trebuchet MS"/>
                <a:cs typeface="Trebuchet MS"/>
                <a:sym typeface="Trebuchet MS"/>
              </a:rPr>
              <a:t>Experimental</a:t>
            </a:r>
            <a:endParaRPr sz="2400"/>
          </a:p>
        </p:txBody>
      </p:sp>
      <p:cxnSp>
        <p:nvCxnSpPr>
          <p:cNvPr id="456" name="Google Shape;456;p26"/>
          <p:cNvCxnSpPr>
            <a:stCxn id="431" idx="2"/>
            <a:endCxn id="457" idx="0"/>
          </p:cNvCxnSpPr>
          <p:nvPr/>
        </p:nvCxnSpPr>
        <p:spPr>
          <a:xfrm flipH="1">
            <a:off x="7417903" y="3529952"/>
            <a:ext cx="723200" cy="316800"/>
          </a:xfrm>
          <a:prstGeom prst="straightConnector1">
            <a:avLst/>
          </a:prstGeom>
          <a:solidFill>
            <a:srgbClr val="E66714"/>
          </a:solidFill>
          <a:ln w="25400" cap="flat" cmpd="sng">
            <a:solidFill>
              <a:srgbClr val="C50C2A"/>
            </a:solidFill>
            <a:prstDash val="solid"/>
            <a:round/>
            <a:headEnd type="none" w="sm" len="sm"/>
            <a:tailEnd type="triangle" w="med" len="med"/>
          </a:ln>
        </p:spPr>
      </p:cxnSp>
      <p:cxnSp>
        <p:nvCxnSpPr>
          <p:cNvPr id="458" name="Google Shape;458;p26"/>
          <p:cNvCxnSpPr>
            <a:stCxn id="431" idx="2"/>
          </p:cNvCxnSpPr>
          <p:nvPr/>
        </p:nvCxnSpPr>
        <p:spPr>
          <a:xfrm flipH="1">
            <a:off x="7535103" y="3529952"/>
            <a:ext cx="606000" cy="1344400"/>
          </a:xfrm>
          <a:prstGeom prst="straightConnector1">
            <a:avLst/>
          </a:prstGeom>
          <a:solidFill>
            <a:srgbClr val="E66714"/>
          </a:solidFill>
          <a:ln w="25400" cap="flat" cmpd="sng">
            <a:solidFill>
              <a:srgbClr val="C00000"/>
            </a:solidFill>
            <a:prstDash val="solid"/>
            <a:round/>
            <a:headEnd type="none" w="sm" len="sm"/>
            <a:tailEnd type="triangle" w="med" len="med"/>
          </a:ln>
        </p:spPr>
      </p:cxnSp>
      <p:cxnSp>
        <p:nvCxnSpPr>
          <p:cNvPr id="459" name="Google Shape;459;p26"/>
          <p:cNvCxnSpPr>
            <a:stCxn id="431" idx="2"/>
            <a:endCxn id="460" idx="0"/>
          </p:cNvCxnSpPr>
          <p:nvPr/>
        </p:nvCxnSpPr>
        <p:spPr>
          <a:xfrm>
            <a:off x="8141103" y="3529952"/>
            <a:ext cx="708000" cy="308800"/>
          </a:xfrm>
          <a:prstGeom prst="straightConnector1">
            <a:avLst/>
          </a:prstGeom>
          <a:solidFill>
            <a:srgbClr val="E66714"/>
          </a:solidFill>
          <a:ln w="25400" cap="flat" cmpd="sng">
            <a:solidFill>
              <a:srgbClr val="C50C2A"/>
            </a:solidFill>
            <a:prstDash val="solid"/>
            <a:round/>
            <a:headEnd type="none" w="sm" len="sm"/>
            <a:tailEnd type="triangle" w="med" len="med"/>
          </a:ln>
        </p:spPr>
      </p:cxnSp>
      <p:sp>
        <p:nvSpPr>
          <p:cNvPr id="461" name="Google Shape;461;p26"/>
          <p:cNvSpPr txBox="1"/>
          <p:nvPr/>
        </p:nvSpPr>
        <p:spPr>
          <a:xfrm>
            <a:off x="7123821" y="5375227"/>
            <a:ext cx="804400" cy="2924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AMD GPUs</a:t>
            </a:r>
            <a:endParaRPr sz="2400"/>
          </a:p>
        </p:txBody>
      </p:sp>
      <p:sp>
        <p:nvSpPr>
          <p:cNvPr id="462" name="Google Shape;462;p26"/>
          <p:cNvSpPr txBox="1"/>
          <p:nvPr/>
        </p:nvSpPr>
        <p:spPr>
          <a:xfrm>
            <a:off x="8364001" y="4163003"/>
            <a:ext cx="1017200" cy="2924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NVIDIA GPUs</a:t>
            </a:r>
            <a:endParaRPr sz="2400"/>
          </a:p>
        </p:txBody>
      </p:sp>
      <p:sp>
        <p:nvSpPr>
          <p:cNvPr id="463" name="Google Shape;463;p26"/>
          <p:cNvSpPr txBox="1"/>
          <p:nvPr/>
        </p:nvSpPr>
        <p:spPr>
          <a:xfrm>
            <a:off x="6931980" y="4187503"/>
            <a:ext cx="943600" cy="275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000" b="1">
                <a:solidFill>
                  <a:srgbClr val="000000"/>
                </a:solidFill>
                <a:latin typeface="Trebuchet MS"/>
                <a:ea typeface="Trebuchet MS"/>
                <a:cs typeface="Trebuchet MS"/>
                <a:sym typeface="Trebuchet MS"/>
              </a:rPr>
              <a:t>Any CPU</a:t>
            </a:r>
            <a:endParaRPr sz="2400"/>
          </a:p>
        </p:txBody>
      </p:sp>
      <p:pic>
        <p:nvPicPr>
          <p:cNvPr id="464" name="Google Shape;464;p26"/>
          <p:cNvPicPr preferRelativeResize="0"/>
          <p:nvPr/>
        </p:nvPicPr>
        <p:blipFill rotWithShape="1">
          <a:blip r:embed="rId8">
            <a:alphaModFix/>
          </a:blip>
          <a:srcRect/>
          <a:stretch/>
        </p:blipFill>
        <p:spPr>
          <a:xfrm>
            <a:off x="5631756" y="6111190"/>
            <a:ext cx="339875" cy="290036"/>
          </a:xfrm>
          <a:prstGeom prst="rect">
            <a:avLst/>
          </a:prstGeom>
          <a:noFill/>
          <a:ln>
            <a:noFill/>
          </a:ln>
        </p:spPr>
      </p:pic>
      <p:pic>
        <p:nvPicPr>
          <p:cNvPr id="465" name="Google Shape;465;p26" descr="A close up of a logo&#10;&#10;Description automatically generated"/>
          <p:cNvPicPr preferRelativeResize="0"/>
          <p:nvPr/>
        </p:nvPicPr>
        <p:blipFill rotWithShape="1">
          <a:blip r:embed="rId9">
            <a:alphaModFix/>
          </a:blip>
          <a:srcRect/>
          <a:stretch/>
        </p:blipFill>
        <p:spPr>
          <a:xfrm>
            <a:off x="8742162" y="3893805"/>
            <a:ext cx="260737" cy="300791"/>
          </a:xfrm>
          <a:prstGeom prst="rect">
            <a:avLst/>
          </a:prstGeom>
          <a:noFill/>
          <a:ln>
            <a:noFill/>
          </a:ln>
        </p:spPr>
      </p:pic>
      <p:pic>
        <p:nvPicPr>
          <p:cNvPr id="466" name="Google Shape;466;p26" descr="Image result for rocm logo"/>
          <p:cNvPicPr preferRelativeResize="0"/>
          <p:nvPr/>
        </p:nvPicPr>
        <p:blipFill rotWithShape="1">
          <a:blip r:embed="rId10">
            <a:alphaModFix/>
          </a:blip>
          <a:srcRect/>
          <a:stretch/>
        </p:blipFill>
        <p:spPr>
          <a:xfrm>
            <a:off x="7343089" y="4984335"/>
            <a:ext cx="355820" cy="404855"/>
          </a:xfrm>
          <a:prstGeom prst="rect">
            <a:avLst/>
          </a:prstGeom>
          <a:noFill/>
          <a:ln>
            <a:noFill/>
          </a:ln>
        </p:spPr>
      </p:pic>
      <p:pic>
        <p:nvPicPr>
          <p:cNvPr id="467" name="Google Shape;467;p26" descr="Image result for openmp logo"/>
          <p:cNvPicPr preferRelativeResize="0"/>
          <p:nvPr/>
        </p:nvPicPr>
        <p:blipFill rotWithShape="1">
          <a:blip r:embed="rId11">
            <a:alphaModFix/>
          </a:blip>
          <a:srcRect/>
          <a:stretch/>
        </p:blipFill>
        <p:spPr>
          <a:xfrm>
            <a:off x="7169149" y="3920335"/>
            <a:ext cx="476312" cy="193556"/>
          </a:xfrm>
          <a:prstGeom prst="rect">
            <a:avLst/>
          </a:prstGeom>
          <a:noFill/>
          <a:ln>
            <a:noFill/>
          </a:ln>
        </p:spPr>
      </p:pic>
      <p:pic>
        <p:nvPicPr>
          <p:cNvPr id="468" name="Google Shape;468;p26" descr="Image result for openmp logo"/>
          <p:cNvPicPr preferRelativeResize="0"/>
          <p:nvPr/>
        </p:nvPicPr>
        <p:blipFill rotWithShape="1">
          <a:blip r:embed="rId11">
            <a:alphaModFix/>
          </a:blip>
          <a:srcRect/>
          <a:stretch/>
        </p:blipFill>
        <p:spPr>
          <a:xfrm>
            <a:off x="5253269" y="3879857"/>
            <a:ext cx="476312" cy="193556"/>
          </a:xfrm>
          <a:prstGeom prst="rect">
            <a:avLst/>
          </a:prstGeom>
          <a:noFill/>
          <a:ln>
            <a:noFill/>
          </a:ln>
        </p:spPr>
      </p:pic>
      <p:cxnSp>
        <p:nvCxnSpPr>
          <p:cNvPr id="469" name="Google Shape;469;p26"/>
          <p:cNvCxnSpPr>
            <a:stCxn id="428" idx="2"/>
            <a:endCxn id="470" idx="0"/>
          </p:cNvCxnSpPr>
          <p:nvPr/>
        </p:nvCxnSpPr>
        <p:spPr>
          <a:xfrm>
            <a:off x="1778915" y="3520979"/>
            <a:ext cx="589600" cy="231200"/>
          </a:xfrm>
          <a:prstGeom prst="straightConnector1">
            <a:avLst/>
          </a:prstGeom>
          <a:solidFill>
            <a:srgbClr val="E66714"/>
          </a:solidFill>
          <a:ln w="25400" cap="flat" cmpd="sng">
            <a:solidFill>
              <a:srgbClr val="127CC1"/>
            </a:solidFill>
            <a:prstDash val="solid"/>
            <a:round/>
            <a:headEnd type="none" w="sm" len="sm"/>
            <a:tailEnd type="triangle" w="med" len="med"/>
          </a:ln>
        </p:spPr>
      </p:cxnSp>
      <p:pic>
        <p:nvPicPr>
          <p:cNvPr id="471" name="Google Shape;471;p26" descr="A close up of a sign&#10;&#10;Description automatically generated"/>
          <p:cNvPicPr preferRelativeResize="0"/>
          <p:nvPr/>
        </p:nvPicPr>
        <p:blipFill rotWithShape="1">
          <a:blip r:embed="rId12">
            <a:alphaModFix/>
          </a:blip>
          <a:srcRect l="57673" t="27665" b="40521"/>
          <a:stretch/>
        </p:blipFill>
        <p:spPr>
          <a:xfrm>
            <a:off x="8195799" y="2542100"/>
            <a:ext cx="571259" cy="256171"/>
          </a:xfrm>
          <a:prstGeom prst="rect">
            <a:avLst/>
          </a:prstGeom>
          <a:noFill/>
          <a:ln>
            <a:noFill/>
          </a:ln>
        </p:spPr>
      </p:pic>
      <p:pic>
        <p:nvPicPr>
          <p:cNvPr id="472" name="Google Shape;472;p26" descr="A close up of a logo&#10;&#10;Description automatically generated"/>
          <p:cNvPicPr preferRelativeResize="0"/>
          <p:nvPr/>
        </p:nvPicPr>
        <p:blipFill rotWithShape="1">
          <a:blip r:embed="rId9">
            <a:alphaModFix/>
          </a:blip>
          <a:srcRect/>
          <a:stretch/>
        </p:blipFill>
        <p:spPr>
          <a:xfrm>
            <a:off x="2238129" y="3832833"/>
            <a:ext cx="260737" cy="300791"/>
          </a:xfrm>
          <a:prstGeom prst="rect">
            <a:avLst/>
          </a:prstGeom>
          <a:noFill/>
          <a:ln>
            <a:noFill/>
          </a:ln>
        </p:spPr>
      </p:pic>
      <p:pic>
        <p:nvPicPr>
          <p:cNvPr id="473" name="Google Shape;473;p26" descr="A picture containing sitting, drawing&#10;&#10;Description automatically generated"/>
          <p:cNvPicPr preferRelativeResize="0"/>
          <p:nvPr/>
        </p:nvPicPr>
        <p:blipFill rotWithShape="1">
          <a:blip r:embed="rId13">
            <a:alphaModFix/>
          </a:blip>
          <a:srcRect/>
          <a:stretch/>
        </p:blipFill>
        <p:spPr>
          <a:xfrm>
            <a:off x="875447" y="5236569"/>
            <a:ext cx="476271" cy="246321"/>
          </a:xfrm>
          <a:prstGeom prst="rect">
            <a:avLst/>
          </a:prstGeom>
          <a:noFill/>
          <a:ln>
            <a:noFill/>
          </a:ln>
        </p:spPr>
      </p:pic>
      <p:pic>
        <p:nvPicPr>
          <p:cNvPr id="474" name="Google Shape;474;p26" descr="A picture containing sitting, drawing&#10;&#10;Description automatically generated"/>
          <p:cNvPicPr preferRelativeResize="0"/>
          <p:nvPr/>
        </p:nvPicPr>
        <p:blipFill rotWithShape="1">
          <a:blip r:embed="rId13">
            <a:alphaModFix/>
          </a:blip>
          <a:srcRect/>
          <a:stretch/>
        </p:blipFill>
        <p:spPr>
          <a:xfrm>
            <a:off x="4067553" y="4065838"/>
            <a:ext cx="476271" cy="246321"/>
          </a:xfrm>
          <a:prstGeom prst="rect">
            <a:avLst/>
          </a:prstGeom>
          <a:noFill/>
          <a:ln>
            <a:noFill/>
          </a:ln>
        </p:spPr>
      </p:pic>
      <p:cxnSp>
        <p:nvCxnSpPr>
          <p:cNvPr id="475" name="Google Shape;475;p26"/>
          <p:cNvCxnSpPr>
            <a:stCxn id="427" idx="2"/>
            <a:endCxn id="430" idx="0"/>
          </p:cNvCxnSpPr>
          <p:nvPr/>
        </p:nvCxnSpPr>
        <p:spPr>
          <a:xfrm rot="5400000">
            <a:off x="5639165" y="2313725"/>
            <a:ext cx="1023200" cy="2800"/>
          </a:xfrm>
          <a:prstGeom prst="curvedConnector3">
            <a:avLst>
              <a:gd name="adj1" fmla="val 50010"/>
            </a:avLst>
          </a:prstGeom>
          <a:solidFill>
            <a:srgbClr val="E66714"/>
          </a:solidFill>
          <a:ln w="25400" cap="flat" cmpd="sng">
            <a:solidFill>
              <a:srgbClr val="F35A1C"/>
            </a:solidFill>
            <a:prstDash val="solid"/>
            <a:round/>
            <a:headEnd type="none" w="sm" len="sm"/>
            <a:tailEnd type="triangle" w="med" len="med"/>
          </a:ln>
        </p:spPr>
      </p:cxnSp>
      <p:pic>
        <p:nvPicPr>
          <p:cNvPr id="476" name="Google Shape;476;p26" descr="A picture containing cup, clock&#10;&#10;Description automatically generated"/>
          <p:cNvPicPr preferRelativeResize="0"/>
          <p:nvPr/>
        </p:nvPicPr>
        <p:blipFill rotWithShape="1">
          <a:blip r:embed="rId14">
            <a:alphaModFix/>
          </a:blip>
          <a:srcRect/>
          <a:stretch/>
        </p:blipFill>
        <p:spPr>
          <a:xfrm>
            <a:off x="5765739" y="1133190"/>
            <a:ext cx="866691" cy="448241"/>
          </a:xfrm>
          <a:prstGeom prst="rect">
            <a:avLst/>
          </a:prstGeom>
          <a:noFill/>
          <a:ln>
            <a:noFill/>
          </a:ln>
        </p:spPr>
      </p:pic>
      <p:pic>
        <p:nvPicPr>
          <p:cNvPr id="477" name="Google Shape;477;p26" descr="Codeplay - Media Packs, Press, Downloads &amp; Logos"/>
          <p:cNvPicPr preferRelativeResize="0"/>
          <p:nvPr/>
        </p:nvPicPr>
        <p:blipFill rotWithShape="1">
          <a:blip r:embed="rId15">
            <a:alphaModFix/>
          </a:blip>
          <a:srcRect/>
          <a:stretch/>
        </p:blipFill>
        <p:spPr>
          <a:xfrm>
            <a:off x="4022859" y="2540754"/>
            <a:ext cx="858351" cy="348801"/>
          </a:xfrm>
          <a:prstGeom prst="rect">
            <a:avLst/>
          </a:prstGeom>
          <a:noFill/>
          <a:ln>
            <a:noFill/>
          </a:ln>
        </p:spPr>
      </p:pic>
      <p:pic>
        <p:nvPicPr>
          <p:cNvPr id="478" name="Google Shape;478;p26"/>
          <p:cNvPicPr preferRelativeResize="0"/>
          <p:nvPr/>
        </p:nvPicPr>
        <p:blipFill rotWithShape="1">
          <a:blip r:embed="rId16">
            <a:alphaModFix/>
          </a:blip>
          <a:srcRect/>
          <a:stretch/>
        </p:blipFill>
        <p:spPr>
          <a:xfrm>
            <a:off x="6234095" y="2623129"/>
            <a:ext cx="621269" cy="136428"/>
          </a:xfrm>
          <a:prstGeom prst="rect">
            <a:avLst/>
          </a:prstGeom>
          <a:noFill/>
          <a:ln>
            <a:noFill/>
          </a:ln>
        </p:spPr>
      </p:pic>
      <p:pic>
        <p:nvPicPr>
          <p:cNvPr id="479" name="Google Shape;479;p26" descr="Hipsycl"/>
          <p:cNvPicPr preferRelativeResize="0"/>
          <p:nvPr/>
        </p:nvPicPr>
        <p:blipFill rotWithShape="1">
          <a:blip r:embed="rId17">
            <a:alphaModFix/>
          </a:blip>
          <a:srcRect/>
          <a:stretch/>
        </p:blipFill>
        <p:spPr>
          <a:xfrm>
            <a:off x="7345945" y="2624984"/>
            <a:ext cx="575423" cy="186696"/>
          </a:xfrm>
          <a:prstGeom prst="rect">
            <a:avLst/>
          </a:prstGeom>
          <a:noFill/>
          <a:ln>
            <a:noFill/>
          </a:ln>
        </p:spPr>
      </p:pic>
      <p:grpSp>
        <p:nvGrpSpPr>
          <p:cNvPr id="480" name="Google Shape;480;p26"/>
          <p:cNvGrpSpPr/>
          <p:nvPr/>
        </p:nvGrpSpPr>
        <p:grpSpPr>
          <a:xfrm>
            <a:off x="7346172" y="1077786"/>
            <a:ext cx="3112477" cy="732637"/>
            <a:chOff x="5486551" y="-138085"/>
            <a:chExt cx="3187272" cy="659400"/>
          </a:xfrm>
        </p:grpSpPr>
        <p:sp>
          <p:nvSpPr>
            <p:cNvPr id="481" name="Google Shape;481;p26"/>
            <p:cNvSpPr txBox="1"/>
            <p:nvPr/>
          </p:nvSpPr>
          <p:spPr>
            <a:xfrm flipH="1">
              <a:off x="5486551" y="-138085"/>
              <a:ext cx="2643600" cy="659400"/>
            </a:xfrm>
            <a:prstGeom prst="rect">
              <a:avLst/>
            </a:prstGeom>
            <a:noFill/>
            <a:ln w="9525" cap="flat" cmpd="sng">
              <a:solidFill>
                <a:srgbClr val="C00000"/>
              </a:solidFill>
              <a:prstDash val="solid"/>
              <a:miter lim="800000"/>
              <a:headEnd type="none" w="sm" len="sm"/>
              <a:tailEnd type="none" w="sm" len="sm"/>
            </a:ln>
          </p:spPr>
          <p:txBody>
            <a:bodyPr spcFirstLastPara="1" wrap="square" lIns="121900" tIns="60933" rIns="121900" bIns="60933" anchor="t" anchorCtr="0">
              <a:noAutofit/>
            </a:bodyPr>
            <a:lstStyle/>
            <a:p>
              <a:pPr algn="ctr">
                <a:lnSpc>
                  <a:spcPct val="99000"/>
                </a:lnSpc>
              </a:pPr>
              <a:r>
                <a:rPr lang="en-GB" sz="1333" b="1">
                  <a:solidFill>
                    <a:srgbClr val="000000"/>
                  </a:solidFill>
                  <a:latin typeface="Trebuchet MS"/>
                  <a:ea typeface="Trebuchet MS"/>
                  <a:cs typeface="Trebuchet MS"/>
                  <a:sym typeface="Trebuchet MS"/>
                </a:rPr>
                <a:t>SYCL enables Khronos to influence ISO C++ to (eventually) support heterogeneous compute</a:t>
              </a:r>
              <a:r>
                <a:rPr lang="en-GB" sz="1333" b="1">
                  <a:solidFill>
                    <a:srgbClr val="C00000"/>
                  </a:solidFill>
                  <a:latin typeface="Trebuchet MS"/>
                  <a:ea typeface="Trebuchet MS"/>
                  <a:cs typeface="Trebuchet MS"/>
                  <a:sym typeface="Trebuchet MS"/>
                </a:rPr>
                <a:t> </a:t>
              </a:r>
              <a:endParaRPr sz="2400"/>
            </a:p>
          </p:txBody>
        </p:sp>
        <p:pic>
          <p:nvPicPr>
            <p:cNvPr id="482" name="Google Shape;482;p26" descr="Image result for iso logo"/>
            <p:cNvPicPr preferRelativeResize="0"/>
            <p:nvPr/>
          </p:nvPicPr>
          <p:blipFill rotWithShape="1">
            <a:blip r:embed="rId18">
              <a:alphaModFix/>
            </a:blip>
            <a:srcRect/>
            <a:stretch/>
          </p:blipFill>
          <p:spPr>
            <a:xfrm>
              <a:off x="8162314" y="-60124"/>
              <a:ext cx="511509" cy="477491"/>
            </a:xfrm>
            <a:prstGeom prst="rect">
              <a:avLst/>
            </a:prstGeom>
            <a:solidFill>
              <a:schemeClr val="lt1"/>
            </a:solidFill>
            <a:ln>
              <a:noFill/>
            </a:ln>
          </p:spPr>
        </p:pic>
      </p:grpSp>
      <p:sp>
        <p:nvSpPr>
          <p:cNvPr id="483" name="Google Shape;483;p26"/>
          <p:cNvSpPr txBox="1"/>
          <p:nvPr/>
        </p:nvSpPr>
        <p:spPr>
          <a:xfrm>
            <a:off x="1058377" y="1056633"/>
            <a:ext cx="3350800" cy="671600"/>
          </a:xfrm>
          <a:prstGeom prst="rect">
            <a:avLst/>
          </a:prstGeom>
          <a:noFill/>
          <a:ln w="9525" cap="flat" cmpd="sng">
            <a:solidFill>
              <a:srgbClr val="C00000"/>
            </a:solidFill>
            <a:prstDash val="solid"/>
            <a:miter lim="800000"/>
            <a:headEnd type="none" w="sm" len="sm"/>
            <a:tailEnd type="none" w="sm" len="sm"/>
          </a:ln>
        </p:spPr>
        <p:txBody>
          <a:bodyPr spcFirstLastPara="1" wrap="square" lIns="121900" tIns="60933" rIns="121900" bIns="60933" anchor="t" anchorCtr="0">
            <a:noAutofit/>
          </a:bodyPr>
          <a:lstStyle/>
          <a:p>
            <a:pPr algn="ctr">
              <a:lnSpc>
                <a:spcPct val="99000"/>
              </a:lnSpc>
            </a:pPr>
            <a:r>
              <a:rPr lang="en-GB" sz="1200" b="1">
                <a:solidFill>
                  <a:srgbClr val="000000"/>
                </a:solidFill>
                <a:latin typeface="Trebuchet MS"/>
                <a:ea typeface="Trebuchet MS"/>
                <a:cs typeface="Trebuchet MS"/>
                <a:sym typeface="Trebuchet MS"/>
              </a:rPr>
              <a:t>SYCL, OpenCL and SPIR-V, as open industry standards, enable flexible integration and deployment of multiple acceleration technologies</a:t>
            </a:r>
            <a:endParaRPr sz="2400"/>
          </a:p>
        </p:txBody>
      </p:sp>
      <p:sp>
        <p:nvSpPr>
          <p:cNvPr id="484" name="Google Shape;484;p26"/>
          <p:cNvSpPr/>
          <p:nvPr/>
        </p:nvSpPr>
        <p:spPr>
          <a:xfrm>
            <a:off x="9458752" y="4518625"/>
            <a:ext cx="683600" cy="297600"/>
          </a:xfrm>
          <a:prstGeom prst="roundRect">
            <a:avLst>
              <a:gd name="adj" fmla="val 16667"/>
            </a:avLst>
          </a:prstGeom>
          <a:solidFill>
            <a:srgbClr val="3E1485"/>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111" b="1">
                <a:solidFill>
                  <a:srgbClr val="FFFFFF"/>
                </a:solidFill>
                <a:latin typeface="Trebuchet MS"/>
                <a:ea typeface="Trebuchet MS"/>
                <a:cs typeface="Trebuchet MS"/>
                <a:sym typeface="Trebuchet MS"/>
              </a:rPr>
              <a:t>VEO</a:t>
            </a:r>
            <a:endParaRPr sz="2400"/>
          </a:p>
        </p:txBody>
      </p:sp>
      <p:cxnSp>
        <p:nvCxnSpPr>
          <p:cNvPr id="485" name="Google Shape;485;p26"/>
          <p:cNvCxnSpPr/>
          <p:nvPr/>
        </p:nvCxnSpPr>
        <p:spPr>
          <a:xfrm>
            <a:off x="9800460" y="3447827"/>
            <a:ext cx="2000" cy="951600"/>
          </a:xfrm>
          <a:prstGeom prst="straightConnector1">
            <a:avLst/>
          </a:prstGeom>
          <a:solidFill>
            <a:srgbClr val="E66714"/>
          </a:solidFill>
          <a:ln w="25400" cap="flat" cmpd="sng">
            <a:solidFill>
              <a:srgbClr val="3E1485"/>
            </a:solidFill>
            <a:prstDash val="solid"/>
            <a:round/>
            <a:headEnd type="none" w="sm" len="sm"/>
            <a:tailEnd type="triangle" w="med" len="med"/>
          </a:ln>
        </p:spPr>
      </p:cxnSp>
      <p:sp>
        <p:nvSpPr>
          <p:cNvPr id="486" name="Google Shape;486;p26"/>
          <p:cNvSpPr txBox="1"/>
          <p:nvPr/>
        </p:nvSpPr>
        <p:spPr>
          <a:xfrm>
            <a:off x="9445732" y="4786116"/>
            <a:ext cx="847600" cy="461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Intel  CPUs</a:t>
            </a:r>
            <a:endParaRPr sz="2400"/>
          </a:p>
          <a:p>
            <a:pPr algn="ctr">
              <a:lnSpc>
                <a:spcPct val="99000"/>
              </a:lnSpc>
            </a:pPr>
            <a:r>
              <a:rPr lang="en-GB" sz="1111" b="1">
                <a:solidFill>
                  <a:srgbClr val="000000"/>
                </a:solidFill>
                <a:latin typeface="Trebuchet MS"/>
                <a:ea typeface="Trebuchet MS"/>
                <a:cs typeface="Trebuchet MS"/>
                <a:sym typeface="Trebuchet MS"/>
              </a:rPr>
              <a:t>NEC VEs</a:t>
            </a:r>
            <a:endParaRPr sz="2400"/>
          </a:p>
        </p:txBody>
      </p:sp>
      <p:pic>
        <p:nvPicPr>
          <p:cNvPr id="487" name="Google Shape;487;p26" descr="Tohoku University - APRU"/>
          <p:cNvPicPr preferRelativeResize="0"/>
          <p:nvPr/>
        </p:nvPicPr>
        <p:blipFill rotWithShape="1">
          <a:blip r:embed="rId19">
            <a:alphaModFix/>
          </a:blip>
          <a:srcRect/>
          <a:stretch/>
        </p:blipFill>
        <p:spPr>
          <a:xfrm>
            <a:off x="9898006" y="2247104"/>
            <a:ext cx="465788" cy="537445"/>
          </a:xfrm>
          <a:prstGeom prst="rect">
            <a:avLst/>
          </a:prstGeom>
          <a:noFill/>
          <a:ln>
            <a:noFill/>
          </a:ln>
        </p:spPr>
      </p:pic>
      <p:sp>
        <p:nvSpPr>
          <p:cNvPr id="488" name="Google Shape;488;p26"/>
          <p:cNvSpPr/>
          <p:nvPr/>
        </p:nvSpPr>
        <p:spPr>
          <a:xfrm>
            <a:off x="9249913" y="2821820"/>
            <a:ext cx="1296400" cy="680000"/>
          </a:xfrm>
          <a:prstGeom prst="roundRect">
            <a:avLst>
              <a:gd name="adj" fmla="val 16667"/>
            </a:avLst>
          </a:prstGeom>
          <a:solidFill>
            <a:srgbClr val="3E1485"/>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333" b="1">
                <a:solidFill>
                  <a:srgbClr val="FFFFFF"/>
                </a:solidFill>
                <a:latin typeface="Trebuchet MS"/>
                <a:ea typeface="Trebuchet MS"/>
                <a:cs typeface="Trebuchet MS"/>
                <a:sym typeface="Trebuchet MS"/>
              </a:rPr>
              <a:t>neoSYCL</a:t>
            </a:r>
            <a:endParaRPr sz="2400"/>
          </a:p>
          <a:p>
            <a:pPr algn="ctr">
              <a:lnSpc>
                <a:spcPct val="99000"/>
              </a:lnSpc>
            </a:pPr>
            <a:r>
              <a:rPr lang="en-GB" sz="1000" b="1">
                <a:solidFill>
                  <a:srgbClr val="FFFFFF"/>
                </a:solidFill>
                <a:latin typeface="Trebuchet MS"/>
                <a:ea typeface="Trebuchet MS"/>
                <a:cs typeface="Trebuchet MS"/>
                <a:sym typeface="Trebuchet MS"/>
              </a:rPr>
              <a:t>SX-AURORA TSUBASA</a:t>
            </a:r>
            <a:endParaRPr sz="2400"/>
          </a:p>
        </p:txBody>
      </p:sp>
      <p:cxnSp>
        <p:nvCxnSpPr>
          <p:cNvPr id="489" name="Google Shape;489;p26"/>
          <p:cNvCxnSpPr>
            <a:stCxn id="427" idx="2"/>
            <a:endCxn id="488" idx="0"/>
          </p:cNvCxnSpPr>
          <p:nvPr/>
        </p:nvCxnSpPr>
        <p:spPr>
          <a:xfrm rot="-5400000" flipH="1">
            <a:off x="7515965" y="439725"/>
            <a:ext cx="1018400" cy="3746000"/>
          </a:xfrm>
          <a:prstGeom prst="curvedConnector3">
            <a:avLst>
              <a:gd name="adj1" fmla="val 49995"/>
            </a:avLst>
          </a:prstGeom>
          <a:solidFill>
            <a:srgbClr val="E66714"/>
          </a:solidFill>
          <a:ln w="25400" cap="flat" cmpd="sng">
            <a:solidFill>
              <a:srgbClr val="F35A1C"/>
            </a:solidFill>
            <a:prstDash val="solid"/>
            <a:round/>
            <a:headEnd type="none" w="sm" len="sm"/>
            <a:tailEnd type="triangle" w="med" len="med"/>
          </a:ln>
        </p:spPr>
      </p:cxnSp>
      <p:sp>
        <p:nvSpPr>
          <p:cNvPr id="490" name="Google Shape;490;p26"/>
          <p:cNvSpPr/>
          <p:nvPr/>
        </p:nvSpPr>
        <p:spPr>
          <a:xfrm>
            <a:off x="1925883" y="5273617"/>
            <a:ext cx="822800" cy="297600"/>
          </a:xfrm>
          <a:prstGeom prst="roundRect">
            <a:avLst>
              <a:gd name="adj" fmla="val 16667"/>
            </a:avLst>
          </a:prstGeom>
          <a:solidFill>
            <a:srgbClr val="127CC1"/>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111" b="1">
                <a:solidFill>
                  <a:srgbClr val="FFFFFF"/>
                </a:solidFill>
                <a:latin typeface="Trebuchet MS"/>
                <a:ea typeface="Trebuchet MS"/>
                <a:cs typeface="Trebuchet MS"/>
                <a:sym typeface="Trebuchet MS"/>
              </a:rPr>
              <a:t>Level Zero</a:t>
            </a:r>
            <a:endParaRPr sz="2400"/>
          </a:p>
        </p:txBody>
      </p:sp>
      <p:cxnSp>
        <p:nvCxnSpPr>
          <p:cNvPr id="491" name="Google Shape;491;p26"/>
          <p:cNvCxnSpPr>
            <a:stCxn id="428" idx="2"/>
          </p:cNvCxnSpPr>
          <p:nvPr/>
        </p:nvCxnSpPr>
        <p:spPr>
          <a:xfrm>
            <a:off x="1778915" y="3520979"/>
            <a:ext cx="568400" cy="1608800"/>
          </a:xfrm>
          <a:prstGeom prst="straightConnector1">
            <a:avLst/>
          </a:prstGeom>
          <a:solidFill>
            <a:srgbClr val="E66714"/>
          </a:solidFill>
          <a:ln w="25400" cap="flat" cmpd="sng">
            <a:solidFill>
              <a:srgbClr val="127CC1"/>
            </a:solidFill>
            <a:prstDash val="solid"/>
            <a:round/>
            <a:headEnd type="none" w="sm" len="sm"/>
            <a:tailEnd type="triangle" w="med" len="med"/>
          </a:ln>
        </p:spPr>
      </p:cxnSp>
      <p:sp>
        <p:nvSpPr>
          <p:cNvPr id="492" name="Google Shape;492;p26"/>
          <p:cNvSpPr txBox="1"/>
          <p:nvPr/>
        </p:nvSpPr>
        <p:spPr>
          <a:xfrm>
            <a:off x="1925897" y="5544909"/>
            <a:ext cx="885200" cy="275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Intel GPUs</a:t>
            </a:r>
            <a:endParaRPr sz="2400"/>
          </a:p>
        </p:txBody>
      </p:sp>
      <p:sp>
        <p:nvSpPr>
          <p:cNvPr id="493" name="Google Shape;493;p26"/>
          <p:cNvSpPr txBox="1"/>
          <p:nvPr/>
        </p:nvSpPr>
        <p:spPr>
          <a:xfrm>
            <a:off x="1895312" y="4075968"/>
            <a:ext cx="946400" cy="4308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NVIDIA</a:t>
            </a:r>
            <a:endParaRPr sz="1111" b="1">
              <a:latin typeface="Trebuchet MS"/>
              <a:ea typeface="Trebuchet MS"/>
              <a:cs typeface="Trebuchet MS"/>
              <a:sym typeface="Trebuchet MS"/>
            </a:endParaRPr>
          </a:p>
          <a:p>
            <a:pPr algn="ctr">
              <a:lnSpc>
                <a:spcPct val="99000"/>
              </a:lnSpc>
            </a:pPr>
            <a:r>
              <a:rPr lang="en-GB" sz="1111" b="1">
                <a:solidFill>
                  <a:srgbClr val="000000"/>
                </a:solidFill>
                <a:latin typeface="Trebuchet MS"/>
                <a:ea typeface="Trebuchet MS"/>
                <a:cs typeface="Trebuchet MS"/>
                <a:sym typeface="Trebuchet MS"/>
              </a:rPr>
              <a:t>GPUs</a:t>
            </a:r>
            <a:endParaRPr sz="2400"/>
          </a:p>
        </p:txBody>
      </p:sp>
      <p:sp>
        <p:nvSpPr>
          <p:cNvPr id="494" name="Google Shape;494;p26"/>
          <p:cNvSpPr/>
          <p:nvPr/>
        </p:nvSpPr>
        <p:spPr>
          <a:xfrm>
            <a:off x="6351263" y="4284721"/>
            <a:ext cx="506400" cy="297600"/>
          </a:xfrm>
          <a:prstGeom prst="roundRect">
            <a:avLst>
              <a:gd name="adj" fmla="val 16667"/>
            </a:avLst>
          </a:prstGeom>
          <a:solidFill>
            <a:srgbClr val="EE3124"/>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111" b="1">
                <a:solidFill>
                  <a:srgbClr val="FFFFFF"/>
                </a:solidFill>
                <a:latin typeface="Trebuchet MS"/>
                <a:ea typeface="Trebuchet MS"/>
                <a:cs typeface="Trebuchet MS"/>
                <a:sym typeface="Trebuchet MS"/>
              </a:rPr>
              <a:t>TBB</a:t>
            </a:r>
            <a:endParaRPr sz="2400"/>
          </a:p>
        </p:txBody>
      </p:sp>
      <p:cxnSp>
        <p:nvCxnSpPr>
          <p:cNvPr id="495" name="Google Shape;495;p26"/>
          <p:cNvCxnSpPr>
            <a:stCxn id="430" idx="2"/>
          </p:cNvCxnSpPr>
          <p:nvPr/>
        </p:nvCxnSpPr>
        <p:spPr>
          <a:xfrm>
            <a:off x="6149317" y="3502001"/>
            <a:ext cx="439200" cy="696800"/>
          </a:xfrm>
          <a:prstGeom prst="straightConnector1">
            <a:avLst/>
          </a:prstGeom>
          <a:solidFill>
            <a:srgbClr val="E66714"/>
          </a:solidFill>
          <a:ln w="25400" cap="flat" cmpd="sng">
            <a:solidFill>
              <a:srgbClr val="EE3124"/>
            </a:solidFill>
            <a:prstDash val="solid"/>
            <a:round/>
            <a:headEnd type="none" w="sm" len="sm"/>
            <a:tailEnd type="triangle" w="med" len="med"/>
          </a:ln>
        </p:spPr>
      </p:cxnSp>
      <p:sp>
        <p:nvSpPr>
          <p:cNvPr id="496" name="Google Shape;496;p26"/>
          <p:cNvSpPr txBox="1"/>
          <p:nvPr/>
        </p:nvSpPr>
        <p:spPr>
          <a:xfrm>
            <a:off x="6197275" y="4590303"/>
            <a:ext cx="772400" cy="275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000" b="1">
                <a:solidFill>
                  <a:srgbClr val="000000"/>
                </a:solidFill>
                <a:latin typeface="Trebuchet MS"/>
                <a:ea typeface="Trebuchet MS"/>
                <a:cs typeface="Trebuchet MS"/>
                <a:sym typeface="Trebuchet MS"/>
              </a:rPr>
              <a:t>Any CPU</a:t>
            </a:r>
            <a:endParaRPr sz="2400"/>
          </a:p>
        </p:txBody>
      </p:sp>
      <p:sp>
        <p:nvSpPr>
          <p:cNvPr id="497" name="Google Shape;497;p26"/>
          <p:cNvSpPr/>
          <p:nvPr/>
        </p:nvSpPr>
        <p:spPr>
          <a:xfrm>
            <a:off x="8188055" y="4972185"/>
            <a:ext cx="821600" cy="297600"/>
          </a:xfrm>
          <a:prstGeom prst="roundRect">
            <a:avLst>
              <a:gd name="adj" fmla="val 16667"/>
            </a:avLst>
          </a:prstGeom>
          <a:solidFill>
            <a:srgbClr val="C50C2A"/>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111" b="1">
                <a:solidFill>
                  <a:srgbClr val="FFFFFF"/>
                </a:solidFill>
                <a:latin typeface="Trebuchet MS"/>
                <a:ea typeface="Trebuchet MS"/>
                <a:cs typeface="Trebuchet MS"/>
                <a:sym typeface="Trebuchet MS"/>
              </a:rPr>
              <a:t>Level Zero</a:t>
            </a:r>
            <a:endParaRPr sz="2400"/>
          </a:p>
        </p:txBody>
      </p:sp>
      <p:cxnSp>
        <p:nvCxnSpPr>
          <p:cNvPr id="498" name="Google Shape;498;p26"/>
          <p:cNvCxnSpPr>
            <a:stCxn id="431" idx="2"/>
          </p:cNvCxnSpPr>
          <p:nvPr/>
        </p:nvCxnSpPr>
        <p:spPr>
          <a:xfrm>
            <a:off x="8141103" y="3529952"/>
            <a:ext cx="463600" cy="1338000"/>
          </a:xfrm>
          <a:prstGeom prst="straightConnector1">
            <a:avLst/>
          </a:prstGeom>
          <a:solidFill>
            <a:srgbClr val="E66714"/>
          </a:solidFill>
          <a:ln w="25400" cap="flat" cmpd="sng">
            <a:solidFill>
              <a:srgbClr val="C00000"/>
            </a:solidFill>
            <a:prstDash val="dash"/>
            <a:round/>
            <a:headEnd type="none" w="sm" len="sm"/>
            <a:tailEnd type="triangle" w="med" len="med"/>
          </a:ln>
        </p:spPr>
      </p:cxnSp>
      <p:sp>
        <p:nvSpPr>
          <p:cNvPr id="499" name="Google Shape;499;p26"/>
          <p:cNvSpPr txBox="1"/>
          <p:nvPr/>
        </p:nvSpPr>
        <p:spPr>
          <a:xfrm>
            <a:off x="8156232" y="5266476"/>
            <a:ext cx="885200" cy="275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solidFill>
                  <a:srgbClr val="000000"/>
                </a:solidFill>
                <a:latin typeface="Trebuchet MS"/>
                <a:ea typeface="Trebuchet MS"/>
                <a:cs typeface="Trebuchet MS"/>
                <a:sym typeface="Trebuchet MS"/>
              </a:rPr>
              <a:t>Intel GPUs</a:t>
            </a:r>
            <a:endParaRPr sz="2400"/>
          </a:p>
        </p:txBody>
      </p:sp>
      <p:pic>
        <p:nvPicPr>
          <p:cNvPr id="500" name="Google Shape;500;p26"/>
          <p:cNvPicPr preferRelativeResize="0"/>
          <p:nvPr/>
        </p:nvPicPr>
        <p:blipFill>
          <a:blip r:embed="rId20">
            <a:alphaModFix/>
          </a:blip>
          <a:stretch>
            <a:fillRect/>
          </a:stretch>
        </p:blipFill>
        <p:spPr>
          <a:xfrm>
            <a:off x="4545488" y="4045353"/>
            <a:ext cx="339864" cy="287276"/>
          </a:xfrm>
          <a:prstGeom prst="rect">
            <a:avLst/>
          </a:prstGeom>
          <a:noFill/>
          <a:ln>
            <a:noFill/>
          </a:ln>
        </p:spPr>
      </p:pic>
      <p:pic>
        <p:nvPicPr>
          <p:cNvPr id="501" name="Google Shape;501;p26" descr="A picture containing cup, drawing&#10;&#10;Description automatically generated"/>
          <p:cNvPicPr preferRelativeResize="0"/>
          <p:nvPr/>
        </p:nvPicPr>
        <p:blipFill rotWithShape="1">
          <a:blip r:embed="rId5">
            <a:alphaModFix/>
          </a:blip>
          <a:srcRect/>
          <a:stretch/>
        </p:blipFill>
        <p:spPr>
          <a:xfrm>
            <a:off x="3745061" y="4820895"/>
            <a:ext cx="453907" cy="258229"/>
          </a:xfrm>
          <a:prstGeom prst="rect">
            <a:avLst/>
          </a:prstGeom>
          <a:noFill/>
          <a:ln>
            <a:noFill/>
          </a:ln>
        </p:spPr>
      </p:pic>
      <p:pic>
        <p:nvPicPr>
          <p:cNvPr id="502" name="Google Shape;502;p26" descr="A picture containing sitting, drawing&#10;&#10;Description automatically generated"/>
          <p:cNvPicPr preferRelativeResize="0"/>
          <p:nvPr/>
        </p:nvPicPr>
        <p:blipFill rotWithShape="1">
          <a:blip r:embed="rId13">
            <a:alphaModFix/>
          </a:blip>
          <a:srcRect/>
          <a:stretch/>
        </p:blipFill>
        <p:spPr>
          <a:xfrm>
            <a:off x="3529423" y="4574569"/>
            <a:ext cx="476271" cy="246321"/>
          </a:xfrm>
          <a:prstGeom prst="rect">
            <a:avLst/>
          </a:prstGeom>
          <a:noFill/>
          <a:ln>
            <a:noFill/>
          </a:ln>
        </p:spPr>
      </p:pic>
      <p:pic>
        <p:nvPicPr>
          <p:cNvPr id="503" name="Google Shape;503;p26" descr="A picture containing cup, drawing&#10;&#10;Description automatically generated"/>
          <p:cNvPicPr preferRelativeResize="0"/>
          <p:nvPr/>
        </p:nvPicPr>
        <p:blipFill rotWithShape="1">
          <a:blip r:embed="rId5">
            <a:alphaModFix/>
          </a:blip>
          <a:srcRect/>
          <a:stretch/>
        </p:blipFill>
        <p:spPr>
          <a:xfrm>
            <a:off x="5663856" y="5128944"/>
            <a:ext cx="453907" cy="258229"/>
          </a:xfrm>
          <a:prstGeom prst="rect">
            <a:avLst/>
          </a:prstGeom>
          <a:noFill/>
          <a:ln>
            <a:noFill/>
          </a:ln>
        </p:spPr>
      </p:pic>
      <p:pic>
        <p:nvPicPr>
          <p:cNvPr id="504" name="Google Shape;504;p26" descr="A picture containing sitting, drawing&#10;&#10;Description automatically generated"/>
          <p:cNvPicPr preferRelativeResize="0"/>
          <p:nvPr/>
        </p:nvPicPr>
        <p:blipFill rotWithShape="1">
          <a:blip r:embed="rId13">
            <a:alphaModFix/>
          </a:blip>
          <a:srcRect/>
          <a:stretch/>
        </p:blipFill>
        <p:spPr>
          <a:xfrm>
            <a:off x="5448219" y="4882618"/>
            <a:ext cx="476271" cy="246321"/>
          </a:xfrm>
          <a:prstGeom prst="rect">
            <a:avLst/>
          </a:prstGeom>
          <a:noFill/>
          <a:ln>
            <a:noFill/>
          </a:ln>
        </p:spPr>
      </p:pic>
      <p:cxnSp>
        <p:nvCxnSpPr>
          <p:cNvPr id="505" name="Google Shape;505;p26"/>
          <p:cNvCxnSpPr/>
          <p:nvPr/>
        </p:nvCxnSpPr>
        <p:spPr>
          <a:xfrm>
            <a:off x="6149365" y="1848475"/>
            <a:ext cx="5239600" cy="928400"/>
          </a:xfrm>
          <a:prstGeom prst="curvedConnector3">
            <a:avLst>
              <a:gd name="adj1" fmla="val 91773"/>
            </a:avLst>
          </a:prstGeom>
          <a:solidFill>
            <a:srgbClr val="E66714"/>
          </a:solidFill>
          <a:ln w="25400" cap="flat" cmpd="sng">
            <a:solidFill>
              <a:srgbClr val="F35A1C"/>
            </a:solidFill>
            <a:prstDash val="solid"/>
            <a:round/>
            <a:headEnd type="none" w="sm" len="sm"/>
            <a:tailEnd type="triangle" w="med" len="med"/>
          </a:ln>
        </p:spPr>
      </p:cxnSp>
      <p:sp>
        <p:nvSpPr>
          <p:cNvPr id="506" name="Google Shape;506;p26"/>
          <p:cNvSpPr/>
          <p:nvPr/>
        </p:nvSpPr>
        <p:spPr>
          <a:xfrm>
            <a:off x="10841047" y="2849953"/>
            <a:ext cx="1296400" cy="680000"/>
          </a:xfrm>
          <a:prstGeom prst="roundRect">
            <a:avLst>
              <a:gd name="adj" fmla="val 16667"/>
            </a:avLst>
          </a:prstGeom>
          <a:solidFill>
            <a:srgbClr val="FF0000"/>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333" b="1">
                <a:solidFill>
                  <a:srgbClr val="FFFFFF"/>
                </a:solidFill>
                <a:latin typeface="Trebuchet MS"/>
                <a:ea typeface="Trebuchet MS"/>
                <a:cs typeface="Trebuchet MS"/>
                <a:sym typeface="Trebuchet MS"/>
              </a:rPr>
              <a:t>neoSYCL</a:t>
            </a:r>
            <a:endParaRPr sz="2400"/>
          </a:p>
          <a:p>
            <a:pPr algn="ctr">
              <a:lnSpc>
                <a:spcPct val="99000"/>
              </a:lnSpc>
            </a:pPr>
            <a:r>
              <a:rPr lang="en-GB" sz="1000" b="1">
                <a:solidFill>
                  <a:srgbClr val="FFFFFF"/>
                </a:solidFill>
                <a:latin typeface="Trebuchet MS"/>
                <a:ea typeface="Trebuchet MS"/>
                <a:cs typeface="Trebuchet MS"/>
                <a:sym typeface="Trebuchet MS"/>
              </a:rPr>
              <a:t>SX-AURORA TSUBASA</a:t>
            </a:r>
            <a:endParaRPr sz="2400"/>
          </a:p>
        </p:txBody>
      </p:sp>
      <p:pic>
        <p:nvPicPr>
          <p:cNvPr id="507" name="Google Shape;507;p26"/>
          <p:cNvPicPr preferRelativeResize="0"/>
          <p:nvPr/>
        </p:nvPicPr>
        <p:blipFill>
          <a:blip r:embed="rId21">
            <a:alphaModFix/>
          </a:blip>
          <a:stretch>
            <a:fillRect/>
          </a:stretch>
        </p:blipFill>
        <p:spPr>
          <a:xfrm>
            <a:off x="11583333" y="2510283"/>
            <a:ext cx="439200" cy="245952"/>
          </a:xfrm>
          <a:prstGeom prst="rect">
            <a:avLst/>
          </a:prstGeom>
          <a:noFill/>
          <a:ln>
            <a:noFill/>
          </a:ln>
        </p:spPr>
      </p:pic>
      <p:cxnSp>
        <p:nvCxnSpPr>
          <p:cNvPr id="508" name="Google Shape;508;p26"/>
          <p:cNvCxnSpPr/>
          <p:nvPr/>
        </p:nvCxnSpPr>
        <p:spPr>
          <a:xfrm>
            <a:off x="11503260" y="3568393"/>
            <a:ext cx="2000" cy="951600"/>
          </a:xfrm>
          <a:prstGeom prst="straightConnector1">
            <a:avLst/>
          </a:prstGeom>
          <a:solidFill>
            <a:srgbClr val="E66714"/>
          </a:solidFill>
          <a:ln w="25400" cap="flat" cmpd="sng">
            <a:solidFill>
              <a:srgbClr val="FF0000"/>
            </a:solidFill>
            <a:prstDash val="solid"/>
            <a:round/>
            <a:headEnd type="none" w="sm" len="sm"/>
            <a:tailEnd type="triangle" w="med" len="med"/>
          </a:ln>
        </p:spPr>
      </p:cxnSp>
      <p:sp>
        <p:nvSpPr>
          <p:cNvPr id="509" name="Google Shape;509;p26"/>
          <p:cNvSpPr/>
          <p:nvPr/>
        </p:nvSpPr>
        <p:spPr>
          <a:xfrm>
            <a:off x="11134285" y="4558425"/>
            <a:ext cx="683600" cy="297600"/>
          </a:xfrm>
          <a:prstGeom prst="roundRect">
            <a:avLst>
              <a:gd name="adj" fmla="val 16667"/>
            </a:avLst>
          </a:prstGeom>
          <a:solidFill>
            <a:srgbClr val="FF0000"/>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pPr>
            <a:r>
              <a:rPr lang="en-GB" sz="1111" b="1">
                <a:solidFill>
                  <a:srgbClr val="FFFFFF"/>
                </a:solidFill>
                <a:latin typeface="Trebuchet MS"/>
                <a:ea typeface="Trebuchet MS"/>
                <a:cs typeface="Trebuchet MS"/>
                <a:sym typeface="Trebuchet MS"/>
              </a:rPr>
              <a:t>VEO</a:t>
            </a:r>
            <a:endParaRPr sz="2400"/>
          </a:p>
        </p:txBody>
      </p:sp>
      <p:sp>
        <p:nvSpPr>
          <p:cNvPr id="510" name="Google Shape;510;p26"/>
          <p:cNvSpPr txBox="1"/>
          <p:nvPr/>
        </p:nvSpPr>
        <p:spPr>
          <a:xfrm>
            <a:off x="10956300" y="4955967"/>
            <a:ext cx="943600" cy="461600"/>
          </a:xfrm>
          <a:prstGeom prst="rect">
            <a:avLst/>
          </a:prstGeom>
          <a:noFill/>
          <a:ln>
            <a:noFill/>
          </a:ln>
        </p:spPr>
        <p:txBody>
          <a:bodyPr spcFirstLastPara="1" wrap="square" lIns="121900" tIns="60933" rIns="121900" bIns="60933" anchor="t" anchorCtr="0">
            <a:noAutofit/>
          </a:bodyPr>
          <a:lstStyle/>
          <a:p>
            <a:pPr algn="ctr">
              <a:lnSpc>
                <a:spcPct val="99000"/>
              </a:lnSpc>
            </a:pPr>
            <a:r>
              <a:rPr lang="en-GB" sz="1111" b="1">
                <a:latin typeface="Trebuchet MS"/>
                <a:ea typeface="Trebuchet MS"/>
                <a:cs typeface="Trebuchet MS"/>
                <a:sym typeface="Trebuchet MS"/>
              </a:rPr>
              <a:t>Kunpeng</a:t>
            </a:r>
            <a:endParaRPr sz="1111" b="1">
              <a:latin typeface="Trebuchet MS"/>
              <a:ea typeface="Trebuchet MS"/>
              <a:cs typeface="Trebuchet MS"/>
              <a:sym typeface="Trebuchet MS"/>
            </a:endParaRPr>
          </a:p>
          <a:p>
            <a:pPr algn="ctr">
              <a:lnSpc>
                <a:spcPct val="99000"/>
              </a:lnSpc>
            </a:pPr>
            <a:r>
              <a:rPr lang="en-GB" sz="1111" b="1">
                <a:latin typeface="Trebuchet MS"/>
                <a:ea typeface="Trebuchet MS"/>
                <a:cs typeface="Trebuchet MS"/>
                <a:sym typeface="Trebuchet MS"/>
              </a:rPr>
              <a:t>Ascend</a:t>
            </a:r>
            <a:endParaRPr sz="1111" b="1">
              <a:latin typeface="Trebuchet MS"/>
              <a:ea typeface="Trebuchet MS"/>
              <a:cs typeface="Trebuchet MS"/>
              <a:sym typeface="Trebuchet MS"/>
            </a:endParaRPr>
          </a:p>
          <a:p>
            <a:pPr algn="ctr">
              <a:lnSpc>
                <a:spcPct val="99000"/>
              </a:lnSpc>
            </a:pPr>
            <a:r>
              <a:rPr lang="en-GB" sz="1111" b="1">
                <a:latin typeface="Trebuchet MS"/>
                <a:ea typeface="Trebuchet MS"/>
                <a:cs typeface="Trebuchet MS"/>
                <a:sym typeface="Trebuchet MS"/>
              </a:rPr>
              <a:t>Shengteng</a:t>
            </a:r>
            <a:endParaRPr sz="1111" b="1">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89" descr="Image result for tensorflow logo"/>
          <p:cNvPicPr preferRelativeResize="0"/>
          <p:nvPr/>
        </p:nvPicPr>
        <p:blipFill rotWithShape="1">
          <a:blip r:embed="rId3">
            <a:alphaModFix/>
          </a:blip>
          <a:srcRect l="19881" t="20008" r="18945" b="18331"/>
          <a:stretch/>
        </p:blipFill>
        <p:spPr>
          <a:xfrm>
            <a:off x="10315349" y="4356870"/>
            <a:ext cx="883996" cy="501173"/>
          </a:xfrm>
          <a:prstGeom prst="rect">
            <a:avLst/>
          </a:prstGeom>
          <a:noFill/>
          <a:ln>
            <a:noFill/>
          </a:ln>
        </p:spPr>
      </p:pic>
      <p:sp>
        <p:nvSpPr>
          <p:cNvPr id="630" name="Google Shape;630;p89"/>
          <p:cNvSpPr/>
          <p:nvPr/>
        </p:nvSpPr>
        <p:spPr>
          <a:xfrm rot="10800000">
            <a:off x="769320" y="1081416"/>
            <a:ext cx="10649600" cy="4855600"/>
          </a:xfrm>
          <a:prstGeom prst="triangle">
            <a:avLst>
              <a:gd name="adj" fmla="val 50000"/>
            </a:avLst>
          </a:prstGeom>
          <a:solidFill>
            <a:srgbClr val="F2F2F2"/>
          </a:solidFill>
          <a:ln>
            <a:noFill/>
          </a:ln>
        </p:spPr>
        <p:txBody>
          <a:bodyPr spcFirstLastPara="1" wrap="square" lIns="101600" tIns="50767" rIns="101600" bIns="50767" anchor="ctr" anchorCtr="0">
            <a:noAutofit/>
          </a:bodyPr>
          <a:lstStyle/>
          <a:p>
            <a:pPr algn="ctr">
              <a:lnSpc>
                <a:spcPct val="99000"/>
              </a:lnSpc>
              <a:buClr>
                <a:srgbClr val="FFFFFF"/>
              </a:buClr>
              <a:buSzPts val="1300"/>
            </a:pPr>
            <a:endParaRPr sz="1733">
              <a:solidFill>
                <a:schemeClr val="dk1"/>
              </a:solidFill>
              <a:latin typeface="Trebuchet MS"/>
              <a:ea typeface="Trebuchet MS"/>
              <a:cs typeface="Trebuchet MS"/>
              <a:sym typeface="Trebuchet MS"/>
            </a:endParaRPr>
          </a:p>
        </p:txBody>
      </p:sp>
      <p:sp>
        <p:nvSpPr>
          <p:cNvPr id="631" name="Google Shape;631;p89"/>
          <p:cNvSpPr txBox="1">
            <a:spLocks noGrp="1"/>
          </p:cNvSpPr>
          <p:nvPr>
            <p:ph type="title"/>
          </p:nvPr>
        </p:nvSpPr>
        <p:spPr>
          <a:xfrm>
            <a:off x="415600" y="593367"/>
            <a:ext cx="11360800" cy="763600"/>
          </a:xfrm>
          <a:prstGeom prst="rect">
            <a:avLst/>
          </a:prstGeom>
          <a:noFill/>
          <a:ln>
            <a:noFill/>
          </a:ln>
        </p:spPr>
        <p:txBody>
          <a:bodyPr spcFirstLastPara="1" vert="horz" wrap="square" lIns="108767" tIns="54400" rIns="108767" bIns="54400" rtlCol="0" anchor="ctr" anchorCtr="0">
            <a:noAutofit/>
          </a:bodyPr>
          <a:lstStyle/>
          <a:p>
            <a:pPr>
              <a:lnSpc>
                <a:spcPct val="100000"/>
              </a:lnSpc>
              <a:spcBef>
                <a:spcPts val="0"/>
              </a:spcBef>
              <a:buSzPts val="1400"/>
            </a:pPr>
            <a:r>
              <a:rPr lang="en" sz="3200"/>
              <a:t>SYCL Ecosystem, Research and Benchmarks </a:t>
            </a:r>
            <a:endParaRPr sz="3200"/>
          </a:p>
        </p:txBody>
      </p:sp>
      <p:sp>
        <p:nvSpPr>
          <p:cNvPr id="632" name="Google Shape;632;p89" descr="Main menu logo"/>
          <p:cNvSpPr/>
          <p:nvPr/>
        </p:nvSpPr>
        <p:spPr>
          <a:xfrm>
            <a:off x="172861" y="-160515"/>
            <a:ext cx="338800" cy="338800"/>
          </a:xfrm>
          <a:prstGeom prst="rect">
            <a:avLst/>
          </a:prstGeom>
          <a:noFill/>
          <a:ln>
            <a:noFill/>
          </a:ln>
        </p:spPr>
        <p:txBody>
          <a:bodyPr spcFirstLastPara="1" wrap="square" lIns="101600" tIns="50767" rIns="101600" bIns="50767" anchor="t" anchorCtr="0">
            <a:noAutofit/>
          </a:bodyPr>
          <a:lstStyle/>
          <a:p>
            <a:pPr>
              <a:lnSpc>
                <a:spcPct val="99000"/>
              </a:lnSpc>
              <a:buClr>
                <a:srgbClr val="000000"/>
              </a:buClr>
              <a:buSzPts val="1500"/>
            </a:pPr>
            <a:endParaRPr sz="2000">
              <a:solidFill>
                <a:srgbClr val="FFFFFF"/>
              </a:solidFill>
              <a:latin typeface="Arial Narrow"/>
              <a:ea typeface="Arial Narrow"/>
              <a:cs typeface="Arial Narrow"/>
              <a:sym typeface="Arial Narrow"/>
            </a:endParaRPr>
          </a:p>
        </p:txBody>
      </p:sp>
      <p:sp>
        <p:nvSpPr>
          <p:cNvPr id="633" name="Google Shape;633;p89" descr="Main menu logo"/>
          <p:cNvSpPr/>
          <p:nvPr/>
        </p:nvSpPr>
        <p:spPr>
          <a:xfrm>
            <a:off x="342195" y="8821"/>
            <a:ext cx="338800" cy="338800"/>
          </a:xfrm>
          <a:prstGeom prst="rect">
            <a:avLst/>
          </a:prstGeom>
          <a:noFill/>
          <a:ln>
            <a:noFill/>
          </a:ln>
        </p:spPr>
        <p:txBody>
          <a:bodyPr spcFirstLastPara="1" wrap="square" lIns="101600" tIns="50767" rIns="101600" bIns="50767" anchor="t" anchorCtr="0">
            <a:noAutofit/>
          </a:bodyPr>
          <a:lstStyle/>
          <a:p>
            <a:pPr>
              <a:lnSpc>
                <a:spcPct val="99000"/>
              </a:lnSpc>
              <a:buClr>
                <a:srgbClr val="000000"/>
              </a:buClr>
              <a:buSzPts val="1500"/>
            </a:pPr>
            <a:endParaRPr sz="2000">
              <a:solidFill>
                <a:srgbClr val="FFFFFF"/>
              </a:solidFill>
              <a:latin typeface="Arial Narrow"/>
              <a:ea typeface="Arial Narrow"/>
              <a:cs typeface="Arial Narrow"/>
              <a:sym typeface="Arial Narrow"/>
            </a:endParaRPr>
          </a:p>
        </p:txBody>
      </p:sp>
      <p:pic>
        <p:nvPicPr>
          <p:cNvPr id="634" name="Google Shape;634;p89" descr="http://upload.wikimedia.org/wikipedia/en/thumb/c/c4/QualcommLogo.svg/564px-QualcommLogo.svg.png"/>
          <p:cNvPicPr preferRelativeResize="0"/>
          <p:nvPr/>
        </p:nvPicPr>
        <p:blipFill rotWithShape="1">
          <a:blip r:embed="rId4">
            <a:alphaModFix/>
          </a:blip>
          <a:srcRect/>
          <a:stretch/>
        </p:blipFill>
        <p:spPr>
          <a:xfrm>
            <a:off x="1680671" y="5757038"/>
            <a:ext cx="1184415" cy="264604"/>
          </a:xfrm>
          <a:prstGeom prst="rect">
            <a:avLst/>
          </a:prstGeom>
          <a:noFill/>
          <a:ln>
            <a:noFill/>
          </a:ln>
        </p:spPr>
      </p:pic>
      <p:pic>
        <p:nvPicPr>
          <p:cNvPr id="635" name="Google Shape;635;p89"/>
          <p:cNvPicPr preferRelativeResize="0"/>
          <p:nvPr/>
        </p:nvPicPr>
        <p:blipFill rotWithShape="1">
          <a:blip r:embed="rId5">
            <a:alphaModFix/>
          </a:blip>
          <a:srcRect/>
          <a:stretch/>
        </p:blipFill>
        <p:spPr>
          <a:xfrm>
            <a:off x="9463911" y="5077398"/>
            <a:ext cx="1704800" cy="442791"/>
          </a:xfrm>
          <a:prstGeom prst="rect">
            <a:avLst/>
          </a:prstGeom>
          <a:noFill/>
          <a:ln>
            <a:noFill/>
          </a:ln>
        </p:spPr>
      </p:pic>
      <p:pic>
        <p:nvPicPr>
          <p:cNvPr id="636" name="Google Shape;636;p89"/>
          <p:cNvPicPr preferRelativeResize="0"/>
          <p:nvPr/>
        </p:nvPicPr>
        <p:blipFill rotWithShape="1">
          <a:blip r:embed="rId6">
            <a:alphaModFix/>
          </a:blip>
          <a:srcRect/>
          <a:stretch/>
        </p:blipFill>
        <p:spPr>
          <a:xfrm>
            <a:off x="3871352" y="5595723"/>
            <a:ext cx="840553" cy="260501"/>
          </a:xfrm>
          <a:prstGeom prst="rect">
            <a:avLst/>
          </a:prstGeom>
          <a:noFill/>
          <a:ln>
            <a:noFill/>
          </a:ln>
        </p:spPr>
      </p:pic>
      <p:pic>
        <p:nvPicPr>
          <p:cNvPr id="637" name="Google Shape;637;p89"/>
          <p:cNvPicPr preferRelativeResize="0"/>
          <p:nvPr/>
        </p:nvPicPr>
        <p:blipFill rotWithShape="1">
          <a:blip r:embed="rId7">
            <a:alphaModFix/>
          </a:blip>
          <a:srcRect/>
          <a:stretch/>
        </p:blipFill>
        <p:spPr>
          <a:xfrm>
            <a:off x="3017845" y="6103127"/>
            <a:ext cx="927505" cy="221284"/>
          </a:xfrm>
          <a:prstGeom prst="rect">
            <a:avLst/>
          </a:prstGeom>
          <a:noFill/>
          <a:ln>
            <a:noFill/>
          </a:ln>
        </p:spPr>
      </p:pic>
      <p:pic>
        <p:nvPicPr>
          <p:cNvPr id="638" name="Google Shape;638;p89"/>
          <p:cNvPicPr preferRelativeResize="0"/>
          <p:nvPr/>
        </p:nvPicPr>
        <p:blipFill rotWithShape="1">
          <a:blip r:embed="rId8">
            <a:alphaModFix/>
          </a:blip>
          <a:srcRect/>
          <a:stretch/>
        </p:blipFill>
        <p:spPr>
          <a:xfrm>
            <a:off x="9066412" y="5611537"/>
            <a:ext cx="1184433" cy="780187"/>
          </a:xfrm>
          <a:prstGeom prst="rect">
            <a:avLst/>
          </a:prstGeom>
          <a:noFill/>
          <a:ln>
            <a:noFill/>
          </a:ln>
        </p:spPr>
      </p:pic>
      <p:sp>
        <p:nvSpPr>
          <p:cNvPr id="639" name="Google Shape;639;p89"/>
          <p:cNvSpPr txBox="1"/>
          <p:nvPr/>
        </p:nvSpPr>
        <p:spPr>
          <a:xfrm>
            <a:off x="3871351" y="6173085"/>
            <a:ext cx="4206000" cy="4072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500"/>
            </a:pPr>
            <a:r>
              <a:rPr lang="en" sz="2000" b="1">
                <a:solidFill>
                  <a:srgbClr val="C00000"/>
                </a:solidFill>
                <a:latin typeface="Trebuchet MS"/>
                <a:ea typeface="Trebuchet MS"/>
                <a:cs typeface="Trebuchet MS"/>
                <a:sym typeface="Trebuchet MS"/>
              </a:rPr>
              <a:t>Working Group Members </a:t>
            </a:r>
            <a:endParaRPr sz="1600">
              <a:solidFill>
                <a:srgbClr val="000000"/>
              </a:solidFill>
              <a:latin typeface="Arial"/>
              <a:ea typeface="Arial"/>
              <a:cs typeface="Arial"/>
              <a:sym typeface="Arial"/>
            </a:endParaRPr>
          </a:p>
        </p:txBody>
      </p:sp>
      <p:cxnSp>
        <p:nvCxnSpPr>
          <p:cNvPr id="640" name="Google Shape;640;p89"/>
          <p:cNvCxnSpPr/>
          <p:nvPr/>
        </p:nvCxnSpPr>
        <p:spPr>
          <a:xfrm>
            <a:off x="1185333" y="4858037"/>
            <a:ext cx="10014000" cy="0"/>
          </a:xfrm>
          <a:prstGeom prst="straightConnector1">
            <a:avLst/>
          </a:prstGeom>
          <a:solidFill>
            <a:srgbClr val="E66714"/>
          </a:solidFill>
          <a:ln w="25400" cap="flat" cmpd="sng">
            <a:solidFill>
              <a:schemeClr val="dk1"/>
            </a:solidFill>
            <a:prstDash val="solid"/>
            <a:round/>
            <a:headEnd type="none" w="sm" len="sm"/>
            <a:tailEnd type="none" w="sm" len="sm"/>
          </a:ln>
        </p:spPr>
      </p:cxnSp>
      <p:sp>
        <p:nvSpPr>
          <p:cNvPr id="641" name="Google Shape;641;p89"/>
          <p:cNvSpPr txBox="1"/>
          <p:nvPr/>
        </p:nvSpPr>
        <p:spPr>
          <a:xfrm>
            <a:off x="7059539" y="1386499"/>
            <a:ext cx="1704800" cy="272000"/>
          </a:xfrm>
          <a:prstGeom prst="rect">
            <a:avLst/>
          </a:prstGeom>
          <a:noFill/>
          <a:ln>
            <a:noFill/>
          </a:ln>
        </p:spPr>
        <p:txBody>
          <a:bodyPr spcFirstLastPara="1" wrap="square" lIns="101600" tIns="50767" rIns="101600" bIns="50767" anchor="t" anchorCtr="0">
            <a:noAutofit/>
          </a:bodyPr>
          <a:lstStyle/>
          <a:p>
            <a:pPr>
              <a:lnSpc>
                <a:spcPct val="99000"/>
              </a:lnSpc>
              <a:buClr>
                <a:srgbClr val="000000"/>
              </a:buClr>
              <a:buSzPts val="800"/>
            </a:pPr>
            <a:r>
              <a:rPr lang="en" sz="1067" b="1">
                <a:solidFill>
                  <a:srgbClr val="C00000"/>
                </a:solidFill>
                <a:latin typeface="Trebuchet MS"/>
                <a:ea typeface="Trebuchet MS"/>
                <a:cs typeface="Trebuchet MS"/>
                <a:sym typeface="Trebuchet MS"/>
              </a:rPr>
              <a:t>Benchmarks/Books</a:t>
            </a:r>
            <a:endParaRPr sz="1600">
              <a:solidFill>
                <a:srgbClr val="000000"/>
              </a:solidFill>
              <a:latin typeface="Arial"/>
              <a:ea typeface="Arial"/>
              <a:cs typeface="Arial"/>
              <a:sym typeface="Arial"/>
            </a:endParaRPr>
          </a:p>
        </p:txBody>
      </p:sp>
      <p:grpSp>
        <p:nvGrpSpPr>
          <p:cNvPr id="642" name="Google Shape;642;p89"/>
          <p:cNvGrpSpPr/>
          <p:nvPr/>
        </p:nvGrpSpPr>
        <p:grpSpPr>
          <a:xfrm>
            <a:off x="3285192" y="1353399"/>
            <a:ext cx="6795021" cy="3333493"/>
            <a:chOff x="2967682" y="972839"/>
            <a:chExt cx="6115764" cy="3000264"/>
          </a:xfrm>
        </p:grpSpPr>
        <p:sp>
          <p:nvSpPr>
            <p:cNvPr id="643" name="Google Shape;643;p89"/>
            <p:cNvSpPr txBox="1"/>
            <p:nvPr/>
          </p:nvSpPr>
          <p:spPr>
            <a:xfrm>
              <a:off x="2967682" y="3637103"/>
              <a:ext cx="885300" cy="3360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1200"/>
              </a:pPr>
              <a:endParaRPr sz="1600">
                <a:solidFill>
                  <a:srgbClr val="000000"/>
                </a:solidFill>
                <a:latin typeface="Arial"/>
                <a:ea typeface="Arial"/>
                <a:cs typeface="Arial"/>
                <a:sym typeface="Arial"/>
              </a:endParaRPr>
            </a:p>
          </p:txBody>
        </p:sp>
        <p:sp>
          <p:nvSpPr>
            <p:cNvPr id="644" name="Google Shape;644;p89"/>
            <p:cNvSpPr txBox="1"/>
            <p:nvPr/>
          </p:nvSpPr>
          <p:spPr>
            <a:xfrm>
              <a:off x="7983346" y="972839"/>
              <a:ext cx="1100100" cy="3969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800"/>
              </a:pPr>
              <a:r>
                <a:rPr lang="en" sz="1067" b="1">
                  <a:solidFill>
                    <a:srgbClr val="C00000"/>
                  </a:solidFill>
                  <a:latin typeface="Trebuchet MS"/>
                  <a:ea typeface="Trebuchet MS"/>
                  <a:cs typeface="Trebuchet MS"/>
                  <a:sym typeface="Trebuchet MS"/>
                </a:rPr>
                <a:t>Linear Algebra </a:t>
              </a:r>
              <a:br>
                <a:rPr lang="en" sz="1067" b="1">
                  <a:solidFill>
                    <a:srgbClr val="C00000"/>
                  </a:solidFill>
                  <a:latin typeface="Trebuchet MS"/>
                  <a:ea typeface="Trebuchet MS"/>
                  <a:cs typeface="Trebuchet MS"/>
                  <a:sym typeface="Trebuchet MS"/>
                </a:rPr>
              </a:br>
              <a:r>
                <a:rPr lang="en" sz="1067" b="1">
                  <a:solidFill>
                    <a:srgbClr val="C00000"/>
                  </a:solidFill>
                  <a:latin typeface="Trebuchet MS"/>
                  <a:ea typeface="Trebuchet MS"/>
                  <a:cs typeface="Trebuchet MS"/>
                  <a:sym typeface="Trebuchet MS"/>
                </a:rPr>
                <a:t>Libraries </a:t>
              </a:r>
              <a:endParaRPr sz="1600">
                <a:solidFill>
                  <a:srgbClr val="000000"/>
                </a:solidFill>
                <a:latin typeface="Arial"/>
                <a:ea typeface="Arial"/>
                <a:cs typeface="Arial"/>
                <a:sym typeface="Arial"/>
              </a:endParaRPr>
            </a:p>
          </p:txBody>
        </p:sp>
      </p:grpSp>
      <p:sp>
        <p:nvSpPr>
          <p:cNvPr id="645" name="Google Shape;645;p89"/>
          <p:cNvSpPr txBox="1"/>
          <p:nvPr/>
        </p:nvSpPr>
        <p:spPr>
          <a:xfrm>
            <a:off x="1168963" y="1353385"/>
            <a:ext cx="1439200" cy="440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800"/>
            </a:pPr>
            <a:r>
              <a:rPr lang="en" sz="1067" b="1">
                <a:solidFill>
                  <a:srgbClr val="C00000"/>
                </a:solidFill>
                <a:latin typeface="Trebuchet MS"/>
                <a:ea typeface="Trebuchet MS"/>
                <a:cs typeface="Trebuchet MS"/>
                <a:sym typeface="Trebuchet MS"/>
              </a:rPr>
              <a:t>Implementations</a:t>
            </a:r>
            <a:endParaRPr sz="1600">
              <a:solidFill>
                <a:srgbClr val="000000"/>
              </a:solidFill>
              <a:latin typeface="Arial"/>
              <a:ea typeface="Arial"/>
              <a:cs typeface="Arial"/>
              <a:sym typeface="Arial"/>
            </a:endParaRPr>
          </a:p>
        </p:txBody>
      </p:sp>
      <p:sp>
        <p:nvSpPr>
          <p:cNvPr id="646" name="Google Shape;646;p89"/>
          <p:cNvSpPr txBox="1"/>
          <p:nvPr/>
        </p:nvSpPr>
        <p:spPr>
          <a:xfrm>
            <a:off x="10102285" y="1272144"/>
            <a:ext cx="1938400" cy="440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800"/>
            </a:pPr>
            <a:r>
              <a:rPr lang="en" sz="1067" b="1">
                <a:solidFill>
                  <a:srgbClr val="C00000"/>
                </a:solidFill>
                <a:latin typeface="Trebuchet MS"/>
                <a:ea typeface="Trebuchet MS"/>
                <a:cs typeface="Trebuchet MS"/>
                <a:sym typeface="Trebuchet MS"/>
              </a:rPr>
              <a:t>Machine Learning </a:t>
            </a:r>
            <a:br>
              <a:rPr lang="en" sz="1067" b="1">
                <a:solidFill>
                  <a:srgbClr val="C00000"/>
                </a:solidFill>
                <a:latin typeface="Trebuchet MS"/>
                <a:ea typeface="Trebuchet MS"/>
                <a:cs typeface="Trebuchet MS"/>
                <a:sym typeface="Trebuchet MS"/>
              </a:rPr>
            </a:br>
            <a:r>
              <a:rPr lang="en" sz="1067" b="1">
                <a:solidFill>
                  <a:srgbClr val="C00000"/>
                </a:solidFill>
                <a:latin typeface="Trebuchet MS"/>
                <a:ea typeface="Trebuchet MS"/>
                <a:cs typeface="Trebuchet MS"/>
                <a:sym typeface="Trebuchet MS"/>
              </a:rPr>
              <a:t>Libraries and Parallel Acceleration Frameworks</a:t>
            </a:r>
            <a:endParaRPr sz="1600">
              <a:solidFill>
                <a:srgbClr val="000000"/>
              </a:solidFill>
              <a:latin typeface="Arial"/>
              <a:ea typeface="Arial"/>
              <a:cs typeface="Arial"/>
              <a:sym typeface="Arial"/>
            </a:endParaRPr>
          </a:p>
        </p:txBody>
      </p:sp>
      <p:pic>
        <p:nvPicPr>
          <p:cNvPr id="647" name="Google Shape;647;p89" descr="A picture containing drawing&#10;&#10;Description automatically generated"/>
          <p:cNvPicPr preferRelativeResize="0"/>
          <p:nvPr/>
        </p:nvPicPr>
        <p:blipFill rotWithShape="1">
          <a:blip r:embed="rId9">
            <a:alphaModFix/>
          </a:blip>
          <a:srcRect/>
          <a:stretch/>
        </p:blipFill>
        <p:spPr>
          <a:xfrm>
            <a:off x="4782916" y="4987270"/>
            <a:ext cx="2860432" cy="1300180"/>
          </a:xfrm>
          <a:prstGeom prst="rect">
            <a:avLst/>
          </a:prstGeom>
          <a:noFill/>
          <a:ln>
            <a:noFill/>
          </a:ln>
        </p:spPr>
      </p:pic>
      <p:sp>
        <p:nvSpPr>
          <p:cNvPr id="648" name="Google Shape;648;p89"/>
          <p:cNvSpPr txBox="1"/>
          <p:nvPr/>
        </p:nvSpPr>
        <p:spPr>
          <a:xfrm>
            <a:off x="3103076" y="1353416"/>
            <a:ext cx="1418000" cy="440800"/>
          </a:xfrm>
          <a:prstGeom prst="rect">
            <a:avLst/>
          </a:prstGeom>
          <a:noFill/>
          <a:ln>
            <a:noFill/>
          </a:ln>
        </p:spPr>
        <p:txBody>
          <a:bodyPr spcFirstLastPara="1" wrap="square" lIns="101600" tIns="50767" rIns="101600" bIns="50767" anchor="t" anchorCtr="0">
            <a:noAutofit/>
          </a:bodyPr>
          <a:lstStyle/>
          <a:p>
            <a:pPr algn="ctr">
              <a:lnSpc>
                <a:spcPct val="99000"/>
              </a:lnSpc>
              <a:buClr>
                <a:srgbClr val="000000"/>
              </a:buClr>
              <a:buSzPts val="800"/>
            </a:pPr>
            <a:r>
              <a:rPr lang="en" sz="1067" b="1">
                <a:solidFill>
                  <a:srgbClr val="C00000"/>
                </a:solidFill>
                <a:latin typeface="Trebuchet MS"/>
                <a:ea typeface="Trebuchet MS"/>
                <a:cs typeface="Trebuchet MS"/>
                <a:sym typeface="Trebuchet MS"/>
              </a:rPr>
              <a:t>Research</a:t>
            </a:r>
            <a:endParaRPr sz="1600">
              <a:solidFill>
                <a:srgbClr val="000000"/>
              </a:solidFill>
              <a:latin typeface="Arial"/>
              <a:ea typeface="Arial"/>
              <a:cs typeface="Arial"/>
              <a:sym typeface="Arial"/>
            </a:endParaRPr>
          </a:p>
        </p:txBody>
      </p:sp>
      <p:sp>
        <p:nvSpPr>
          <p:cNvPr id="649" name="Google Shape;649;p89"/>
          <p:cNvSpPr txBox="1"/>
          <p:nvPr/>
        </p:nvSpPr>
        <p:spPr>
          <a:xfrm>
            <a:off x="6819733" y="4015033"/>
            <a:ext cx="2098400" cy="489200"/>
          </a:xfrm>
          <a:prstGeom prst="rect">
            <a:avLst/>
          </a:prstGeom>
          <a:noFill/>
          <a:ln>
            <a:noFill/>
          </a:ln>
        </p:spPr>
        <p:txBody>
          <a:bodyPr spcFirstLastPara="1" wrap="square" lIns="121900" tIns="121900" rIns="121900" bIns="121900" anchor="t" anchorCtr="0">
            <a:noAutofit/>
          </a:bodyPr>
          <a:lstStyle/>
          <a:p>
            <a:pPr algn="ctr">
              <a:lnSpc>
                <a:spcPct val="115000"/>
              </a:lnSpc>
              <a:spcBef>
                <a:spcPts val="3200"/>
              </a:spcBef>
              <a:spcAft>
                <a:spcPts val="800"/>
              </a:spcAft>
              <a:buClr>
                <a:srgbClr val="000000"/>
              </a:buClr>
              <a:buSzPts val="1400"/>
            </a:pPr>
            <a:r>
              <a:rPr lang="en" sz="1867">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p:txBody>
      </p:sp>
      <p:pic>
        <p:nvPicPr>
          <p:cNvPr id="650" name="Google Shape;650;p89"/>
          <p:cNvPicPr preferRelativeResize="0"/>
          <p:nvPr/>
        </p:nvPicPr>
        <p:blipFill rotWithShape="1">
          <a:blip r:embed="rId10">
            <a:alphaModFix/>
          </a:blip>
          <a:srcRect/>
          <a:stretch/>
        </p:blipFill>
        <p:spPr>
          <a:xfrm>
            <a:off x="7375925" y="4850947"/>
            <a:ext cx="1704800" cy="852400"/>
          </a:xfrm>
          <a:prstGeom prst="rect">
            <a:avLst/>
          </a:prstGeom>
          <a:noFill/>
          <a:ln>
            <a:noFill/>
          </a:ln>
        </p:spPr>
      </p:pic>
      <p:pic>
        <p:nvPicPr>
          <p:cNvPr id="651" name="Google Shape;651;p89"/>
          <p:cNvPicPr preferRelativeResize="0"/>
          <p:nvPr/>
        </p:nvPicPr>
        <p:blipFill rotWithShape="1">
          <a:blip r:embed="rId11">
            <a:alphaModFix/>
          </a:blip>
          <a:srcRect/>
          <a:stretch/>
        </p:blipFill>
        <p:spPr>
          <a:xfrm>
            <a:off x="1680668" y="4968342"/>
            <a:ext cx="1938233" cy="678381"/>
          </a:xfrm>
          <a:prstGeom prst="rect">
            <a:avLst/>
          </a:prstGeom>
          <a:noFill/>
          <a:ln>
            <a:noFill/>
          </a:ln>
        </p:spPr>
      </p:pic>
      <p:pic>
        <p:nvPicPr>
          <p:cNvPr id="652" name="Google Shape;652;p89"/>
          <p:cNvPicPr preferRelativeResize="0"/>
          <p:nvPr/>
        </p:nvPicPr>
        <p:blipFill rotWithShape="1">
          <a:blip r:embed="rId12">
            <a:alphaModFix/>
          </a:blip>
          <a:srcRect/>
          <a:stretch/>
        </p:blipFill>
        <p:spPr>
          <a:xfrm>
            <a:off x="1586551" y="2479412"/>
            <a:ext cx="1704800" cy="954688"/>
          </a:xfrm>
          <a:prstGeom prst="rect">
            <a:avLst/>
          </a:prstGeom>
          <a:noFill/>
          <a:ln>
            <a:noFill/>
          </a:ln>
        </p:spPr>
      </p:pic>
      <p:pic>
        <p:nvPicPr>
          <p:cNvPr id="653" name="Google Shape;653;p89"/>
          <p:cNvPicPr preferRelativeResize="0"/>
          <p:nvPr/>
        </p:nvPicPr>
        <p:blipFill rotWithShape="1">
          <a:blip r:embed="rId13">
            <a:alphaModFix/>
          </a:blip>
          <a:srcRect/>
          <a:stretch/>
        </p:blipFill>
        <p:spPr>
          <a:xfrm>
            <a:off x="858664" y="3436400"/>
            <a:ext cx="1899520" cy="678400"/>
          </a:xfrm>
          <a:prstGeom prst="rect">
            <a:avLst/>
          </a:prstGeom>
          <a:noFill/>
          <a:ln>
            <a:noFill/>
          </a:ln>
        </p:spPr>
      </p:pic>
      <p:pic>
        <p:nvPicPr>
          <p:cNvPr id="654" name="Google Shape;654;p89"/>
          <p:cNvPicPr preferRelativeResize="0"/>
          <p:nvPr/>
        </p:nvPicPr>
        <p:blipFill rotWithShape="1">
          <a:blip r:embed="rId14">
            <a:alphaModFix/>
          </a:blip>
          <a:srcRect/>
          <a:stretch/>
        </p:blipFill>
        <p:spPr>
          <a:xfrm>
            <a:off x="931337" y="4089351"/>
            <a:ext cx="1958435" cy="558224"/>
          </a:xfrm>
          <a:prstGeom prst="rect">
            <a:avLst/>
          </a:prstGeom>
          <a:noFill/>
          <a:ln>
            <a:noFill/>
          </a:ln>
        </p:spPr>
      </p:pic>
      <p:pic>
        <p:nvPicPr>
          <p:cNvPr id="655" name="Google Shape;655;p89"/>
          <p:cNvPicPr preferRelativeResize="0"/>
          <p:nvPr/>
        </p:nvPicPr>
        <p:blipFill rotWithShape="1">
          <a:blip r:embed="rId15">
            <a:alphaModFix/>
          </a:blip>
          <a:srcRect/>
          <a:stretch/>
        </p:blipFill>
        <p:spPr>
          <a:xfrm>
            <a:off x="3063511" y="1363647"/>
            <a:ext cx="1704800" cy="896407"/>
          </a:xfrm>
          <a:prstGeom prst="rect">
            <a:avLst/>
          </a:prstGeom>
          <a:noFill/>
          <a:ln>
            <a:noFill/>
          </a:ln>
        </p:spPr>
      </p:pic>
      <p:pic>
        <p:nvPicPr>
          <p:cNvPr id="656" name="Google Shape;656;p89"/>
          <p:cNvPicPr preferRelativeResize="0"/>
          <p:nvPr/>
        </p:nvPicPr>
        <p:blipFill rotWithShape="1">
          <a:blip r:embed="rId16">
            <a:alphaModFix/>
          </a:blip>
          <a:srcRect/>
          <a:stretch/>
        </p:blipFill>
        <p:spPr>
          <a:xfrm>
            <a:off x="5058497" y="1353400"/>
            <a:ext cx="1542171" cy="703600"/>
          </a:xfrm>
          <a:prstGeom prst="rect">
            <a:avLst/>
          </a:prstGeom>
          <a:noFill/>
          <a:ln>
            <a:noFill/>
          </a:ln>
        </p:spPr>
      </p:pic>
      <p:pic>
        <p:nvPicPr>
          <p:cNvPr id="657" name="Google Shape;657;p89"/>
          <p:cNvPicPr preferRelativeResize="0"/>
          <p:nvPr/>
        </p:nvPicPr>
        <p:blipFill rotWithShape="1">
          <a:blip r:embed="rId17">
            <a:alphaModFix/>
          </a:blip>
          <a:srcRect/>
          <a:stretch/>
        </p:blipFill>
        <p:spPr>
          <a:xfrm>
            <a:off x="11168711" y="5222271"/>
            <a:ext cx="896612" cy="896612"/>
          </a:xfrm>
          <a:prstGeom prst="rect">
            <a:avLst/>
          </a:prstGeom>
          <a:noFill/>
          <a:ln>
            <a:noFill/>
          </a:ln>
        </p:spPr>
      </p:pic>
      <p:pic>
        <p:nvPicPr>
          <p:cNvPr id="658" name="Google Shape;658;p89"/>
          <p:cNvPicPr preferRelativeResize="0"/>
          <p:nvPr/>
        </p:nvPicPr>
        <p:blipFill rotWithShape="1">
          <a:blip r:embed="rId18">
            <a:alphaModFix/>
          </a:blip>
          <a:srcRect/>
          <a:stretch/>
        </p:blipFill>
        <p:spPr>
          <a:xfrm>
            <a:off x="733356" y="4968323"/>
            <a:ext cx="927533" cy="927533"/>
          </a:xfrm>
          <a:prstGeom prst="rect">
            <a:avLst/>
          </a:prstGeom>
          <a:noFill/>
          <a:ln>
            <a:noFill/>
          </a:ln>
        </p:spPr>
      </p:pic>
      <p:pic>
        <p:nvPicPr>
          <p:cNvPr id="659" name="Google Shape;659;p89"/>
          <p:cNvPicPr preferRelativeResize="0"/>
          <p:nvPr/>
        </p:nvPicPr>
        <p:blipFill rotWithShape="1">
          <a:blip r:embed="rId19">
            <a:alphaModFix/>
          </a:blip>
          <a:srcRect/>
          <a:stretch/>
        </p:blipFill>
        <p:spPr>
          <a:xfrm>
            <a:off x="2219629" y="1677100"/>
            <a:ext cx="719452" cy="703600"/>
          </a:xfrm>
          <a:prstGeom prst="rect">
            <a:avLst/>
          </a:prstGeom>
          <a:noFill/>
          <a:ln>
            <a:noFill/>
          </a:ln>
        </p:spPr>
      </p:pic>
      <p:pic>
        <p:nvPicPr>
          <p:cNvPr id="660" name="Google Shape;660;p89"/>
          <p:cNvPicPr preferRelativeResize="0"/>
          <p:nvPr/>
        </p:nvPicPr>
        <p:blipFill rotWithShape="1">
          <a:blip r:embed="rId20">
            <a:alphaModFix/>
          </a:blip>
          <a:srcRect/>
          <a:stretch/>
        </p:blipFill>
        <p:spPr>
          <a:xfrm>
            <a:off x="723528" y="5985158"/>
            <a:ext cx="2034657" cy="611889"/>
          </a:xfrm>
          <a:prstGeom prst="rect">
            <a:avLst/>
          </a:prstGeom>
          <a:noFill/>
          <a:ln>
            <a:noFill/>
          </a:ln>
        </p:spPr>
      </p:pic>
      <p:sp>
        <p:nvSpPr>
          <p:cNvPr id="661" name="Google Shape;661;p89"/>
          <p:cNvSpPr txBox="1"/>
          <p:nvPr/>
        </p:nvSpPr>
        <p:spPr>
          <a:xfrm>
            <a:off x="637633" y="2371167"/>
            <a:ext cx="1418000" cy="780400"/>
          </a:xfrm>
          <a:prstGeom prst="rect">
            <a:avLst/>
          </a:prstGeom>
          <a:noFill/>
          <a:ln>
            <a:noFill/>
          </a:ln>
        </p:spPr>
        <p:txBody>
          <a:bodyPr spcFirstLastPara="1" wrap="square" lIns="121900" tIns="121900" rIns="121900" bIns="121900" anchor="t" anchorCtr="0">
            <a:noAutofit/>
          </a:bodyPr>
          <a:lstStyle/>
          <a:p>
            <a:pPr>
              <a:buClr>
                <a:srgbClr val="000000"/>
              </a:buClr>
              <a:buSzPts val="1400"/>
            </a:pPr>
            <a:endParaRPr sz="1867">
              <a:solidFill>
                <a:srgbClr val="000000"/>
              </a:solidFill>
              <a:latin typeface="Trebuchet MS"/>
              <a:ea typeface="Trebuchet MS"/>
              <a:cs typeface="Trebuchet MS"/>
              <a:sym typeface="Trebuchet MS"/>
            </a:endParaRPr>
          </a:p>
        </p:txBody>
      </p:sp>
      <p:pic>
        <p:nvPicPr>
          <p:cNvPr id="662" name="Google Shape;662;p89" descr="Image result for oneapi logo"/>
          <p:cNvPicPr preferRelativeResize="0"/>
          <p:nvPr/>
        </p:nvPicPr>
        <p:blipFill rotWithShape="1">
          <a:blip r:embed="rId21">
            <a:alphaModFix/>
          </a:blip>
          <a:srcRect/>
          <a:stretch/>
        </p:blipFill>
        <p:spPr>
          <a:xfrm>
            <a:off x="881757" y="2645234"/>
            <a:ext cx="563992" cy="551228"/>
          </a:xfrm>
          <a:prstGeom prst="rect">
            <a:avLst/>
          </a:prstGeom>
          <a:noFill/>
          <a:ln>
            <a:noFill/>
          </a:ln>
        </p:spPr>
      </p:pic>
      <p:pic>
        <p:nvPicPr>
          <p:cNvPr id="663" name="Google Shape;663;p89"/>
          <p:cNvPicPr preferRelativeResize="0"/>
          <p:nvPr/>
        </p:nvPicPr>
        <p:blipFill rotWithShape="1">
          <a:blip r:embed="rId22">
            <a:alphaModFix/>
          </a:blip>
          <a:srcRect/>
          <a:stretch/>
        </p:blipFill>
        <p:spPr>
          <a:xfrm>
            <a:off x="7329303" y="2652832"/>
            <a:ext cx="1332800" cy="1865920"/>
          </a:xfrm>
          <a:prstGeom prst="rect">
            <a:avLst/>
          </a:prstGeom>
          <a:noFill/>
          <a:ln>
            <a:noFill/>
          </a:ln>
        </p:spPr>
      </p:pic>
      <p:pic>
        <p:nvPicPr>
          <p:cNvPr id="664" name="Google Shape;664;p89" descr="Tohoku University - APRU"/>
          <p:cNvPicPr preferRelativeResize="0"/>
          <p:nvPr/>
        </p:nvPicPr>
        <p:blipFill rotWithShape="1">
          <a:blip r:embed="rId23">
            <a:alphaModFix/>
          </a:blip>
          <a:srcRect/>
          <a:stretch/>
        </p:blipFill>
        <p:spPr>
          <a:xfrm>
            <a:off x="10402339" y="5717841"/>
            <a:ext cx="840535" cy="852323"/>
          </a:xfrm>
          <a:prstGeom prst="rect">
            <a:avLst/>
          </a:prstGeom>
          <a:noFill/>
          <a:ln>
            <a:noFill/>
          </a:ln>
        </p:spPr>
      </p:pic>
      <p:sp>
        <p:nvSpPr>
          <p:cNvPr id="665" name="Google Shape;665;p89"/>
          <p:cNvSpPr/>
          <p:nvPr/>
        </p:nvSpPr>
        <p:spPr>
          <a:xfrm>
            <a:off x="757600" y="2115108"/>
            <a:ext cx="1337600" cy="362000"/>
          </a:xfrm>
          <a:prstGeom prst="roundRect">
            <a:avLst>
              <a:gd name="adj" fmla="val 16667"/>
            </a:avLst>
          </a:prstGeom>
          <a:solidFill>
            <a:srgbClr val="3E1485"/>
          </a:solidFill>
          <a:ln w="9525" cap="flat" cmpd="sng">
            <a:solidFill>
              <a:schemeClr val="dk1"/>
            </a:solidFill>
            <a:prstDash val="solid"/>
            <a:round/>
            <a:headEnd type="none" w="sm" len="sm"/>
            <a:tailEnd type="none" w="sm" len="sm"/>
          </a:ln>
        </p:spPr>
        <p:txBody>
          <a:bodyPr spcFirstLastPara="1" wrap="square" lIns="101600" tIns="50800" rIns="101600" bIns="50800" anchor="ctr" anchorCtr="0">
            <a:noAutofit/>
          </a:bodyPr>
          <a:lstStyle/>
          <a:p>
            <a:pPr algn="ctr">
              <a:lnSpc>
                <a:spcPct val="99000"/>
              </a:lnSpc>
              <a:buClr>
                <a:srgbClr val="000000"/>
              </a:buClr>
              <a:buSzPts val="800"/>
            </a:pPr>
            <a:r>
              <a:rPr lang="en" sz="1067" b="1">
                <a:solidFill>
                  <a:srgbClr val="FFFFFF"/>
                </a:solidFill>
                <a:latin typeface="Trebuchet MS"/>
                <a:ea typeface="Trebuchet MS"/>
                <a:cs typeface="Trebuchet MS"/>
                <a:sym typeface="Trebuchet MS"/>
              </a:rPr>
              <a:t>neoSYCL</a:t>
            </a:r>
            <a:endParaRPr sz="1600">
              <a:solidFill>
                <a:srgbClr val="000000"/>
              </a:solidFill>
              <a:latin typeface="Arial"/>
              <a:ea typeface="Arial"/>
              <a:cs typeface="Arial"/>
              <a:sym typeface="Arial"/>
            </a:endParaRPr>
          </a:p>
          <a:p>
            <a:pPr algn="ctr">
              <a:lnSpc>
                <a:spcPct val="99000"/>
              </a:lnSpc>
              <a:buClr>
                <a:srgbClr val="000000"/>
              </a:buClr>
              <a:buSzPts val="600"/>
            </a:pPr>
            <a:r>
              <a:rPr lang="en" sz="800" b="1">
                <a:solidFill>
                  <a:srgbClr val="FFFFFF"/>
                </a:solidFill>
                <a:latin typeface="Trebuchet MS"/>
                <a:ea typeface="Trebuchet MS"/>
                <a:cs typeface="Trebuchet MS"/>
                <a:sym typeface="Trebuchet MS"/>
              </a:rPr>
              <a:t>SX-AURORA TSUBASA</a:t>
            </a:r>
            <a:endParaRPr sz="1600">
              <a:solidFill>
                <a:srgbClr val="000000"/>
              </a:solidFill>
              <a:latin typeface="Arial"/>
              <a:ea typeface="Arial"/>
              <a:cs typeface="Arial"/>
              <a:sym typeface="Arial"/>
            </a:endParaRPr>
          </a:p>
        </p:txBody>
      </p:sp>
      <p:pic>
        <p:nvPicPr>
          <p:cNvPr id="666" name="Google Shape;666;p89"/>
          <p:cNvPicPr preferRelativeResize="0"/>
          <p:nvPr/>
        </p:nvPicPr>
        <p:blipFill rotWithShape="1">
          <a:blip r:embed="rId24">
            <a:alphaModFix/>
          </a:blip>
          <a:srcRect t="37103" b="34158"/>
          <a:stretch/>
        </p:blipFill>
        <p:spPr>
          <a:xfrm>
            <a:off x="5696424" y="4398204"/>
            <a:ext cx="1332800" cy="383009"/>
          </a:xfrm>
          <a:prstGeom prst="rect">
            <a:avLst/>
          </a:prstGeom>
          <a:noFill/>
          <a:ln>
            <a:noFill/>
          </a:ln>
        </p:spPr>
      </p:pic>
      <p:graphicFrame>
        <p:nvGraphicFramePr>
          <p:cNvPr id="667" name="Google Shape;667;p89"/>
          <p:cNvGraphicFramePr/>
          <p:nvPr/>
        </p:nvGraphicFramePr>
        <p:xfrm>
          <a:off x="8623433" y="1967209"/>
          <a:ext cx="3385733" cy="2890833"/>
        </p:xfrm>
        <a:graphic>
          <a:graphicData uri="http://schemas.openxmlformats.org/drawingml/2006/table">
            <a:tbl>
              <a:tblPr>
                <a:noFill/>
              </a:tblPr>
              <a:tblGrid>
                <a:gridCol w="840467">
                  <a:extLst>
                    <a:ext uri="{9D8B030D-6E8A-4147-A177-3AD203B41FA5}">
                      <a16:colId xmlns:a16="http://schemas.microsoft.com/office/drawing/2014/main" val="20000"/>
                    </a:ext>
                  </a:extLst>
                </a:gridCol>
                <a:gridCol w="733033">
                  <a:extLst>
                    <a:ext uri="{9D8B030D-6E8A-4147-A177-3AD203B41FA5}">
                      <a16:colId xmlns:a16="http://schemas.microsoft.com/office/drawing/2014/main" val="20001"/>
                    </a:ext>
                  </a:extLst>
                </a:gridCol>
                <a:gridCol w="965800">
                  <a:extLst>
                    <a:ext uri="{9D8B030D-6E8A-4147-A177-3AD203B41FA5}">
                      <a16:colId xmlns:a16="http://schemas.microsoft.com/office/drawing/2014/main" val="20002"/>
                    </a:ext>
                  </a:extLst>
                </a:gridCol>
                <a:gridCol w="846433">
                  <a:extLst>
                    <a:ext uri="{9D8B030D-6E8A-4147-A177-3AD203B41FA5}">
                      <a16:colId xmlns:a16="http://schemas.microsoft.com/office/drawing/2014/main" val="20003"/>
                    </a:ext>
                  </a:extLst>
                </a:gridCol>
              </a:tblGrid>
              <a:tr h="513833">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t>BLAS</a:t>
                      </a:r>
                      <a:endParaRPr sz="1200" b="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t>FFT</a:t>
                      </a:r>
                      <a:endParaRPr sz="1200" b="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t>Math</a:t>
                      </a:r>
                      <a:endParaRPr sz="1200" b="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a:t>RAND</a:t>
                      </a:r>
                      <a:endParaRPr sz="1200" b="1" u="none" strike="noStrike" cap="none"/>
                    </a:p>
                  </a:txBody>
                  <a:tcPr marL="121900" marR="121900" marT="121900" marB="121900"/>
                </a:tc>
                <a:extLst>
                  <a:ext uri="{0D108BD9-81ED-4DB2-BD59-A6C34878D82A}">
                    <a16:rowId xmlns:a16="http://schemas.microsoft.com/office/drawing/2014/main" val="10000"/>
                  </a:ext>
                </a:extLst>
              </a:tr>
              <a:tr h="892500">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SYCLBLAS</a:t>
                      </a:r>
                      <a:endParaRPr sz="800" u="none" strike="noStrike" cap="none"/>
                    </a:p>
                    <a:p>
                      <a:pPr marL="0" marR="0" lvl="0" indent="0" algn="l" rtl="0">
                        <a:lnSpc>
                          <a:spcPct val="100000"/>
                        </a:lnSpc>
                        <a:spcBef>
                          <a:spcPts val="0"/>
                        </a:spcBef>
                        <a:spcAft>
                          <a:spcPts val="0"/>
                        </a:spcAft>
                        <a:buClr>
                          <a:srgbClr val="000000"/>
                        </a:buClr>
                        <a:buSzPts val="600"/>
                        <a:buFont typeface="Arial"/>
                        <a:buNone/>
                      </a:pPr>
                      <a:r>
                        <a:rPr lang="en" sz="800" u="none" strike="noStrike" cap="none"/>
                        <a:t>oneMKL</a:t>
                      </a:r>
                      <a:endParaRPr sz="8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oneMKL</a:t>
                      </a:r>
                      <a:endParaRPr sz="8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oneMKL</a:t>
                      </a:r>
                      <a:endParaRPr sz="8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oneMKL</a:t>
                      </a:r>
                      <a:endParaRPr sz="800" u="none" strike="noStrike" cap="none"/>
                    </a:p>
                  </a:txBody>
                  <a:tcPr marL="121900" marR="121900" marT="121900" marB="121900"/>
                </a:tc>
                <a:extLst>
                  <a:ext uri="{0D108BD9-81ED-4DB2-BD59-A6C34878D82A}">
                    <a16:rowId xmlns:a16="http://schemas.microsoft.com/office/drawing/2014/main" val="10001"/>
                  </a:ext>
                </a:extLst>
              </a:tr>
              <a:tr h="513833">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t>SOLVER</a:t>
                      </a:r>
                      <a:endParaRPr sz="900" b="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t>SPARSE</a:t>
                      </a:r>
                      <a:endParaRPr sz="900" b="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t>TENSOR</a:t>
                      </a:r>
                      <a:endParaRPr sz="900" b="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t>STL</a:t>
                      </a:r>
                      <a:endParaRPr sz="900" b="1" u="none" strike="noStrike" cap="none"/>
                    </a:p>
                  </a:txBody>
                  <a:tcPr marL="121900" marR="121900" marT="121900" marB="121900"/>
                </a:tc>
                <a:extLst>
                  <a:ext uri="{0D108BD9-81ED-4DB2-BD59-A6C34878D82A}">
                    <a16:rowId xmlns:a16="http://schemas.microsoft.com/office/drawing/2014/main" val="10002"/>
                  </a:ext>
                </a:extLst>
              </a:tr>
              <a:tr h="970667">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oneMKL</a:t>
                      </a:r>
                      <a:endParaRPr sz="8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oneMKL</a:t>
                      </a:r>
                      <a:endParaRPr sz="8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SYCL-DNN</a:t>
                      </a:r>
                      <a:endParaRPr sz="800" u="none" strike="noStrike" cap="none"/>
                    </a:p>
                    <a:p>
                      <a:pPr marL="0" marR="0" lvl="0" indent="0" algn="l" rtl="0">
                        <a:lnSpc>
                          <a:spcPct val="100000"/>
                        </a:lnSpc>
                        <a:spcBef>
                          <a:spcPts val="0"/>
                        </a:spcBef>
                        <a:spcAft>
                          <a:spcPts val="0"/>
                        </a:spcAft>
                        <a:buClr>
                          <a:srgbClr val="000000"/>
                        </a:buClr>
                        <a:buSzPts val="600"/>
                        <a:buFont typeface="Arial"/>
                        <a:buNone/>
                      </a:pPr>
                      <a:r>
                        <a:rPr lang="en" sz="800" u="none" strike="noStrike" cap="none"/>
                        <a:t>Eigen</a:t>
                      </a:r>
                      <a:endParaRPr sz="800" u="none" strike="noStrike" cap="none"/>
                    </a:p>
                    <a:p>
                      <a:pPr marL="0" marR="0" lvl="0" indent="0" algn="l" rtl="0">
                        <a:lnSpc>
                          <a:spcPct val="100000"/>
                        </a:lnSpc>
                        <a:spcBef>
                          <a:spcPts val="0"/>
                        </a:spcBef>
                        <a:spcAft>
                          <a:spcPts val="0"/>
                        </a:spcAft>
                        <a:buClr>
                          <a:srgbClr val="000000"/>
                        </a:buClr>
                        <a:buSzPts val="600"/>
                        <a:buFont typeface="Arial"/>
                        <a:buNone/>
                      </a:pPr>
                      <a:r>
                        <a:rPr lang="en" sz="800" u="none" strike="noStrike" cap="none"/>
                        <a:t>oneDNN</a:t>
                      </a:r>
                      <a:endParaRPr sz="8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600"/>
                        <a:buFont typeface="Arial"/>
                        <a:buNone/>
                      </a:pPr>
                      <a:r>
                        <a:rPr lang="en" sz="800" u="none" strike="noStrike" cap="none"/>
                        <a:t>SYCL Parallel STL</a:t>
                      </a:r>
                      <a:endParaRPr sz="800" u="none" strike="noStrike" cap="none"/>
                    </a:p>
                    <a:p>
                      <a:pPr marL="0" marR="0" lvl="0" indent="0" algn="l" rtl="0">
                        <a:lnSpc>
                          <a:spcPct val="100000"/>
                        </a:lnSpc>
                        <a:spcBef>
                          <a:spcPts val="0"/>
                        </a:spcBef>
                        <a:spcAft>
                          <a:spcPts val="0"/>
                        </a:spcAft>
                        <a:buClr>
                          <a:srgbClr val="000000"/>
                        </a:buClr>
                        <a:buSzPts val="600"/>
                        <a:buFont typeface="Arial"/>
                        <a:buNone/>
                      </a:pPr>
                      <a:r>
                        <a:rPr lang="en" sz="800" u="none" strike="noStrike" cap="none"/>
                        <a:t>oneDPL</a:t>
                      </a:r>
                      <a:endParaRPr sz="800" u="none" strike="noStrike" cap="none"/>
                    </a:p>
                  </a:txBody>
                  <a:tcPr marL="121900" marR="121900" marT="121900" marB="121900"/>
                </a:tc>
                <a:extLst>
                  <a:ext uri="{0D108BD9-81ED-4DB2-BD59-A6C34878D82A}">
                    <a16:rowId xmlns:a16="http://schemas.microsoft.com/office/drawing/2014/main" val="10003"/>
                  </a:ext>
                </a:extLst>
              </a:tr>
            </a:tbl>
          </a:graphicData>
        </a:graphic>
      </p:graphicFrame>
      <p:pic>
        <p:nvPicPr>
          <p:cNvPr id="668" name="Google Shape;668;p89"/>
          <p:cNvPicPr preferRelativeResize="0"/>
          <p:nvPr/>
        </p:nvPicPr>
        <p:blipFill rotWithShape="1">
          <a:blip r:embed="rId25">
            <a:alphaModFix/>
          </a:blip>
          <a:srcRect/>
          <a:stretch/>
        </p:blipFill>
        <p:spPr>
          <a:xfrm>
            <a:off x="5478767" y="2645234"/>
            <a:ext cx="2012800" cy="865909"/>
          </a:xfrm>
          <a:prstGeom prst="rect">
            <a:avLst/>
          </a:prstGeom>
          <a:noFill/>
          <a:ln>
            <a:noFill/>
          </a:ln>
        </p:spPr>
      </p:pic>
      <p:sp>
        <p:nvSpPr>
          <p:cNvPr id="669" name="Google Shape;669;p89"/>
          <p:cNvSpPr txBox="1"/>
          <p:nvPr/>
        </p:nvSpPr>
        <p:spPr>
          <a:xfrm>
            <a:off x="7286501" y="4000473"/>
            <a:ext cx="1542000" cy="1169511"/>
          </a:xfrm>
          <a:prstGeom prst="rect">
            <a:avLst/>
          </a:prstGeom>
          <a:noFill/>
          <a:ln>
            <a:noFill/>
          </a:ln>
        </p:spPr>
        <p:txBody>
          <a:bodyPr spcFirstLastPara="1" wrap="square" lIns="121900" tIns="121900" rIns="121900" bIns="121900" anchor="t" anchorCtr="0">
            <a:spAutoFit/>
          </a:bodyPr>
          <a:lstStyle/>
          <a:p>
            <a:pPr>
              <a:lnSpc>
                <a:spcPct val="125000"/>
              </a:lnSpc>
              <a:spcBef>
                <a:spcPts val="3200"/>
              </a:spcBef>
              <a:spcAft>
                <a:spcPts val="1600"/>
              </a:spcAft>
              <a:buClr>
                <a:srgbClr val="000000"/>
              </a:buClr>
              <a:buSzPts val="1200"/>
            </a:pPr>
            <a:r>
              <a:rPr lang="en" sz="1600" b="1">
                <a:solidFill>
                  <a:srgbClr val="24292E"/>
                </a:solidFill>
                <a:latin typeface="Arial"/>
                <a:ea typeface="Arial"/>
                <a:cs typeface="Arial"/>
                <a:sym typeface="Arial"/>
              </a:rPr>
              <a:t>SYCL-Bench</a:t>
            </a:r>
            <a:endParaRPr sz="1467"/>
          </a:p>
        </p:txBody>
      </p:sp>
      <p:sp>
        <p:nvSpPr>
          <p:cNvPr id="670" name="Google Shape;670;p89"/>
          <p:cNvSpPr txBox="1"/>
          <p:nvPr/>
        </p:nvSpPr>
        <p:spPr>
          <a:xfrm>
            <a:off x="7056767" y="1312260"/>
            <a:ext cx="1938400" cy="1708312"/>
          </a:xfrm>
          <a:prstGeom prst="rect">
            <a:avLst/>
          </a:prstGeom>
          <a:noFill/>
          <a:ln>
            <a:noFill/>
          </a:ln>
        </p:spPr>
        <p:txBody>
          <a:bodyPr spcFirstLastPara="1" wrap="square" lIns="121900" tIns="121900" rIns="121900" bIns="121900" anchor="t" anchorCtr="0">
            <a:spAutoFit/>
          </a:bodyPr>
          <a:lstStyle/>
          <a:p>
            <a:pPr>
              <a:lnSpc>
                <a:spcPct val="125000"/>
              </a:lnSpc>
              <a:spcBef>
                <a:spcPts val="3200"/>
              </a:spcBef>
              <a:spcAft>
                <a:spcPts val="1600"/>
              </a:spcAft>
              <a:buClr>
                <a:srgbClr val="000000"/>
              </a:buClr>
              <a:buSzPts val="1100"/>
            </a:pPr>
            <a:r>
              <a:rPr lang="en" sz="1467" b="1">
                <a:solidFill>
                  <a:srgbClr val="24292E"/>
                </a:solidFill>
                <a:latin typeface="Arial"/>
                <a:ea typeface="Arial"/>
                <a:cs typeface="Arial"/>
                <a:sym typeface="Arial"/>
              </a:rPr>
              <a:t>Direct Programming Benchmark</a:t>
            </a:r>
            <a:endParaRPr sz="1467"/>
          </a:p>
        </p:txBody>
      </p:sp>
      <p:pic>
        <p:nvPicPr>
          <p:cNvPr id="671" name="Google Shape;671;p89"/>
          <p:cNvPicPr preferRelativeResize="0"/>
          <p:nvPr/>
        </p:nvPicPr>
        <p:blipFill rotWithShape="1">
          <a:blip r:embed="rId26">
            <a:alphaModFix/>
          </a:blip>
          <a:srcRect/>
          <a:stretch/>
        </p:blipFill>
        <p:spPr>
          <a:xfrm>
            <a:off x="6099638" y="2495148"/>
            <a:ext cx="969133" cy="430721"/>
          </a:xfrm>
          <a:prstGeom prst="rect">
            <a:avLst/>
          </a:prstGeom>
          <a:noFill/>
          <a:ln>
            <a:noFill/>
          </a:ln>
        </p:spPr>
      </p:pic>
      <p:sp>
        <p:nvSpPr>
          <p:cNvPr id="672" name="Google Shape;672;p89"/>
          <p:cNvSpPr/>
          <p:nvPr/>
        </p:nvSpPr>
        <p:spPr>
          <a:xfrm>
            <a:off x="2237857" y="1902331"/>
            <a:ext cx="686000" cy="1612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r>
              <a:rPr lang="en" sz="933" b="1">
                <a:solidFill>
                  <a:schemeClr val="lt1"/>
                </a:solidFill>
                <a:latin typeface="Tahoma"/>
                <a:ea typeface="Tahoma"/>
                <a:cs typeface="Tahoma"/>
                <a:sym typeface="Tahoma"/>
              </a:rPr>
              <a:t>triSYCL</a:t>
            </a:r>
            <a:endParaRPr sz="933" b="1">
              <a:solidFill>
                <a:schemeClr val="lt1"/>
              </a:solidFill>
              <a:latin typeface="Tahoma"/>
              <a:ea typeface="Tahoma"/>
              <a:cs typeface="Tahoma"/>
              <a:sym typeface="Tahoma"/>
            </a:endParaRPr>
          </a:p>
        </p:txBody>
      </p:sp>
      <p:sp>
        <p:nvSpPr>
          <p:cNvPr id="673" name="Google Shape;673;p89"/>
          <p:cNvSpPr/>
          <p:nvPr/>
        </p:nvSpPr>
        <p:spPr>
          <a:xfrm>
            <a:off x="8090728" y="4105951"/>
            <a:ext cx="564800" cy="309200"/>
          </a:xfrm>
          <a:prstGeom prst="rect">
            <a:avLst/>
          </a:prstGeom>
          <a:solidFill>
            <a:schemeClr val="accent1">
              <a:alpha val="69800"/>
            </a:schemeClr>
          </a:solidFill>
          <a:ln w="25400" cap="flat" cmpd="sng">
            <a:solidFill>
              <a:srgbClr val="00946F"/>
            </a:solidFill>
            <a:prstDash val="solid"/>
            <a:round/>
            <a:headEnd type="none" w="sm" len="sm"/>
            <a:tailEnd type="none" w="sm" len="sm"/>
          </a:ln>
        </p:spPr>
        <p:txBody>
          <a:bodyPr spcFirstLastPara="1" wrap="square" lIns="91433" tIns="45700" rIns="91433" bIns="45700" anchor="ctr" anchorCtr="0">
            <a:noAutofit/>
          </a:bodyPr>
          <a:lstStyle/>
          <a:p>
            <a:pPr algn="ctr"/>
            <a:r>
              <a:rPr lang="en" sz="667">
                <a:solidFill>
                  <a:schemeClr val="lt1"/>
                </a:solidFill>
                <a:latin typeface="Arial"/>
                <a:ea typeface="Arial"/>
                <a:cs typeface="Arial"/>
                <a:sym typeface="Arial"/>
              </a:rPr>
              <a:t>360k downloads</a:t>
            </a:r>
            <a:endParaRPr sz="1467"/>
          </a:p>
        </p:txBody>
      </p:sp>
      <p:pic>
        <p:nvPicPr>
          <p:cNvPr id="674" name="Google Shape;674;p89"/>
          <p:cNvPicPr preferRelativeResize="0"/>
          <p:nvPr/>
        </p:nvPicPr>
        <p:blipFill rotWithShape="1">
          <a:blip r:embed="rId27">
            <a:alphaModFix/>
          </a:blip>
          <a:srcRect/>
          <a:stretch/>
        </p:blipFill>
        <p:spPr>
          <a:xfrm>
            <a:off x="6049284" y="3039615"/>
            <a:ext cx="1142681" cy="1142683"/>
          </a:xfrm>
          <a:prstGeom prst="rect">
            <a:avLst/>
          </a:prstGeom>
          <a:noFill/>
          <a:ln>
            <a:noFill/>
          </a:ln>
        </p:spPr>
      </p:pic>
      <p:pic>
        <p:nvPicPr>
          <p:cNvPr id="675" name="Google Shape;675;p89" descr="Kokkos Ecosystem – Part of the Exascale Project"/>
          <p:cNvPicPr preferRelativeResize="0"/>
          <p:nvPr/>
        </p:nvPicPr>
        <p:blipFill rotWithShape="1">
          <a:blip r:embed="rId28">
            <a:alphaModFix/>
          </a:blip>
          <a:srcRect/>
          <a:stretch/>
        </p:blipFill>
        <p:spPr>
          <a:xfrm>
            <a:off x="4538730" y="2057848"/>
            <a:ext cx="1578004" cy="335531"/>
          </a:xfrm>
          <a:prstGeom prst="rect">
            <a:avLst/>
          </a:prstGeom>
          <a:noFill/>
          <a:ln>
            <a:noFill/>
          </a:ln>
        </p:spPr>
      </p:pic>
      <p:pic>
        <p:nvPicPr>
          <p:cNvPr id="676" name="Google Shape;676;p89" descr="GROMACS Release 2016.4 – BioExcel – Centre of Excellence for Computation  Biomolecular Research"/>
          <p:cNvPicPr preferRelativeResize="0"/>
          <p:nvPr/>
        </p:nvPicPr>
        <p:blipFill rotWithShape="1">
          <a:blip r:embed="rId29">
            <a:alphaModFix/>
          </a:blip>
          <a:srcRect/>
          <a:stretch/>
        </p:blipFill>
        <p:spPr>
          <a:xfrm>
            <a:off x="3473215" y="4039080"/>
            <a:ext cx="1660880" cy="708643"/>
          </a:xfrm>
          <a:prstGeom prst="rect">
            <a:avLst/>
          </a:prstGeom>
          <a:noFill/>
          <a:ln>
            <a:noFill/>
          </a:ln>
        </p:spPr>
      </p:pic>
      <p:pic>
        <p:nvPicPr>
          <p:cNvPr id="677" name="Google Shape;677;p89" descr="University of Innsbruck Logo Download Vector"/>
          <p:cNvPicPr preferRelativeResize="0"/>
          <p:nvPr/>
        </p:nvPicPr>
        <p:blipFill rotWithShape="1">
          <a:blip r:embed="rId30">
            <a:alphaModFix/>
          </a:blip>
          <a:srcRect/>
          <a:stretch/>
        </p:blipFill>
        <p:spPr>
          <a:xfrm>
            <a:off x="7605371" y="5611533"/>
            <a:ext cx="1475357" cy="384208"/>
          </a:xfrm>
          <a:prstGeom prst="rect">
            <a:avLst/>
          </a:prstGeom>
          <a:noFill/>
          <a:ln>
            <a:noFill/>
          </a:ln>
        </p:spPr>
      </p:pic>
      <p:pic>
        <p:nvPicPr>
          <p:cNvPr id="678" name="Google Shape;678;p89"/>
          <p:cNvPicPr preferRelativeResize="0"/>
          <p:nvPr/>
        </p:nvPicPr>
        <p:blipFill rotWithShape="1">
          <a:blip r:embed="rId31">
            <a:alphaModFix/>
          </a:blip>
          <a:srcRect/>
          <a:stretch/>
        </p:blipFill>
        <p:spPr>
          <a:xfrm>
            <a:off x="3572821" y="2694194"/>
            <a:ext cx="1623531" cy="1217153"/>
          </a:xfrm>
          <a:prstGeom prst="rect">
            <a:avLst/>
          </a:prstGeom>
          <a:noFill/>
          <a:ln>
            <a:noFill/>
          </a:ln>
        </p:spPr>
      </p:pic>
      <p:sp>
        <p:nvSpPr>
          <p:cNvPr id="679" name="Google Shape;679;p89"/>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8</a:t>
            </a:fld>
            <a:endParaRPr/>
          </a:p>
        </p:txBody>
      </p:sp>
      <p:pic>
        <p:nvPicPr>
          <p:cNvPr id="680" name="Google Shape;680;p89"/>
          <p:cNvPicPr preferRelativeResize="0"/>
          <p:nvPr/>
        </p:nvPicPr>
        <p:blipFill>
          <a:blip r:embed="rId32">
            <a:alphaModFix/>
          </a:blip>
          <a:stretch>
            <a:fillRect/>
          </a:stretch>
        </p:blipFill>
        <p:spPr>
          <a:xfrm>
            <a:off x="415588" y="1561225"/>
            <a:ext cx="969133" cy="4922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0"/>
          <p:cNvSpPr/>
          <p:nvPr/>
        </p:nvSpPr>
        <p:spPr>
          <a:xfrm>
            <a:off x="9496068" y="4362009"/>
            <a:ext cx="1207200" cy="553600"/>
          </a:xfrm>
          <a:prstGeom prst="leftArrow">
            <a:avLst>
              <a:gd name="adj1" fmla="val 51313"/>
              <a:gd name="adj2" fmla="val 53939"/>
            </a:avLst>
          </a:prstGeom>
          <a:solidFill>
            <a:srgbClr val="EDFECE"/>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r>
              <a:rPr lang="en" sz="1067" b="1">
                <a:solidFill>
                  <a:schemeClr val="dk1"/>
                </a:solidFill>
                <a:latin typeface="Trebuchet MS"/>
                <a:ea typeface="Trebuchet MS"/>
                <a:cs typeface="Trebuchet MS"/>
                <a:sym typeface="Trebuchet MS"/>
              </a:rPr>
              <a:t>Sensor Data</a:t>
            </a:r>
            <a:endParaRPr sz="2400"/>
          </a:p>
        </p:txBody>
      </p:sp>
      <p:sp>
        <p:nvSpPr>
          <p:cNvPr id="687" name="Google Shape;687;p90"/>
          <p:cNvSpPr/>
          <p:nvPr/>
        </p:nvSpPr>
        <p:spPr>
          <a:xfrm>
            <a:off x="6859613" y="1735509"/>
            <a:ext cx="1285200" cy="553600"/>
          </a:xfrm>
          <a:prstGeom prst="leftArrow">
            <a:avLst>
              <a:gd name="adj1" fmla="val 51313"/>
              <a:gd name="adj2" fmla="val 53939"/>
            </a:avLst>
          </a:prstGeom>
          <a:solidFill>
            <a:srgbClr val="EDFECE"/>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r>
              <a:rPr lang="en" sz="1067" b="1">
                <a:solidFill>
                  <a:schemeClr val="dk1"/>
                </a:solidFill>
                <a:latin typeface="Trebuchet MS"/>
                <a:ea typeface="Trebuchet MS"/>
                <a:cs typeface="Trebuchet MS"/>
                <a:sym typeface="Trebuchet MS"/>
              </a:rPr>
              <a:t>Training Data</a:t>
            </a:r>
            <a:endParaRPr sz="2400"/>
          </a:p>
        </p:txBody>
      </p:sp>
      <p:sp>
        <p:nvSpPr>
          <p:cNvPr id="688" name="Google Shape;688;p90"/>
          <p:cNvSpPr/>
          <p:nvPr/>
        </p:nvSpPr>
        <p:spPr>
          <a:xfrm>
            <a:off x="4291543" y="1956449"/>
            <a:ext cx="2795200" cy="1658800"/>
          </a:xfrm>
          <a:prstGeom prst="downArrow">
            <a:avLst>
              <a:gd name="adj1" fmla="val 50000"/>
              <a:gd name="adj2" fmla="val 50000"/>
            </a:avLst>
          </a:prstGeom>
          <a:solidFill>
            <a:srgbClr val="FDDFBF"/>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1600" b="1">
              <a:solidFill>
                <a:schemeClr val="lt2"/>
              </a:solidFill>
              <a:latin typeface="Trebuchet MS"/>
              <a:ea typeface="Trebuchet MS"/>
              <a:cs typeface="Trebuchet MS"/>
              <a:sym typeface="Trebuchet MS"/>
            </a:endParaRPr>
          </a:p>
          <a:p>
            <a:pPr algn="ctr"/>
            <a:endParaRPr sz="1600" b="1">
              <a:solidFill>
                <a:schemeClr val="lt2"/>
              </a:solidFill>
              <a:latin typeface="Trebuchet MS"/>
              <a:ea typeface="Trebuchet MS"/>
              <a:cs typeface="Trebuchet MS"/>
              <a:sym typeface="Trebuchet MS"/>
            </a:endParaRPr>
          </a:p>
          <a:p>
            <a:pPr algn="ctr"/>
            <a:endParaRPr sz="1600" b="1">
              <a:solidFill>
                <a:schemeClr val="lt2"/>
              </a:solidFill>
              <a:latin typeface="Trebuchet MS"/>
              <a:ea typeface="Trebuchet MS"/>
              <a:cs typeface="Trebuchet MS"/>
              <a:sym typeface="Trebuchet MS"/>
            </a:endParaRPr>
          </a:p>
          <a:p>
            <a:pPr algn="ctr"/>
            <a:endParaRPr sz="1600" b="1">
              <a:solidFill>
                <a:schemeClr val="lt2"/>
              </a:solidFill>
              <a:latin typeface="Trebuchet MS"/>
              <a:ea typeface="Trebuchet MS"/>
              <a:cs typeface="Trebuchet MS"/>
              <a:sym typeface="Trebuchet MS"/>
            </a:endParaRPr>
          </a:p>
          <a:p>
            <a:pPr algn="ctr"/>
            <a:r>
              <a:rPr lang="en" sz="1600" b="1">
                <a:solidFill>
                  <a:srgbClr val="0C0C0C"/>
                </a:solidFill>
                <a:latin typeface="Trebuchet MS"/>
                <a:ea typeface="Trebuchet MS"/>
                <a:cs typeface="Trebuchet MS"/>
                <a:sym typeface="Trebuchet MS"/>
              </a:rPr>
              <a:t>Trained Networks</a:t>
            </a:r>
            <a:endParaRPr sz="2400"/>
          </a:p>
        </p:txBody>
      </p:sp>
      <p:sp>
        <p:nvSpPr>
          <p:cNvPr id="689" name="Google Shape;689;p90"/>
          <p:cNvSpPr/>
          <p:nvPr/>
        </p:nvSpPr>
        <p:spPr>
          <a:xfrm>
            <a:off x="4395497" y="1667212"/>
            <a:ext cx="2587200" cy="703600"/>
          </a:xfrm>
          <a:prstGeom prst="roundRect">
            <a:avLst>
              <a:gd name="adj" fmla="val 16667"/>
            </a:avLst>
          </a:prstGeom>
          <a:solidFill>
            <a:srgbClr val="BFEEF9"/>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r>
              <a:rPr lang="en" sz="2133" b="1">
                <a:solidFill>
                  <a:srgbClr val="000000"/>
                </a:solidFill>
                <a:latin typeface="Trebuchet MS"/>
                <a:ea typeface="Trebuchet MS"/>
                <a:cs typeface="Trebuchet MS"/>
                <a:sym typeface="Trebuchet MS"/>
              </a:rPr>
              <a:t>Neural Network Training</a:t>
            </a:r>
            <a:endParaRPr sz="2400"/>
          </a:p>
        </p:txBody>
      </p:sp>
      <p:sp>
        <p:nvSpPr>
          <p:cNvPr id="690" name="Google Shape;690;p90"/>
          <p:cNvSpPr/>
          <p:nvPr/>
        </p:nvSpPr>
        <p:spPr>
          <a:xfrm rot="5400000">
            <a:off x="4658520" y="3701325"/>
            <a:ext cx="431200" cy="8904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sp>
        <p:nvSpPr>
          <p:cNvPr id="691" name="Google Shape;691;p90"/>
          <p:cNvSpPr/>
          <p:nvPr/>
        </p:nvSpPr>
        <p:spPr>
          <a:xfrm rot="5400000">
            <a:off x="8643351" y="3710369"/>
            <a:ext cx="431200" cy="8904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sp>
        <p:nvSpPr>
          <p:cNvPr id="692" name="Google Shape;692;p90"/>
          <p:cNvSpPr/>
          <p:nvPr/>
        </p:nvSpPr>
        <p:spPr>
          <a:xfrm>
            <a:off x="7891936" y="3433015"/>
            <a:ext cx="1689600" cy="635200"/>
          </a:xfrm>
          <a:prstGeom prst="roundRect">
            <a:avLst>
              <a:gd name="adj" fmla="val 16667"/>
            </a:avLst>
          </a:prstGeom>
          <a:solidFill>
            <a:srgbClr val="FFE6CD"/>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r>
              <a:rPr lang="en" sz="1223" b="1">
                <a:solidFill>
                  <a:srgbClr val="000000"/>
                </a:solidFill>
                <a:latin typeface="Trebuchet MS"/>
                <a:ea typeface="Trebuchet MS"/>
                <a:cs typeface="Trebuchet MS"/>
                <a:sym typeface="Trebuchet MS"/>
              </a:rPr>
              <a:t>C++ Application Code</a:t>
            </a:r>
            <a:endParaRPr sz="2400"/>
          </a:p>
        </p:txBody>
      </p:sp>
      <p:sp>
        <p:nvSpPr>
          <p:cNvPr id="693" name="Google Shape;693;p90"/>
          <p:cNvSpPr txBox="1">
            <a:spLocks noGrp="1"/>
          </p:cNvSpPr>
          <p:nvPr>
            <p:ph type="title"/>
          </p:nvPr>
        </p:nvSpPr>
        <p:spPr>
          <a:xfrm>
            <a:off x="415600" y="593367"/>
            <a:ext cx="11360800" cy="763600"/>
          </a:xfrm>
          <a:prstGeom prst="rect">
            <a:avLst/>
          </a:prstGeom>
          <a:noFill/>
          <a:ln>
            <a:noFill/>
          </a:ln>
        </p:spPr>
        <p:txBody>
          <a:bodyPr spcFirstLastPara="1" vert="horz" wrap="square" lIns="130533" tIns="65267" rIns="130533" bIns="65267" rtlCol="0" anchor="ctr" anchorCtr="0">
            <a:noAutofit/>
          </a:bodyPr>
          <a:lstStyle/>
          <a:p>
            <a:pPr>
              <a:lnSpc>
                <a:spcPct val="100000"/>
              </a:lnSpc>
              <a:spcBef>
                <a:spcPts val="0"/>
              </a:spcBef>
              <a:buSzPts val="1400"/>
            </a:pPr>
            <a:r>
              <a:rPr lang="en"/>
              <a:t>SYCL in Embedded Systems, Automotive, and AI</a:t>
            </a:r>
            <a:endParaRPr/>
          </a:p>
        </p:txBody>
      </p:sp>
      <p:sp>
        <p:nvSpPr>
          <p:cNvPr id="694" name="Google Shape;694;p90"/>
          <p:cNvSpPr txBox="1"/>
          <p:nvPr/>
        </p:nvSpPr>
        <p:spPr>
          <a:xfrm>
            <a:off x="3822371" y="3108055"/>
            <a:ext cx="1107600" cy="307600"/>
          </a:xfrm>
          <a:prstGeom prst="rect">
            <a:avLst/>
          </a:prstGeom>
          <a:noFill/>
          <a:ln>
            <a:noFill/>
          </a:ln>
        </p:spPr>
        <p:txBody>
          <a:bodyPr spcFirstLastPara="1" wrap="square" lIns="121900" tIns="60933" rIns="121900" bIns="60933" anchor="t" anchorCtr="0">
            <a:noAutofit/>
          </a:bodyPr>
          <a:lstStyle/>
          <a:p>
            <a:pPr algn="r"/>
            <a:r>
              <a:rPr lang="en" sz="1200" b="1">
                <a:solidFill>
                  <a:srgbClr val="000000"/>
                </a:solidFill>
                <a:latin typeface="Trebuchet MS"/>
                <a:ea typeface="Trebuchet MS"/>
                <a:cs typeface="Trebuchet MS"/>
                <a:sym typeface="Trebuchet MS"/>
              </a:rPr>
              <a:t>Compilation</a:t>
            </a:r>
            <a:endParaRPr sz="2400"/>
          </a:p>
        </p:txBody>
      </p:sp>
      <p:sp>
        <p:nvSpPr>
          <p:cNvPr id="695" name="Google Shape;695;p90"/>
          <p:cNvSpPr txBox="1"/>
          <p:nvPr/>
        </p:nvSpPr>
        <p:spPr>
          <a:xfrm>
            <a:off x="6484377" y="3111124"/>
            <a:ext cx="898000" cy="307600"/>
          </a:xfrm>
          <a:prstGeom prst="rect">
            <a:avLst/>
          </a:prstGeom>
          <a:noFill/>
          <a:ln>
            <a:noFill/>
          </a:ln>
        </p:spPr>
        <p:txBody>
          <a:bodyPr spcFirstLastPara="1" wrap="square" lIns="121900" tIns="60933" rIns="121900" bIns="60933" anchor="t" anchorCtr="0">
            <a:noAutofit/>
          </a:bodyPr>
          <a:lstStyle/>
          <a:p>
            <a:r>
              <a:rPr lang="en" sz="1200" b="1">
                <a:solidFill>
                  <a:srgbClr val="000000"/>
                </a:solidFill>
                <a:latin typeface="Trebuchet MS"/>
                <a:ea typeface="Trebuchet MS"/>
                <a:cs typeface="Trebuchet MS"/>
                <a:sym typeface="Trebuchet MS"/>
              </a:rPr>
              <a:t>Ingestion</a:t>
            </a:r>
            <a:endParaRPr sz="2400"/>
          </a:p>
        </p:txBody>
      </p:sp>
      <p:sp>
        <p:nvSpPr>
          <p:cNvPr id="696" name="Google Shape;696;p90"/>
          <p:cNvSpPr/>
          <p:nvPr/>
        </p:nvSpPr>
        <p:spPr>
          <a:xfrm rot="5400000">
            <a:off x="5984792" y="4613187"/>
            <a:ext cx="431200" cy="8904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sp>
        <p:nvSpPr>
          <p:cNvPr id="697" name="Google Shape;697;p90"/>
          <p:cNvSpPr txBox="1"/>
          <p:nvPr/>
        </p:nvSpPr>
        <p:spPr>
          <a:xfrm>
            <a:off x="5460095" y="5547231"/>
            <a:ext cx="616000" cy="300800"/>
          </a:xfrm>
          <a:prstGeom prst="rect">
            <a:avLst/>
          </a:prstGeom>
          <a:noFill/>
          <a:ln>
            <a:noFill/>
          </a:ln>
        </p:spPr>
        <p:txBody>
          <a:bodyPr spcFirstLastPara="1" wrap="square" lIns="121900" tIns="60933" rIns="121900" bIns="60933" anchor="t" anchorCtr="0">
            <a:noAutofit/>
          </a:bodyPr>
          <a:lstStyle/>
          <a:p>
            <a:pPr algn="ctr"/>
            <a:r>
              <a:rPr lang="en" sz="1167" b="1">
                <a:solidFill>
                  <a:srgbClr val="000000"/>
                </a:solidFill>
                <a:latin typeface="Trebuchet MS"/>
                <a:ea typeface="Trebuchet MS"/>
                <a:cs typeface="Trebuchet MS"/>
                <a:sym typeface="Trebuchet MS"/>
              </a:rPr>
              <a:t>FPGA</a:t>
            </a:r>
            <a:endParaRPr sz="2400"/>
          </a:p>
        </p:txBody>
      </p:sp>
      <p:sp>
        <p:nvSpPr>
          <p:cNvPr id="698" name="Google Shape;698;p90"/>
          <p:cNvSpPr/>
          <p:nvPr/>
        </p:nvSpPr>
        <p:spPr>
          <a:xfrm rot="5400000">
            <a:off x="7370017" y="4622231"/>
            <a:ext cx="431200" cy="8904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sp>
        <p:nvSpPr>
          <p:cNvPr id="699" name="Google Shape;699;p90"/>
          <p:cNvSpPr txBox="1"/>
          <p:nvPr/>
        </p:nvSpPr>
        <p:spPr>
          <a:xfrm>
            <a:off x="6894157" y="5126140"/>
            <a:ext cx="506800" cy="300800"/>
          </a:xfrm>
          <a:prstGeom prst="rect">
            <a:avLst/>
          </a:prstGeom>
          <a:noFill/>
          <a:ln>
            <a:noFill/>
          </a:ln>
        </p:spPr>
        <p:txBody>
          <a:bodyPr spcFirstLastPara="1" wrap="square" lIns="121900" tIns="60933" rIns="121900" bIns="60933" anchor="t" anchorCtr="0">
            <a:noAutofit/>
          </a:bodyPr>
          <a:lstStyle/>
          <a:p>
            <a:pPr algn="ctr"/>
            <a:r>
              <a:rPr lang="en" sz="1167" b="1">
                <a:solidFill>
                  <a:srgbClr val="000000"/>
                </a:solidFill>
                <a:latin typeface="Trebuchet MS"/>
                <a:ea typeface="Trebuchet MS"/>
                <a:cs typeface="Trebuchet MS"/>
                <a:sym typeface="Trebuchet MS"/>
              </a:rPr>
              <a:t>DSP</a:t>
            </a:r>
            <a:endParaRPr sz="2400"/>
          </a:p>
        </p:txBody>
      </p:sp>
      <p:grpSp>
        <p:nvGrpSpPr>
          <p:cNvPr id="700" name="Google Shape;700;p90"/>
          <p:cNvGrpSpPr/>
          <p:nvPr/>
        </p:nvGrpSpPr>
        <p:grpSpPr>
          <a:xfrm>
            <a:off x="8359447" y="4846517"/>
            <a:ext cx="1074432" cy="921881"/>
            <a:chOff x="8281695" y="4362042"/>
            <a:chExt cx="967027" cy="829727"/>
          </a:xfrm>
        </p:grpSpPr>
        <p:sp>
          <p:nvSpPr>
            <p:cNvPr id="701" name="Google Shape;701;p90"/>
            <p:cNvSpPr/>
            <p:nvPr/>
          </p:nvSpPr>
          <p:spPr>
            <a:xfrm rot="5400000">
              <a:off x="8588596" y="4155342"/>
              <a:ext cx="387900" cy="8013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pic>
          <p:nvPicPr>
            <p:cNvPr id="702" name="Google Shape;702;p90" descr="https://s-media-cache-ak0.pinimg.com/736x/4b/c4/b3/4bc4b328bd076781cf15b3ae02d0367a.jpg"/>
            <p:cNvPicPr preferRelativeResize="0"/>
            <p:nvPr/>
          </p:nvPicPr>
          <p:blipFill rotWithShape="1">
            <a:blip r:embed="rId3">
              <a:alphaModFix/>
            </a:blip>
            <a:srcRect/>
            <a:stretch/>
          </p:blipFill>
          <p:spPr>
            <a:xfrm>
              <a:off x="8281695" y="4725304"/>
              <a:ext cx="967027" cy="466396"/>
            </a:xfrm>
            <a:prstGeom prst="rect">
              <a:avLst/>
            </a:prstGeom>
            <a:noFill/>
            <a:ln>
              <a:noFill/>
            </a:ln>
          </p:spPr>
        </p:pic>
        <p:sp>
          <p:nvSpPr>
            <p:cNvPr id="703" name="Google Shape;703;p90"/>
            <p:cNvSpPr txBox="1"/>
            <p:nvPr/>
          </p:nvSpPr>
          <p:spPr>
            <a:xfrm>
              <a:off x="8317779" y="4760969"/>
              <a:ext cx="894900" cy="430800"/>
            </a:xfrm>
            <a:prstGeom prst="rect">
              <a:avLst/>
            </a:prstGeom>
            <a:noFill/>
            <a:ln>
              <a:noFill/>
            </a:ln>
          </p:spPr>
          <p:txBody>
            <a:bodyPr spcFirstLastPara="1" wrap="square" lIns="121900" tIns="60933" rIns="121900" bIns="60933" anchor="t" anchorCtr="0">
              <a:noAutofit/>
            </a:bodyPr>
            <a:lstStyle/>
            <a:p>
              <a:pPr algn="ctr"/>
              <a:r>
                <a:rPr lang="en" sz="1167" b="1">
                  <a:solidFill>
                    <a:srgbClr val="000000"/>
                  </a:solidFill>
                  <a:latin typeface="Trebuchet MS"/>
                  <a:ea typeface="Trebuchet MS"/>
                  <a:cs typeface="Trebuchet MS"/>
                  <a:sym typeface="Trebuchet MS"/>
                </a:rPr>
                <a:t>Dedicated </a:t>
              </a:r>
              <a:br>
                <a:rPr lang="en" sz="1167" b="1">
                  <a:solidFill>
                    <a:srgbClr val="000000"/>
                  </a:solidFill>
                  <a:latin typeface="Trebuchet MS"/>
                  <a:ea typeface="Trebuchet MS"/>
                  <a:cs typeface="Trebuchet MS"/>
                  <a:sym typeface="Trebuchet MS"/>
                </a:rPr>
              </a:br>
              <a:r>
                <a:rPr lang="en" sz="1167" b="1">
                  <a:solidFill>
                    <a:srgbClr val="000000"/>
                  </a:solidFill>
                  <a:latin typeface="Trebuchet MS"/>
                  <a:ea typeface="Trebuchet MS"/>
                  <a:cs typeface="Trebuchet MS"/>
                  <a:sym typeface="Trebuchet MS"/>
                </a:rPr>
                <a:t>Hardware</a:t>
              </a:r>
              <a:endParaRPr sz="2400"/>
            </a:p>
          </p:txBody>
        </p:sp>
      </p:grpSp>
      <p:grpSp>
        <p:nvGrpSpPr>
          <p:cNvPr id="704" name="Google Shape;704;p90"/>
          <p:cNvGrpSpPr/>
          <p:nvPr/>
        </p:nvGrpSpPr>
        <p:grpSpPr>
          <a:xfrm>
            <a:off x="4318008" y="4842594"/>
            <a:ext cx="1162939" cy="1113767"/>
            <a:chOff x="3525313" y="4358509"/>
            <a:chExt cx="1046687" cy="1002430"/>
          </a:xfrm>
        </p:grpSpPr>
        <p:sp>
          <p:nvSpPr>
            <p:cNvPr id="705" name="Google Shape;705;p90"/>
            <p:cNvSpPr/>
            <p:nvPr/>
          </p:nvSpPr>
          <p:spPr>
            <a:xfrm rot="5400000">
              <a:off x="3838361" y="4151809"/>
              <a:ext cx="387900" cy="8013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sp>
          <p:nvSpPr>
            <p:cNvPr id="706" name="Google Shape;706;p90"/>
            <p:cNvSpPr txBox="1"/>
            <p:nvPr/>
          </p:nvSpPr>
          <p:spPr>
            <a:xfrm>
              <a:off x="3725055" y="5090039"/>
              <a:ext cx="481200" cy="270900"/>
            </a:xfrm>
            <a:prstGeom prst="rect">
              <a:avLst/>
            </a:prstGeom>
            <a:noFill/>
            <a:ln>
              <a:noFill/>
            </a:ln>
          </p:spPr>
          <p:txBody>
            <a:bodyPr spcFirstLastPara="1" wrap="square" lIns="121900" tIns="60933" rIns="121900" bIns="60933" anchor="t" anchorCtr="0">
              <a:noAutofit/>
            </a:bodyPr>
            <a:lstStyle/>
            <a:p>
              <a:pPr algn="ctr"/>
              <a:r>
                <a:rPr lang="en" sz="1167" b="1">
                  <a:solidFill>
                    <a:srgbClr val="000000"/>
                  </a:solidFill>
                  <a:latin typeface="Trebuchet MS"/>
                  <a:ea typeface="Trebuchet MS"/>
                  <a:cs typeface="Trebuchet MS"/>
                  <a:sym typeface="Trebuchet MS"/>
                </a:rPr>
                <a:t>GPU</a:t>
              </a:r>
              <a:endParaRPr sz="2400"/>
            </a:p>
          </p:txBody>
        </p:sp>
        <p:pic>
          <p:nvPicPr>
            <p:cNvPr id="707" name="Google Shape;707;p90" descr="Tegra X1"/>
            <p:cNvPicPr preferRelativeResize="0"/>
            <p:nvPr/>
          </p:nvPicPr>
          <p:blipFill rotWithShape="1">
            <a:blip r:embed="rId4">
              <a:alphaModFix/>
            </a:blip>
            <a:srcRect/>
            <a:stretch/>
          </p:blipFill>
          <p:spPr>
            <a:xfrm>
              <a:off x="3525313" y="4568408"/>
              <a:ext cx="1046687" cy="661794"/>
            </a:xfrm>
            <a:prstGeom prst="rect">
              <a:avLst/>
            </a:prstGeom>
            <a:noFill/>
            <a:ln>
              <a:noFill/>
            </a:ln>
          </p:spPr>
        </p:pic>
      </p:grpSp>
      <p:sp>
        <p:nvSpPr>
          <p:cNvPr id="708" name="Google Shape;708;p90"/>
          <p:cNvSpPr/>
          <p:nvPr/>
        </p:nvSpPr>
        <p:spPr>
          <a:xfrm rot="5400000">
            <a:off x="6353960" y="3701325"/>
            <a:ext cx="431200" cy="890400"/>
          </a:xfrm>
          <a:prstGeom prst="rightArrow">
            <a:avLst>
              <a:gd name="adj1" fmla="val 50000"/>
              <a:gd name="adj2" fmla="val 50000"/>
            </a:avLst>
          </a:prstGeom>
          <a:solidFill>
            <a:srgbClr val="D8D8D8"/>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2133">
              <a:solidFill>
                <a:srgbClr val="000000"/>
              </a:solidFill>
              <a:latin typeface="Trebuchet MS"/>
              <a:ea typeface="Trebuchet MS"/>
              <a:cs typeface="Trebuchet MS"/>
              <a:sym typeface="Trebuchet MS"/>
            </a:endParaRPr>
          </a:p>
        </p:txBody>
      </p:sp>
      <p:sp>
        <p:nvSpPr>
          <p:cNvPr id="709" name="Google Shape;709;p90"/>
          <p:cNvSpPr/>
          <p:nvPr/>
        </p:nvSpPr>
        <p:spPr>
          <a:xfrm>
            <a:off x="5847176" y="3433015"/>
            <a:ext cx="1857600" cy="635200"/>
          </a:xfrm>
          <a:prstGeom prst="roundRect">
            <a:avLst>
              <a:gd name="adj" fmla="val 16667"/>
            </a:avLst>
          </a:prstGeom>
          <a:solidFill>
            <a:srgbClr val="FFEFF4"/>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r>
              <a:rPr lang="en" sz="1223" b="1">
                <a:solidFill>
                  <a:srgbClr val="000000"/>
                </a:solidFill>
                <a:latin typeface="Trebuchet MS"/>
                <a:ea typeface="Trebuchet MS"/>
                <a:cs typeface="Trebuchet MS"/>
                <a:sym typeface="Trebuchet MS"/>
              </a:rPr>
              <a:t>Vision / Inferencing</a:t>
            </a:r>
            <a:endParaRPr sz="2400"/>
          </a:p>
          <a:p>
            <a:r>
              <a:rPr lang="en" sz="1223" b="1">
                <a:solidFill>
                  <a:srgbClr val="000000"/>
                </a:solidFill>
                <a:latin typeface="Trebuchet MS"/>
                <a:ea typeface="Trebuchet MS"/>
                <a:cs typeface="Trebuchet MS"/>
                <a:sym typeface="Trebuchet MS"/>
              </a:rPr>
              <a:t>Engine</a:t>
            </a:r>
            <a:endParaRPr sz="2400"/>
          </a:p>
        </p:txBody>
      </p:sp>
      <p:sp>
        <p:nvSpPr>
          <p:cNvPr id="710" name="Google Shape;710;p90"/>
          <p:cNvSpPr/>
          <p:nvPr/>
        </p:nvSpPr>
        <p:spPr>
          <a:xfrm>
            <a:off x="4093056" y="3433015"/>
            <a:ext cx="1444800" cy="635200"/>
          </a:xfrm>
          <a:prstGeom prst="roundRect">
            <a:avLst>
              <a:gd name="adj" fmla="val 16667"/>
            </a:avLst>
          </a:prstGeom>
          <a:solidFill>
            <a:srgbClr val="D2EDFE"/>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r>
              <a:rPr lang="en" sz="1600" b="1">
                <a:solidFill>
                  <a:srgbClr val="000000"/>
                </a:solidFill>
                <a:latin typeface="Trebuchet MS"/>
                <a:ea typeface="Trebuchet MS"/>
                <a:cs typeface="Trebuchet MS"/>
                <a:sym typeface="Trebuchet MS"/>
              </a:rPr>
              <a:t>Compiled</a:t>
            </a:r>
            <a:endParaRPr sz="2400"/>
          </a:p>
          <a:p>
            <a:pPr algn="ctr"/>
            <a:r>
              <a:rPr lang="en" sz="1600" b="1">
                <a:solidFill>
                  <a:srgbClr val="000000"/>
                </a:solidFill>
                <a:latin typeface="Trebuchet MS"/>
                <a:ea typeface="Trebuchet MS"/>
                <a:cs typeface="Trebuchet MS"/>
                <a:sym typeface="Trebuchet MS"/>
              </a:rPr>
              <a:t>Code</a:t>
            </a:r>
            <a:endParaRPr sz="2400"/>
          </a:p>
        </p:txBody>
      </p:sp>
      <p:sp>
        <p:nvSpPr>
          <p:cNvPr id="711" name="Google Shape;711;p90"/>
          <p:cNvSpPr/>
          <p:nvPr/>
        </p:nvSpPr>
        <p:spPr>
          <a:xfrm>
            <a:off x="4093057" y="4347588"/>
            <a:ext cx="5544800" cy="587200"/>
          </a:xfrm>
          <a:prstGeom prst="roundRect">
            <a:avLst>
              <a:gd name="adj" fmla="val 16667"/>
            </a:avLst>
          </a:prstGeom>
          <a:solidFill>
            <a:srgbClr val="E6F7DD"/>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r>
              <a:rPr lang="en" sz="1600" b="1">
                <a:solidFill>
                  <a:srgbClr val="000000"/>
                </a:solidFill>
                <a:latin typeface="Trebuchet MS"/>
                <a:ea typeface="Trebuchet MS"/>
                <a:cs typeface="Trebuchet MS"/>
                <a:sym typeface="Trebuchet MS"/>
              </a:rPr>
              <a:t>  Hardware Acceleration APIs</a:t>
            </a:r>
            <a:endParaRPr sz="2400"/>
          </a:p>
        </p:txBody>
      </p:sp>
      <p:sp>
        <p:nvSpPr>
          <p:cNvPr id="712" name="Google Shape;712;p90"/>
          <p:cNvSpPr txBox="1"/>
          <p:nvPr/>
        </p:nvSpPr>
        <p:spPr>
          <a:xfrm flipH="1">
            <a:off x="682216" y="5110895"/>
            <a:ext cx="3042400" cy="868000"/>
          </a:xfrm>
          <a:prstGeom prst="rect">
            <a:avLst/>
          </a:prstGeom>
          <a:noFill/>
          <a:ln>
            <a:noFill/>
          </a:ln>
        </p:spPr>
        <p:txBody>
          <a:bodyPr spcFirstLastPara="1" wrap="square" lIns="121900" tIns="60933" rIns="121900" bIns="60933" anchor="t" anchorCtr="0">
            <a:noAutofit/>
          </a:bodyPr>
          <a:lstStyle/>
          <a:p>
            <a:pPr algn="r"/>
            <a:r>
              <a:rPr lang="en" sz="1556" b="1">
                <a:solidFill>
                  <a:srgbClr val="0C0C0C"/>
                </a:solidFill>
                <a:latin typeface="Trebuchet MS"/>
                <a:ea typeface="Trebuchet MS"/>
                <a:cs typeface="Trebuchet MS"/>
                <a:sym typeface="Trebuchet MS"/>
              </a:rPr>
              <a:t>Diverse Embedded Hardware </a:t>
            </a:r>
            <a:br>
              <a:rPr lang="en" sz="1556" b="1">
                <a:solidFill>
                  <a:srgbClr val="0C0C0C"/>
                </a:solidFill>
                <a:latin typeface="Trebuchet MS"/>
                <a:ea typeface="Trebuchet MS"/>
                <a:cs typeface="Trebuchet MS"/>
                <a:sym typeface="Trebuchet MS"/>
              </a:rPr>
            </a:br>
            <a:r>
              <a:rPr lang="en" sz="1200" b="1">
                <a:solidFill>
                  <a:srgbClr val="0C0C0C"/>
                </a:solidFill>
                <a:latin typeface="Trebuchet MS"/>
                <a:ea typeface="Trebuchet MS"/>
                <a:cs typeface="Trebuchet MS"/>
                <a:sym typeface="Trebuchet MS"/>
              </a:rPr>
              <a:t>Multi-core CPUs, GPUs</a:t>
            </a:r>
            <a:br>
              <a:rPr lang="en" sz="1200" b="1">
                <a:solidFill>
                  <a:srgbClr val="0C0C0C"/>
                </a:solidFill>
                <a:latin typeface="Trebuchet MS"/>
                <a:ea typeface="Trebuchet MS"/>
                <a:cs typeface="Trebuchet MS"/>
                <a:sym typeface="Trebuchet MS"/>
              </a:rPr>
            </a:br>
            <a:r>
              <a:rPr lang="en" sz="1200" b="1">
                <a:solidFill>
                  <a:srgbClr val="0C0C0C"/>
                </a:solidFill>
                <a:latin typeface="Trebuchet MS"/>
                <a:ea typeface="Trebuchet MS"/>
                <a:cs typeface="Trebuchet MS"/>
                <a:sym typeface="Trebuchet MS"/>
              </a:rPr>
              <a:t>DSPs, FPGAs, Tensor Cores</a:t>
            </a:r>
            <a:endParaRPr sz="2400"/>
          </a:p>
          <a:p>
            <a:pPr algn="r"/>
            <a:r>
              <a:rPr lang="en" sz="933" b="1">
                <a:solidFill>
                  <a:srgbClr val="0C0C0C"/>
                </a:solidFill>
                <a:latin typeface="Trebuchet MS"/>
                <a:ea typeface="Trebuchet MS"/>
                <a:cs typeface="Trebuchet MS"/>
                <a:sym typeface="Trebuchet MS"/>
              </a:rPr>
              <a:t>* Vulkan only runs on GPUs</a:t>
            </a:r>
            <a:endParaRPr sz="2400"/>
          </a:p>
        </p:txBody>
      </p:sp>
      <p:sp>
        <p:nvSpPr>
          <p:cNvPr id="713" name="Google Shape;713;p90"/>
          <p:cNvSpPr/>
          <p:nvPr/>
        </p:nvSpPr>
        <p:spPr>
          <a:xfrm>
            <a:off x="4033560" y="3385915"/>
            <a:ext cx="5589200" cy="720800"/>
          </a:xfrm>
          <a:prstGeom prst="roundRect">
            <a:avLst>
              <a:gd name="adj" fmla="val 16667"/>
            </a:avLst>
          </a:prstGeom>
          <a:noFill/>
          <a:ln w="19050" cap="flat" cmpd="sng">
            <a:solidFill>
              <a:schemeClr val="dk1"/>
            </a:solidFill>
            <a:prstDash val="dash"/>
            <a:round/>
            <a:headEnd type="none" w="sm" len="sm"/>
            <a:tailEnd type="none" w="sm" len="sm"/>
          </a:ln>
        </p:spPr>
        <p:txBody>
          <a:bodyPr spcFirstLastPara="1" wrap="square" lIns="121900" tIns="60933" rIns="121900" bIns="60933" anchor="ctr" anchorCtr="0">
            <a:noAutofit/>
          </a:bodyPr>
          <a:lstStyle/>
          <a:p>
            <a:pPr algn="ctr"/>
            <a:endParaRPr sz="2133">
              <a:solidFill>
                <a:schemeClr val="dk1"/>
              </a:solidFill>
              <a:latin typeface="Trebuchet MS"/>
              <a:ea typeface="Trebuchet MS"/>
              <a:cs typeface="Trebuchet MS"/>
              <a:sym typeface="Trebuchet MS"/>
            </a:endParaRPr>
          </a:p>
        </p:txBody>
      </p:sp>
      <p:sp>
        <p:nvSpPr>
          <p:cNvPr id="714" name="Google Shape;714;p90"/>
          <p:cNvSpPr txBox="1"/>
          <p:nvPr/>
        </p:nvSpPr>
        <p:spPr>
          <a:xfrm flipH="1">
            <a:off x="682216" y="3325857"/>
            <a:ext cx="3042400" cy="834400"/>
          </a:xfrm>
          <a:prstGeom prst="rect">
            <a:avLst/>
          </a:prstGeom>
          <a:noFill/>
          <a:ln>
            <a:noFill/>
          </a:ln>
        </p:spPr>
        <p:txBody>
          <a:bodyPr spcFirstLastPara="1" wrap="square" lIns="121900" tIns="60933" rIns="121900" bIns="60933" anchor="t" anchorCtr="0">
            <a:noAutofit/>
          </a:bodyPr>
          <a:lstStyle/>
          <a:p>
            <a:pPr algn="r"/>
            <a:r>
              <a:rPr lang="en" sz="1556" b="1">
                <a:solidFill>
                  <a:srgbClr val="0C0C0C"/>
                </a:solidFill>
                <a:latin typeface="Trebuchet MS"/>
                <a:ea typeface="Trebuchet MS"/>
                <a:cs typeface="Trebuchet MS"/>
                <a:sym typeface="Trebuchet MS"/>
              </a:rPr>
              <a:t>Applications link to compiled inferencing code or call vision/inferencing API</a:t>
            </a:r>
            <a:endParaRPr sz="2400"/>
          </a:p>
        </p:txBody>
      </p:sp>
      <p:sp>
        <p:nvSpPr>
          <p:cNvPr id="715" name="Google Shape;715;p90"/>
          <p:cNvSpPr txBox="1"/>
          <p:nvPr/>
        </p:nvSpPr>
        <p:spPr>
          <a:xfrm flipH="1">
            <a:off x="609415" y="1732251"/>
            <a:ext cx="3115200" cy="597200"/>
          </a:xfrm>
          <a:prstGeom prst="rect">
            <a:avLst/>
          </a:prstGeom>
          <a:noFill/>
          <a:ln>
            <a:noFill/>
          </a:ln>
        </p:spPr>
        <p:txBody>
          <a:bodyPr spcFirstLastPara="1" wrap="square" lIns="121900" tIns="60933" rIns="121900" bIns="60933" anchor="t" anchorCtr="0">
            <a:noAutofit/>
          </a:bodyPr>
          <a:lstStyle/>
          <a:p>
            <a:pPr algn="r"/>
            <a:r>
              <a:rPr lang="en" sz="1556" b="1">
                <a:solidFill>
                  <a:srgbClr val="0C0C0C"/>
                </a:solidFill>
                <a:latin typeface="Trebuchet MS"/>
                <a:ea typeface="Trebuchet MS"/>
                <a:cs typeface="Trebuchet MS"/>
                <a:sym typeface="Trebuchet MS"/>
              </a:rPr>
              <a:t>Networks trained on high-end desktop and cloud systems </a:t>
            </a:r>
            <a:endParaRPr sz="2400"/>
          </a:p>
        </p:txBody>
      </p:sp>
      <p:pic>
        <p:nvPicPr>
          <p:cNvPr id="716" name="Google Shape;716;p90" descr="A picture containing cup, clock&#10;&#10;Description automatically generated"/>
          <p:cNvPicPr preferRelativeResize="0"/>
          <p:nvPr/>
        </p:nvPicPr>
        <p:blipFill rotWithShape="1">
          <a:blip r:embed="rId5">
            <a:alphaModFix/>
          </a:blip>
          <a:srcRect/>
          <a:stretch/>
        </p:blipFill>
        <p:spPr>
          <a:xfrm>
            <a:off x="8800908" y="3713040"/>
            <a:ext cx="742697" cy="337589"/>
          </a:xfrm>
          <a:prstGeom prst="rect">
            <a:avLst/>
          </a:prstGeom>
          <a:noFill/>
          <a:ln>
            <a:noFill/>
          </a:ln>
        </p:spPr>
      </p:pic>
      <p:pic>
        <p:nvPicPr>
          <p:cNvPr id="717" name="Google Shape;717;p90" descr="A picture containing drawing&#10;&#10;Description automatically generated"/>
          <p:cNvPicPr preferRelativeResize="0"/>
          <p:nvPr/>
        </p:nvPicPr>
        <p:blipFill rotWithShape="1">
          <a:blip r:embed="rId6">
            <a:alphaModFix/>
          </a:blip>
          <a:srcRect/>
          <a:stretch/>
        </p:blipFill>
        <p:spPr>
          <a:xfrm>
            <a:off x="6606437" y="3675854"/>
            <a:ext cx="1070196" cy="382213"/>
          </a:xfrm>
          <a:prstGeom prst="rect">
            <a:avLst/>
          </a:prstGeom>
          <a:noFill/>
          <a:ln>
            <a:noFill/>
          </a:ln>
        </p:spPr>
      </p:pic>
      <p:pic>
        <p:nvPicPr>
          <p:cNvPr id="718" name="Google Shape;718;p90" descr="A picture containing clock, drawing&#10;&#10;Description automatically generated"/>
          <p:cNvPicPr preferRelativeResize="0"/>
          <p:nvPr/>
        </p:nvPicPr>
        <p:blipFill rotWithShape="1">
          <a:blip r:embed="rId7">
            <a:alphaModFix/>
          </a:blip>
          <a:srcRect/>
          <a:stretch/>
        </p:blipFill>
        <p:spPr>
          <a:xfrm>
            <a:off x="5327984" y="2469636"/>
            <a:ext cx="668697" cy="303953"/>
          </a:xfrm>
          <a:prstGeom prst="rect">
            <a:avLst/>
          </a:prstGeom>
          <a:noFill/>
          <a:ln>
            <a:noFill/>
          </a:ln>
        </p:spPr>
      </p:pic>
      <p:pic>
        <p:nvPicPr>
          <p:cNvPr id="719" name="Google Shape;719;p90" descr="A picture containing sitting, drawing&#10;&#10;Description automatically generated"/>
          <p:cNvPicPr preferRelativeResize="0"/>
          <p:nvPr/>
        </p:nvPicPr>
        <p:blipFill rotWithShape="1">
          <a:blip r:embed="rId8">
            <a:alphaModFix/>
          </a:blip>
          <a:srcRect/>
          <a:stretch/>
        </p:blipFill>
        <p:spPr>
          <a:xfrm>
            <a:off x="7086685" y="4385211"/>
            <a:ext cx="981659" cy="446208"/>
          </a:xfrm>
          <a:prstGeom prst="rect">
            <a:avLst/>
          </a:prstGeom>
          <a:noFill/>
          <a:ln>
            <a:noFill/>
          </a:ln>
        </p:spPr>
      </p:pic>
      <p:pic>
        <p:nvPicPr>
          <p:cNvPr id="720" name="Google Shape;720;p90" descr="Virtex UltraScale+ VU23P"/>
          <p:cNvPicPr preferRelativeResize="0"/>
          <p:nvPr/>
        </p:nvPicPr>
        <p:blipFill rotWithShape="1">
          <a:blip r:embed="rId9">
            <a:alphaModFix/>
          </a:blip>
          <a:srcRect/>
          <a:stretch/>
        </p:blipFill>
        <p:spPr>
          <a:xfrm>
            <a:off x="5944375" y="5227422"/>
            <a:ext cx="702084" cy="575709"/>
          </a:xfrm>
          <a:prstGeom prst="rect">
            <a:avLst/>
          </a:prstGeom>
          <a:noFill/>
          <a:ln>
            <a:noFill/>
          </a:ln>
        </p:spPr>
      </p:pic>
      <p:sp>
        <p:nvSpPr>
          <p:cNvPr id="721" name="Google Shape;721;p90"/>
          <p:cNvSpPr txBox="1"/>
          <p:nvPr/>
        </p:nvSpPr>
        <p:spPr>
          <a:xfrm>
            <a:off x="9628564" y="6164477"/>
            <a:ext cx="246400" cy="285600"/>
          </a:xfrm>
          <a:prstGeom prst="rect">
            <a:avLst/>
          </a:prstGeom>
          <a:noFill/>
          <a:ln>
            <a:noFill/>
          </a:ln>
        </p:spPr>
        <p:txBody>
          <a:bodyPr spcFirstLastPara="1" wrap="square" lIns="121900" tIns="60933" rIns="121900" bIns="60933" anchor="t" anchorCtr="0">
            <a:noAutofit/>
          </a:bodyPr>
          <a:lstStyle/>
          <a:p>
            <a:pPr algn="r"/>
            <a:endParaRPr sz="1067" b="1" i="1">
              <a:solidFill>
                <a:schemeClr val="lt2"/>
              </a:solidFill>
              <a:latin typeface="Trebuchet MS"/>
              <a:ea typeface="Trebuchet MS"/>
              <a:cs typeface="Trebuchet MS"/>
              <a:sym typeface="Trebuchet MS"/>
            </a:endParaRPr>
          </a:p>
        </p:txBody>
      </p:sp>
      <p:sp>
        <p:nvSpPr>
          <p:cNvPr id="722" name="Google Shape;722;p90"/>
          <p:cNvSpPr txBox="1"/>
          <p:nvPr/>
        </p:nvSpPr>
        <p:spPr>
          <a:xfrm>
            <a:off x="8636000" y="1659080"/>
            <a:ext cx="3228800" cy="712000"/>
          </a:xfrm>
          <a:prstGeom prst="rect">
            <a:avLst/>
          </a:prstGeom>
          <a:noFill/>
          <a:ln w="9525" cap="flat" cmpd="sng">
            <a:solidFill>
              <a:srgbClr val="C00000"/>
            </a:solidFill>
            <a:prstDash val="solid"/>
            <a:round/>
            <a:headEnd type="none" w="sm" len="sm"/>
            <a:tailEnd type="none" w="sm" len="sm"/>
          </a:ln>
        </p:spPr>
        <p:txBody>
          <a:bodyPr spcFirstLastPara="1" wrap="square" lIns="101600" tIns="50767" rIns="101600" bIns="50767" anchor="t" anchorCtr="0">
            <a:noAutofit/>
          </a:bodyPr>
          <a:lstStyle/>
          <a:p>
            <a:pPr algn="ctr"/>
            <a:r>
              <a:rPr lang="en" sz="1333" b="1">
                <a:solidFill>
                  <a:srgbClr val="0C0C0C"/>
                </a:solidFill>
                <a:latin typeface="Trebuchet MS"/>
                <a:ea typeface="Trebuchet MS"/>
                <a:cs typeface="Trebuchet MS"/>
                <a:sym typeface="Trebuchet MS"/>
              </a:rPr>
              <a:t>Open industry standards, enable flexible integration and deployment of multiple acceleration technologies</a:t>
            </a:r>
            <a:endParaRPr sz="2400"/>
          </a:p>
        </p:txBody>
      </p:sp>
      <p:pic>
        <p:nvPicPr>
          <p:cNvPr id="723" name="Google Shape;723;p90"/>
          <p:cNvPicPr preferRelativeResize="0"/>
          <p:nvPr/>
        </p:nvPicPr>
        <p:blipFill rotWithShape="1">
          <a:blip r:embed="rId10">
            <a:alphaModFix/>
          </a:blip>
          <a:srcRect/>
          <a:stretch/>
        </p:blipFill>
        <p:spPr>
          <a:xfrm>
            <a:off x="8112466" y="4379870"/>
            <a:ext cx="1324700" cy="509607"/>
          </a:xfrm>
          <a:prstGeom prst="rect">
            <a:avLst/>
          </a:prstGeom>
          <a:noFill/>
          <a:ln>
            <a:noFill/>
          </a:ln>
        </p:spPr>
      </p:pic>
      <p:pic>
        <p:nvPicPr>
          <p:cNvPr id="724" name="Google Shape;724;p90"/>
          <p:cNvPicPr preferRelativeResize="0"/>
          <p:nvPr/>
        </p:nvPicPr>
        <p:blipFill>
          <a:blip r:embed="rId11">
            <a:alphaModFix/>
          </a:blip>
          <a:stretch>
            <a:fillRect/>
          </a:stretch>
        </p:blipFill>
        <p:spPr>
          <a:xfrm>
            <a:off x="7109898" y="5214251"/>
            <a:ext cx="898133" cy="557101"/>
          </a:xfrm>
          <a:prstGeom prst="rect">
            <a:avLst/>
          </a:prstGeom>
          <a:noFill/>
          <a:ln>
            <a:noFill/>
          </a:ln>
        </p:spPr>
      </p:pic>
      <p:sp>
        <p:nvSpPr>
          <p:cNvPr id="725" name="Google Shape;725;p9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9</a:t>
            </a:f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5798</Words>
  <Application>Microsoft Office PowerPoint</Application>
  <PresentationFormat>Widescreen</PresentationFormat>
  <Paragraphs>652</Paragraphs>
  <Slides>25</Slides>
  <Notes>23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Arial</vt:lpstr>
      <vt:lpstr>Arial Black</vt:lpstr>
      <vt:lpstr>Arial Narrow</vt:lpstr>
      <vt:lpstr>Calibri</vt:lpstr>
      <vt:lpstr>Calibri Light</vt:lpstr>
      <vt:lpstr>Cambria</vt:lpstr>
      <vt:lpstr>Consolas</vt:lpstr>
      <vt:lpstr>IntelOne Text</vt:lpstr>
      <vt:lpstr>Noto Sans Symbols</vt:lpstr>
      <vt:lpstr>Roboto</vt:lpstr>
      <vt:lpstr>Tahoma</vt:lpstr>
      <vt:lpstr>Times New Roman</vt:lpstr>
      <vt:lpstr>Trebuchet MS</vt:lpstr>
      <vt:lpstr>Verdana</vt:lpstr>
      <vt:lpstr>Office Theme</vt:lpstr>
      <vt:lpstr>SYCL 2020 and the future</vt:lpstr>
      <vt:lpstr>SYCL Single Source C++ Parallel Programming</vt:lpstr>
      <vt:lpstr>PowerPoint Presentation</vt:lpstr>
      <vt:lpstr>SYCL 2020 Industry Momentum</vt:lpstr>
      <vt:lpstr>SYCL 2020 Major Features</vt:lpstr>
      <vt:lpstr>Parallel Industry Initiatives</vt:lpstr>
      <vt:lpstr>SYCL Implementations in Development </vt:lpstr>
      <vt:lpstr>SYCL Ecosystem, Research and Benchmarks </vt:lpstr>
      <vt:lpstr>SYCL in Embedded Systems, Automotive, and AI</vt:lpstr>
      <vt:lpstr>Safety Critical API Evolution</vt:lpstr>
      <vt:lpstr>SYCL in HPC/Supercomputers</vt:lpstr>
      <vt:lpstr>oneAPI and SYCL</vt:lpstr>
      <vt:lpstr>Nvidia and AMD Support in oneAPI</vt:lpstr>
      <vt:lpstr>SYCL Enables Supercomputers</vt:lpstr>
      <vt:lpstr>SYCL Future Evolution</vt:lpstr>
      <vt:lpstr>A Demo with C++ Parallel STL</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Enabling Industry Engagement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Reinders, James R</dc:creator>
  <cp:lastModifiedBy>Michael Wong</cp:lastModifiedBy>
  <cp:revision>10</cp:revision>
  <dcterms:created xsi:type="dcterms:W3CDTF">2021-10-21T13:19:53Z</dcterms:created>
  <dcterms:modified xsi:type="dcterms:W3CDTF">2021-11-03T17:09:35Z</dcterms:modified>
</cp:coreProperties>
</file>