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1" r:id="rId2"/>
    <p:sldId id="264" r:id="rId3"/>
    <p:sldId id="266" r:id="rId4"/>
    <p:sldId id="267" r:id="rId5"/>
    <p:sldId id="265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5602B"/>
    <a:srgbClr val="FC4B04"/>
    <a:srgbClr val="FF3D01"/>
    <a:srgbClr val="FE2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1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08B7586-87EC-4498-8C83-F064333207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6A55B52-EDAF-4450-964A-6F3FB30F14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3C873-03BC-4381-9783-488455AD834E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1758F9-48BD-438E-B56F-2C388A60E1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6B5292-B63C-4B4E-9120-D14970F318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123F4-B2AF-4CFB-969F-2FD5CA8B2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886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57469-C128-41F1-9B17-E097A047A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AD04ED-1406-4C10-BB55-DDE7BF863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32AC69-9FB8-44F2-96D2-5B464344C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ECF949-E051-454B-9071-C52FC2210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EA7D96-B54F-4022-BCE9-64DF4CAF3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6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BB2556-278B-4E02-8B53-C64EACD49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99737D-5624-4A96-87B2-86B3E51A6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26EA62-59FC-4CD3-8353-02F6DB836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9583EF-2318-468B-9B1E-F5C78BBE7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47D967-C155-4C19-8A11-D43293C7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2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DA7FC58-BA50-4A74-B7A4-26176DDA9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B90E32-478E-499B-852F-2EE78F0FD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A89B48-78D3-48B0-B4F8-DD03F74D3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497103-7AC2-433E-AC28-4953F963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E3A891-5FFB-47C5-87AF-9CBCAA428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5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6A0FE5-A8EF-424F-B252-AB08EE8ED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B16A0E-4DD9-44CA-9EFA-F609A03A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FF8B9-32E1-4EB0-8418-8A536DC2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B967CA-AF9D-4DB2-A624-B2C1B1F2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D65A89-11BD-4129-9999-674691FDE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17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268C7D-C496-47FE-BF3A-727B86403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A28E73-ABDE-470D-82B5-58330E370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6590F6-91F5-479A-97D0-0CD4F094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FFB17A-B05F-4245-ACD2-014AC5B77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F0C514-8A07-4A60-BE82-BB0E88EF1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40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786000-A38B-429C-985A-F8A9CE708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F20100-43D8-41C8-B531-F8D6C8250D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6F8F33-AF9E-4225-B153-BA4DF4A74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6D996B-49C4-4C68-970B-71352070E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E2829D-A30E-4FAB-81F8-8BF8E58FF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4E8611-5DFB-4718-B63A-93E8C836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6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B1C05C-8C06-4F4B-8B72-FFF737C9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5068EE-D13C-492D-8B30-74EC8A6CC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B8FD4BC-47B1-49F5-BF54-F793B1BB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0F3852E-BB83-49DF-9C71-7FFD776ED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A6EFC9-A1F2-48CE-840F-2D97DC260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4D4CE75-B982-4220-9AC4-DED71A1B9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EF70B00-4C02-434A-AED0-41FA25E9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180F86-FC74-46C8-9BA4-0781F916C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6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8E0FE8-69F8-4016-922B-C1DBCEF3B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7FDFE8-BF59-4691-AE6B-9E720D571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96E19CE-4029-4EBA-8492-A347C36D9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866928A-8BA7-4E7F-9D6C-8D2631108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42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B4FBC87-CE49-46E6-BB20-8FC50F76F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8262E6-25BC-4896-9AD5-C8E207B5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1761C0-B403-4376-AC97-2F7B9C67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78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BCE868-374B-452F-829D-153A1117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71341C-ADB4-4D31-B99F-9740A358C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3BC754-8026-4784-B14E-42CCAFDC3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12EF51-5BA0-4BBB-B9BE-B4DC919E2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7B8756-A1EB-446A-94DB-318AF20A9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04CA79-4E9F-452E-BB58-77745A7E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32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CB3871-CBF5-4F6D-84FC-15CA881DE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4C1A617-3A8A-4347-A9B0-5F04A4315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79EFD0-CAEF-491A-B8D1-ED59F3940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33874D-F529-4538-A492-36ECE848F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AF01D3-A079-4B0B-BA20-85909E0B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B862F3-7277-439A-8105-CCA2BA12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30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2EE1E9A-8420-46D1-A454-25FACE22E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7B4C58-DE83-4252-9713-5F14A4B6E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9C4EDF-8639-44A2-853D-57A9E21B7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3A0C6-19BF-499A-A4E7-3AE37EA51006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AB5D41-DBA5-419D-BB5D-3ED29C237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22F362-3261-4F0B-A51C-445CDD6E5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654F7-ADFD-4C6D-81D0-5EBACDBC3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10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ser.oc-static.com/upload/2019/09/02/15674356878125_image2.p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emojiterra.com/fr/page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ser.oc-static.com/upload/2019/09/02/15674356878125_image2.p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BA79A7CF-01AF-4178-9369-94E0C90E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7C7E5-13D5-4528-A543-AE2C5F730E78}"/>
              </a:ext>
            </a:extLst>
          </p:cNvPr>
          <p:cNvSpPr txBox="1">
            <a:spLocks/>
          </p:cNvSpPr>
          <p:nvPr/>
        </p:nvSpPr>
        <p:spPr>
          <a:xfrm>
            <a:off x="302084" y="31692"/>
            <a:ext cx="8082632" cy="2846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 </a:t>
            </a:r>
            <a:r>
              <a:rPr lang="en-US" sz="3600" b="1" kern="1200" dirty="0" err="1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Présentation</a:t>
            </a:r>
            <a:r>
              <a:rPr lang="en-US" sz="3600" b="1" kern="1200" dirty="0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 du back-end </a:t>
            </a:r>
          </a:p>
        </p:txBody>
      </p:sp>
      <p:pic>
        <p:nvPicPr>
          <p:cNvPr id="1026" name="Picture 2" descr="Une image du logo So Peckocko">
            <a:hlinkClick r:id="rId2"/>
            <a:extLst>
              <a:ext uri="{FF2B5EF4-FFF2-40B4-BE49-F238E27FC236}">
                <a16:creationId xmlns:a16="http://schemas.microsoft.com/office/drawing/2014/main" id="{E703868F-F4C7-4044-9010-16479A12E9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" r="2198"/>
          <a:stretch/>
        </p:blipFill>
        <p:spPr bwMode="auto">
          <a:xfrm>
            <a:off x="2149124" y="2617887"/>
            <a:ext cx="4223297" cy="28349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5" name="Rectangle 194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6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E2CC403-21CD-41DF-BAC4-329D7FF03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13AA5FE-3FFC-4725-9ADD-E428544EC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FA70700-3F72-44D4-8175-FEB2B9B23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093C0F6-5741-4C9D-90FF-A25824BFC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1B2E1B-E962-432C-ADA1-2934CE3C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7653717E-6F8C-43E0-9893-C03AE87D1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5BB14B4-EC3F-47C7-9AF3-B0E017B7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6160" y="391886"/>
            <a:ext cx="402901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7C7E5-13D5-4528-A543-AE2C5F730E78}"/>
              </a:ext>
            </a:extLst>
          </p:cNvPr>
          <p:cNvSpPr txBox="1">
            <a:spLocks/>
          </p:cNvSpPr>
          <p:nvPr/>
        </p:nvSpPr>
        <p:spPr>
          <a:xfrm>
            <a:off x="7664230" y="3006686"/>
            <a:ext cx="4029017" cy="843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Objectif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84C8F4B-AB01-4FB0-B6B2-3838535F4A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772" b="29904"/>
          <a:stretch/>
        </p:blipFill>
        <p:spPr>
          <a:xfrm>
            <a:off x="2235761" y="3726535"/>
            <a:ext cx="3656396" cy="215961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C40B8A50-8B30-4F75-996B-789E93226E5B}"/>
              </a:ext>
            </a:extLst>
          </p:cNvPr>
          <p:cNvSpPr txBox="1">
            <a:spLocks/>
          </p:cNvSpPr>
          <p:nvPr/>
        </p:nvSpPr>
        <p:spPr>
          <a:xfrm>
            <a:off x="731522" y="1252154"/>
            <a:ext cx="6934636" cy="2707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0"/>
              </a:spcBef>
              <a:spcAft>
                <a:spcPts val="600"/>
              </a:spcAft>
              <a:buClr>
                <a:srgbClr val="FC4B04"/>
              </a:buClr>
              <a:buFont typeface="Wingdings" panose="05000000000000000000" pitchFamily="2" charset="2"/>
              <a:buChar char="Ø"/>
            </a:pPr>
            <a:r>
              <a:rPr lang="en-US" sz="26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Développer</a:t>
            </a:r>
            <a:r>
              <a:rPr lang="en-US" sz="26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le back-end et </a:t>
            </a:r>
            <a:r>
              <a:rPr lang="en-US" sz="26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cr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éer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une</a:t>
            </a:r>
            <a:r>
              <a:rPr lang="en-US" sz="26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API Rest</a:t>
            </a: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Clr>
                <a:srgbClr val="FC4B04"/>
              </a:buClr>
              <a:buFont typeface="Wingdings" panose="05000000000000000000" pitchFamily="2" charset="2"/>
              <a:buChar char="Ø"/>
            </a:pPr>
            <a:endParaRPr lang="en-US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Clr>
                <a:srgbClr val="FC4B04"/>
              </a:buClr>
              <a:buFont typeface="Wingdings" panose="05000000000000000000" pitchFamily="2" charset="2"/>
              <a:buChar char="Ø"/>
            </a:pP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Protéger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les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données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utilisateurs</a:t>
            </a:r>
            <a:endParaRPr lang="en-US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Clr>
                <a:srgbClr val="FC4B04"/>
              </a:buClr>
              <a:buFont typeface="Wingdings" panose="05000000000000000000" pitchFamily="2" charset="2"/>
              <a:buChar char="Ø"/>
            </a:pPr>
            <a:endParaRPr lang="en-US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Clr>
                <a:srgbClr val="FC4B04"/>
              </a:buClr>
              <a:buFont typeface="Wingdings" panose="05000000000000000000" pitchFamily="2" charset="2"/>
              <a:buChar char="Ø"/>
            </a:pPr>
            <a:endParaRPr lang="en-US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4538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E2CC403-21CD-41DF-BAC4-329D7FF03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13AA5FE-3FFC-4725-9ADD-E428544EC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FA70700-3F72-44D4-8175-FEB2B9B23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093C0F6-5741-4C9D-90FF-A25824BFC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1B2E1B-E962-432C-ADA1-2934CE3C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7653717E-6F8C-43E0-9893-C03AE87D1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5BB14B4-EC3F-47C7-9AF3-B0E017B7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6160" y="391886"/>
            <a:ext cx="402901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7C7E5-13D5-4528-A543-AE2C5F730E78}"/>
              </a:ext>
            </a:extLst>
          </p:cNvPr>
          <p:cNvSpPr txBox="1">
            <a:spLocks/>
          </p:cNvSpPr>
          <p:nvPr/>
        </p:nvSpPr>
        <p:spPr>
          <a:xfrm>
            <a:off x="7666158" y="1462528"/>
            <a:ext cx="4029017" cy="843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 err="1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Contraintes</a:t>
            </a:r>
            <a:endParaRPr lang="en-US" sz="4000" b="1" kern="1200" dirty="0">
              <a:solidFill>
                <a:srgbClr val="FC4B04"/>
              </a:solidFill>
              <a:latin typeface="Batang" panose="020B0503020000020004" pitchFamily="18" charset="-127"/>
              <a:ea typeface="Batang" panose="020B0503020000020004" pitchFamily="18" charset="-127"/>
              <a:cs typeface="Aldhabi" panose="020B0604020202020204" pitchFamily="2" charset="-78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40B8A50-8B30-4F75-996B-789E93226E5B}"/>
              </a:ext>
            </a:extLst>
          </p:cNvPr>
          <p:cNvSpPr txBox="1">
            <a:spLocks/>
          </p:cNvSpPr>
          <p:nvPr/>
        </p:nvSpPr>
        <p:spPr>
          <a:xfrm>
            <a:off x="938462" y="823784"/>
            <a:ext cx="6723727" cy="537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Utiliser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des pratiques de code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sécurisées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Protéger</a:t>
            </a:r>
            <a:r>
              <a:rPr lang="en-US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les </a:t>
            </a:r>
            <a:r>
              <a:rPr lang="en-US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données</a:t>
            </a:r>
            <a:r>
              <a:rPr lang="en-US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personnelles</a:t>
            </a:r>
            <a:endParaRPr lang="en-US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en-US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Respecter </a:t>
            </a:r>
            <a:r>
              <a:rPr lang="en-US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le RGPD et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les standards de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l’OWASP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Technologies:</a:t>
            </a:r>
          </a:p>
          <a:p>
            <a:pPr marL="1657350" lvl="3" indent="-285750" algn="l">
              <a:spcBef>
                <a:spcPct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serveur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node.js </a:t>
            </a:r>
          </a:p>
          <a:p>
            <a:pPr marL="1657350" lvl="3" indent="-285750" algn="l">
              <a:spcBef>
                <a:spcPct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base de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donnée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MongoDB</a:t>
            </a:r>
          </a:p>
          <a:p>
            <a:pPr marL="1657350" lvl="3" indent="-285750" algn="l">
              <a:spcBef>
                <a:spcPct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pluggin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Mongoose</a:t>
            </a:r>
          </a:p>
          <a:p>
            <a:pPr marL="1657350" lvl="3" indent="-285750" algn="l">
              <a:spcBef>
                <a:spcPct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framework Express</a:t>
            </a:r>
          </a:p>
          <a:p>
            <a:pPr marL="742950" lvl="1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Aucune</a:t>
            </a:r>
            <a:r>
              <a:rPr lang="en-US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ré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gression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côté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front-end à cause du back-end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Erreurs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API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envoyées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telles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quelles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en-US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N</a:t>
            </a: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ombre de likes/dislikes et tableaux like/dislike mises à jour</a:t>
            </a:r>
            <a:endParaRPr lang="en-US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en-US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C9ADA4C-FBF5-451C-9255-37B27CA8B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2423" y="3139001"/>
            <a:ext cx="2918935" cy="19410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34392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E2CC403-21CD-41DF-BAC4-329D7FF03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13AA5FE-3FFC-4725-9ADD-E428544EC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FA70700-3F72-44D4-8175-FEB2B9B23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093C0F6-5741-4C9D-90FF-A25824BFC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1B2E1B-E962-432C-ADA1-2934CE3C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7653717E-6F8C-43E0-9893-C03AE87D1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5BB14B4-EC3F-47C7-9AF3-B0E017B7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6160" y="391886"/>
            <a:ext cx="402901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7C7E5-13D5-4528-A543-AE2C5F730E78}"/>
              </a:ext>
            </a:extLst>
          </p:cNvPr>
          <p:cNvSpPr txBox="1">
            <a:spLocks/>
          </p:cNvSpPr>
          <p:nvPr/>
        </p:nvSpPr>
        <p:spPr>
          <a:xfrm>
            <a:off x="7666159" y="2773505"/>
            <a:ext cx="4029017" cy="843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Architecture</a:t>
            </a: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40B8A50-8B30-4F75-996B-789E93226E5B}"/>
              </a:ext>
            </a:extLst>
          </p:cNvPr>
          <p:cNvSpPr txBox="1">
            <a:spLocks/>
          </p:cNvSpPr>
          <p:nvPr/>
        </p:nvSpPr>
        <p:spPr>
          <a:xfrm>
            <a:off x="3495198" y="420143"/>
            <a:ext cx="3861191" cy="6017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Dossier propre et bien structuré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Une structure </a:t>
            </a:r>
            <a:r>
              <a:rPr lang="fr-FR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back-end</a:t>
            </a: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simplifiée avec des </a:t>
            </a:r>
            <a:r>
              <a:rPr lang="fr-FR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routers</a:t>
            </a: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et des </a:t>
            </a:r>
            <a:r>
              <a:rPr lang="fr-FR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controllers</a:t>
            </a:r>
            <a:endParaRPr lang="fr-FR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1 fichier </a:t>
            </a:r>
            <a:r>
              <a:rPr lang="fr-FR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Gitignore</a:t>
            </a: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pour éviter de git les </a:t>
            </a:r>
            <a:r>
              <a:rPr lang="fr-FR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nodes_modules</a:t>
            </a:r>
            <a:endParaRPr lang="fr-FR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1 fichier </a:t>
            </a:r>
            <a:r>
              <a:rPr lang="fr-FR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package.json</a:t>
            </a: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pour installer rapidement les librairies 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EC10EB8-8BBC-47A9-91B5-09859CEFA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80" y="552634"/>
            <a:ext cx="2360745" cy="54939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896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E2CC403-21CD-41DF-BAC4-329D7FF03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13AA5FE-3FFC-4725-9ADD-E428544EC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FA70700-3F72-44D4-8175-FEB2B9B23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093C0F6-5741-4C9D-90FF-A25824BFC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1B2E1B-E962-432C-ADA1-2934CE3C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7653717E-6F8C-43E0-9893-C03AE87D1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5BB14B4-EC3F-47C7-9AF3-B0E017B7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6160" y="391886"/>
            <a:ext cx="402901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7C7E5-13D5-4528-A543-AE2C5F730E78}"/>
              </a:ext>
            </a:extLst>
          </p:cNvPr>
          <p:cNvSpPr txBox="1">
            <a:spLocks/>
          </p:cNvSpPr>
          <p:nvPr/>
        </p:nvSpPr>
        <p:spPr>
          <a:xfrm>
            <a:off x="7666159" y="2773505"/>
            <a:ext cx="4029017" cy="8439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Exigences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 err="1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sécurité</a:t>
            </a:r>
            <a:endParaRPr lang="en-US" sz="4000" b="1" kern="1200" dirty="0">
              <a:solidFill>
                <a:srgbClr val="FC4B04"/>
              </a:solidFill>
              <a:latin typeface="Batang" panose="020B0503020000020004" pitchFamily="18" charset="-127"/>
              <a:ea typeface="Batang" panose="020B0503020000020004" pitchFamily="18" charset="-127"/>
              <a:cs typeface="Aldhabi" panose="020B0604020202020204" pitchFamily="2" charset="-78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40B8A50-8B30-4F75-996B-789E93226E5B}"/>
              </a:ext>
            </a:extLst>
          </p:cNvPr>
          <p:cNvSpPr txBox="1">
            <a:spLocks/>
          </p:cNvSpPr>
          <p:nvPr/>
        </p:nvSpPr>
        <p:spPr>
          <a:xfrm>
            <a:off x="731521" y="391251"/>
            <a:ext cx="6934638" cy="6017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L’ API doit respecter le RGPD et les standards OWASP</a:t>
            </a:r>
          </a:p>
          <a:p>
            <a:pPr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</a:pPr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2 types de droits administrateur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MongoDB sécurisée de manière que le validateur puisse lancer l’application depuis sa machine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L’authentification est renforcée sur les routes requises          avec un TOKEN</a:t>
            </a: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fr-FR" sz="1600" b="0" dirty="0" err="1">
                <a:solidFill>
                  <a:srgbClr val="D5602B"/>
                </a:solidFill>
                <a:effectLst/>
                <a:latin typeface="Consolas" panose="020B0609020204030204" pitchFamily="49" charset="0"/>
              </a:rPr>
              <a:t>jsonwebtoken</a:t>
            </a:r>
            <a:endParaRPr lang="fr-FR" sz="1600" b="0" dirty="0">
              <a:solidFill>
                <a:srgbClr val="D5602B"/>
              </a:solidFill>
              <a:effectLst/>
              <a:latin typeface="Consolas" panose="020B0609020204030204" pitchFamily="49" charset="0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Les mots de passe sont chiffrés et stockés de manière sécurisée</a:t>
            </a: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fr-FR" sz="1600" dirty="0" err="1">
                <a:solidFill>
                  <a:srgbClr val="D5602B"/>
                </a:solidFill>
                <a:latin typeface="Consolas" panose="020B0609020204030204" pitchFamily="49" charset="0"/>
              </a:rPr>
              <a:t>P</a:t>
            </a:r>
            <a:r>
              <a:rPr lang="fr-FR" sz="1600" b="0" dirty="0" err="1">
                <a:solidFill>
                  <a:srgbClr val="D5602B"/>
                </a:solidFill>
                <a:effectLst/>
                <a:latin typeface="Consolas" panose="020B0609020204030204" pitchFamily="49" charset="0"/>
              </a:rPr>
              <a:t>assword-validator</a:t>
            </a:r>
            <a:endParaRPr lang="fr-FR" sz="1600" b="0" dirty="0">
              <a:solidFill>
                <a:srgbClr val="D5602B"/>
              </a:solidFill>
              <a:effectLst/>
              <a:latin typeface="Consolas" panose="020B0609020204030204" pitchFamily="49" charset="0"/>
            </a:endParaRP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fr-FR" sz="1600" b="0" dirty="0" err="1">
                <a:solidFill>
                  <a:srgbClr val="D5602B"/>
                </a:solidFill>
                <a:effectLst/>
                <a:latin typeface="Consolas" panose="020B0609020204030204" pitchFamily="49" charset="0"/>
              </a:rPr>
              <a:t>Bcrypt</a:t>
            </a:r>
            <a:endParaRPr lang="fr-FR" sz="1600" b="0" dirty="0">
              <a:solidFill>
                <a:srgbClr val="D5602B"/>
              </a:solidFill>
              <a:effectLst/>
              <a:latin typeface="Consolas" panose="020B0609020204030204" pitchFamily="49" charset="0"/>
            </a:endParaRP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Adresse mail utilisateur unique</a:t>
            </a: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fr-FR" sz="1600" dirty="0" err="1">
                <a:solidFill>
                  <a:srgbClr val="D5602B"/>
                </a:solidFill>
                <a:latin typeface="Consolas" panose="020B0609020204030204" pitchFamily="49" charset="0"/>
              </a:rPr>
              <a:t>M</a:t>
            </a:r>
            <a:r>
              <a:rPr lang="fr-FR" sz="1600" b="0" dirty="0" err="1">
                <a:solidFill>
                  <a:srgbClr val="D5602B"/>
                </a:solidFill>
                <a:effectLst/>
                <a:latin typeface="Consolas" panose="020B0609020204030204" pitchFamily="49" charset="0"/>
              </a:rPr>
              <a:t>ongoose</a:t>
            </a:r>
            <a:r>
              <a:rPr lang="fr-FR" sz="1600" b="0" dirty="0">
                <a:solidFill>
                  <a:srgbClr val="D5602B"/>
                </a:solidFill>
                <a:effectLst/>
                <a:latin typeface="Consolas" panose="020B0609020204030204" pitchFamily="49" charset="0"/>
              </a:rPr>
              <a:t>-unique-</a:t>
            </a:r>
            <a:r>
              <a:rPr lang="fr-FR" sz="1600" b="0" dirty="0" err="1">
                <a:solidFill>
                  <a:srgbClr val="D5602B"/>
                </a:solidFill>
                <a:effectLst/>
                <a:latin typeface="Consolas" panose="020B0609020204030204" pitchFamily="49" charset="0"/>
              </a:rPr>
              <a:t>validator</a:t>
            </a:r>
            <a:endParaRPr lang="fr-FR" sz="1600" b="0" dirty="0">
              <a:solidFill>
                <a:srgbClr val="D5602B"/>
              </a:solidFill>
              <a:effectLst/>
              <a:latin typeface="Consolas" panose="020B0609020204030204" pitchFamily="49" charset="0"/>
            </a:endParaRP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endParaRPr lang="fr-FR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016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E2CC403-21CD-41DF-BAC4-329D7FF03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13AA5FE-3FFC-4725-9ADD-E428544EC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FA70700-3F72-44D4-8175-FEB2B9B23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093C0F6-5741-4C9D-90FF-A25824BFC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1B2E1B-E962-432C-ADA1-2934CE3C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7653717E-6F8C-43E0-9893-C03AE87D1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5BB14B4-EC3F-47C7-9AF3-B0E017B7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6160" y="391886"/>
            <a:ext cx="402901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7C7E5-13D5-4528-A543-AE2C5F730E78}"/>
              </a:ext>
            </a:extLst>
          </p:cNvPr>
          <p:cNvSpPr txBox="1">
            <a:spLocks/>
          </p:cNvSpPr>
          <p:nvPr/>
        </p:nvSpPr>
        <p:spPr>
          <a:xfrm>
            <a:off x="7666159" y="3424295"/>
            <a:ext cx="4029017" cy="8439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RGPD / OWASP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Librairies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supplémentaires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pour la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sécurité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et la protection des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données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personnelles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4000" b="1" kern="1200" dirty="0">
              <a:solidFill>
                <a:srgbClr val="FC4B04"/>
              </a:solidFill>
              <a:latin typeface="Batang" panose="020B0503020000020004" pitchFamily="18" charset="-127"/>
              <a:ea typeface="Batang" panose="020B0503020000020004" pitchFamily="18" charset="-127"/>
              <a:cs typeface="Aldhabi" panose="020B0604020202020204" pitchFamily="2" charset="-78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40B8A50-8B30-4F75-996B-789E93226E5B}"/>
              </a:ext>
            </a:extLst>
          </p:cNvPr>
          <p:cNvSpPr txBox="1">
            <a:spLocks/>
          </p:cNvSpPr>
          <p:nvPr/>
        </p:nvSpPr>
        <p:spPr>
          <a:xfrm>
            <a:off x="803499" y="391251"/>
            <a:ext cx="6862660" cy="6017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Mask data 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masquer les </a:t>
            </a:r>
            <a:r>
              <a:rPr lang="en-US" sz="18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adresses</a:t>
            </a:r>
            <a:r>
              <a: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mail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Cookie-session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: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éviter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les </a:t>
            </a:r>
            <a:r>
              <a:rPr lang="fr-FR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attaques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de type cross-site scripting (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xss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Rate-limiter :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limiter le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nombre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de tentative de connection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8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Dot </a:t>
            </a:r>
            <a:r>
              <a:rPr lang="fr-FR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env</a:t>
            </a:r>
            <a:r>
              <a:rPr lang="fr-FR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:</a:t>
            </a:r>
            <a:r>
              <a:rPr lang="fr-FR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un seul fichier avec toutes les données de </a:t>
            </a:r>
            <a:r>
              <a:rPr lang="fr-FR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connection</a:t>
            </a:r>
            <a:r>
              <a:rPr lang="fr-FR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administrateur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Helmet</a:t>
            </a:r>
            <a:r>
              <a: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: </a:t>
            </a:r>
            <a:r>
              <a:rPr lang="en-US" sz="18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protéger</a:t>
            </a:r>
            <a:r>
              <a: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l’appli</a:t>
            </a:r>
            <a:r>
              <a: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configurant de manière appropriée des en-têtes HTTP</a:t>
            </a: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Clr>
                <a:srgbClr val="D5602B"/>
              </a:buClr>
              <a:buFont typeface="Wingdings" panose="05000000000000000000" pitchFamily="2" charset="2"/>
              <a:buChar char="Ø"/>
            </a:pPr>
            <a:r>
              <a:rPr lang="fr-FR" sz="1600" kern="1200" dirty="0">
                <a:solidFill>
                  <a:srgbClr val="D5602B"/>
                </a:solidFill>
                <a:latin typeface="+mj-lt"/>
                <a:ea typeface="+mj-ea"/>
                <a:cs typeface="+mj-cs"/>
              </a:rPr>
              <a:t>protège contre les attaques de type XSS et autres injections</a:t>
            </a: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Clr>
                <a:srgbClr val="D5602B"/>
              </a:buClr>
              <a:buFont typeface="Wingdings" panose="05000000000000000000" pitchFamily="2" charset="2"/>
              <a:buChar char="Ø"/>
            </a:pPr>
            <a:r>
              <a:rPr lang="fr-FR" sz="1600" kern="1200" dirty="0">
                <a:solidFill>
                  <a:srgbClr val="D5602B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1600" dirty="0">
                <a:solidFill>
                  <a:srgbClr val="D5602B"/>
                </a:solidFill>
                <a:latin typeface="+mj-lt"/>
                <a:ea typeface="+mj-ea"/>
                <a:cs typeface="+mj-cs"/>
              </a:rPr>
              <a:t>d</a:t>
            </a:r>
            <a:r>
              <a:rPr lang="fr-FR" sz="1600" kern="1200" dirty="0">
                <a:solidFill>
                  <a:srgbClr val="D5602B"/>
                </a:solidFill>
                <a:latin typeface="+mj-lt"/>
                <a:ea typeface="+mj-ea"/>
                <a:cs typeface="+mj-cs"/>
              </a:rPr>
              <a:t>ésactive la mise en cache côté client</a:t>
            </a: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Clr>
                <a:srgbClr val="D5602B"/>
              </a:buClr>
              <a:buFont typeface="Wingdings" panose="05000000000000000000" pitchFamily="2" charset="2"/>
              <a:buChar char="Ø"/>
            </a:pPr>
            <a:r>
              <a:rPr lang="fr-FR" sz="1600" kern="1200" dirty="0" err="1">
                <a:solidFill>
                  <a:srgbClr val="D5602B"/>
                </a:solidFill>
                <a:latin typeface="+mj-lt"/>
                <a:ea typeface="+mj-ea"/>
                <a:cs typeface="+mj-cs"/>
              </a:rPr>
              <a:t>protége</a:t>
            </a:r>
            <a:r>
              <a:rPr lang="fr-FR" sz="1600" kern="1200" dirty="0">
                <a:solidFill>
                  <a:srgbClr val="D5602B"/>
                </a:solidFill>
                <a:latin typeface="+mj-lt"/>
                <a:ea typeface="+mj-ea"/>
                <a:cs typeface="+mj-cs"/>
              </a:rPr>
              <a:t> le navigateur du </a:t>
            </a:r>
            <a:r>
              <a:rPr lang="fr-FR" sz="1600" kern="1200" dirty="0" err="1">
                <a:solidFill>
                  <a:srgbClr val="D5602B"/>
                </a:solidFill>
                <a:latin typeface="+mj-lt"/>
                <a:ea typeface="+mj-ea"/>
                <a:cs typeface="+mj-cs"/>
              </a:rPr>
              <a:t>reniflage</a:t>
            </a:r>
            <a:endParaRPr lang="fr-FR" sz="1600" kern="1200" dirty="0">
              <a:solidFill>
                <a:srgbClr val="D5602B"/>
              </a:solidFill>
              <a:latin typeface="+mj-lt"/>
              <a:ea typeface="+mj-ea"/>
              <a:cs typeface="+mj-cs"/>
            </a:endParaRP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Clr>
                <a:srgbClr val="D5602B"/>
              </a:buClr>
              <a:buFont typeface="Wingdings" panose="05000000000000000000" pitchFamily="2" charset="2"/>
              <a:buChar char="Ø"/>
            </a:pPr>
            <a:r>
              <a:rPr lang="fr-FR" sz="1600" kern="1200" dirty="0">
                <a:solidFill>
                  <a:srgbClr val="D5602B"/>
                </a:solidFill>
                <a:latin typeface="+mj-lt"/>
                <a:ea typeface="+mj-ea"/>
                <a:cs typeface="+mj-cs"/>
              </a:rPr>
              <a:t>active le filtre de script intersites (XSS)</a:t>
            </a:r>
          </a:p>
          <a:p>
            <a:pPr marL="1200150" lvl="2" indent="-285750" algn="l">
              <a:spcBef>
                <a:spcPct val="0"/>
              </a:spcBef>
              <a:spcAft>
                <a:spcPts val="600"/>
              </a:spcAft>
              <a:buClr>
                <a:srgbClr val="D5602B"/>
              </a:buClr>
              <a:buFont typeface="Wingdings" panose="05000000000000000000" pitchFamily="2" charset="2"/>
              <a:buChar char="Ø"/>
            </a:pPr>
            <a:r>
              <a:rPr lang="fr-FR" sz="1600" kern="1200" dirty="0">
                <a:solidFill>
                  <a:srgbClr val="D5602B"/>
                </a:solidFill>
                <a:latin typeface="+mj-lt"/>
                <a:ea typeface="+mj-ea"/>
                <a:cs typeface="+mj-cs"/>
              </a:rPr>
              <a:t>…</a:t>
            </a:r>
            <a:endParaRPr lang="en-US" sz="1600" kern="1200" dirty="0">
              <a:solidFill>
                <a:srgbClr val="D5602B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  <a:spcAft>
                <a:spcPts val="600"/>
              </a:spcAft>
            </a:pPr>
            <a:endParaRPr lang="en-US" sz="18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1420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E2CC403-21CD-41DF-BAC4-329D7FF03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13AA5FE-3FFC-4725-9ADD-E428544EC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FA70700-3F72-44D4-8175-FEB2B9B23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093C0F6-5741-4C9D-90FF-A25824BFC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1B2E1B-E962-432C-ADA1-2934CE3C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7653717E-6F8C-43E0-9893-C03AE87D1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5BB14B4-EC3F-47C7-9AF3-B0E017B7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6160" y="391886"/>
            <a:ext cx="402901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7C7E5-13D5-4528-A543-AE2C5F730E78}"/>
              </a:ext>
            </a:extLst>
          </p:cNvPr>
          <p:cNvSpPr txBox="1">
            <a:spLocks/>
          </p:cNvSpPr>
          <p:nvPr/>
        </p:nvSpPr>
        <p:spPr>
          <a:xfrm>
            <a:off x="7666159" y="3069051"/>
            <a:ext cx="4029017" cy="8439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MongoDB</a:t>
            </a:r>
            <a:endParaRPr lang="fr-FR" sz="4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</a:pPr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104775" algn="l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 2 types de droits administrateur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4000" b="1" kern="1200" dirty="0">
              <a:solidFill>
                <a:srgbClr val="FC4B04"/>
              </a:solidFill>
              <a:latin typeface="Batang" panose="020B0503020000020004" pitchFamily="18" charset="-127"/>
              <a:ea typeface="Batang" panose="020B0503020000020004" pitchFamily="18" charset="-127"/>
              <a:cs typeface="Aldhabi" panose="020B0604020202020204" pitchFamily="2" charset="-7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08623F3-221D-4CA9-86E5-EC697BE94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443" y="2464040"/>
            <a:ext cx="4933627" cy="39449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62B07E0-DBBC-4343-8306-DFF86540B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523" y="573833"/>
            <a:ext cx="5373466" cy="15710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600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E2CC403-21CD-41DF-BAC4-329D7FF03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13AA5FE-3FFC-4725-9ADD-E428544EC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FA70700-3F72-44D4-8175-FEB2B9B23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093C0F6-5741-4C9D-90FF-A25824BFC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1B2E1B-E962-432C-ADA1-2934CE3C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7653717E-6F8C-43E0-9893-C03AE87D1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5BB14B4-EC3F-47C7-9AF3-B0E017B7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6160" y="391886"/>
            <a:ext cx="402901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7C7E5-13D5-4528-A543-AE2C5F730E78}"/>
              </a:ext>
            </a:extLst>
          </p:cNvPr>
          <p:cNvSpPr txBox="1">
            <a:spLocks/>
          </p:cNvSpPr>
          <p:nvPr/>
        </p:nvSpPr>
        <p:spPr>
          <a:xfrm>
            <a:off x="7666159" y="774265"/>
            <a:ext cx="4029017" cy="843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GitHub</a:t>
            </a: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40B8A50-8B30-4F75-996B-789E93226E5B}"/>
              </a:ext>
            </a:extLst>
          </p:cNvPr>
          <p:cNvSpPr txBox="1">
            <a:spLocks/>
          </p:cNvSpPr>
          <p:nvPr/>
        </p:nvSpPr>
        <p:spPr>
          <a:xfrm>
            <a:off x="7666160" y="1231077"/>
            <a:ext cx="4029016" cy="5177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Un repository clair et propre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Utilisation d’émojis pour une meilleure lisibilité des </a:t>
            </a:r>
            <a:r>
              <a:rPr lang="fr-FR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commits</a:t>
            </a: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	</a:t>
            </a: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🐛  💄 🎨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1 seule branche : main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Un fichier </a:t>
            </a:r>
            <a:r>
              <a:rPr lang="fr-FR" sz="20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readme</a:t>
            </a: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1600" b="0" i="0" u="sng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2"/>
              </a:rPr>
              <a:t>📄</a:t>
            </a:r>
            <a:r>
              <a:rPr lang="fr-FR" sz="1600" b="0" i="0" u="sng" dirty="0">
                <a:solidFill>
                  <a:srgbClr val="1A0DAB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bien détaillé</a:t>
            </a:r>
          </a:p>
          <a:p>
            <a:pPr marL="285750" indent="-28575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596E629-1B42-4ED5-AD0E-330611F39C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620" y="1111164"/>
            <a:ext cx="6019216" cy="45785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8427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BA79A7CF-01AF-4178-9369-94E0C90E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7C7E5-13D5-4528-A543-AE2C5F730E78}"/>
              </a:ext>
            </a:extLst>
          </p:cNvPr>
          <p:cNvSpPr txBox="1">
            <a:spLocks/>
          </p:cNvSpPr>
          <p:nvPr/>
        </p:nvSpPr>
        <p:spPr>
          <a:xfrm>
            <a:off x="9036542" y="2023110"/>
            <a:ext cx="2733925" cy="2846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solidFill>
                  <a:srgbClr val="FC4B04"/>
                </a:solidFill>
                <a:latin typeface="Batang" panose="020B0503020000020004" pitchFamily="18" charset="-127"/>
                <a:ea typeface="Batang" panose="020B0503020000020004" pitchFamily="18" charset="-127"/>
                <a:cs typeface="Aldhabi" panose="020B0604020202020204" pitchFamily="2" charset="-78"/>
              </a:rPr>
              <a:t>Question ? 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du logo So Peckocko">
            <a:hlinkClick r:id="rId2"/>
            <a:extLst>
              <a:ext uri="{FF2B5EF4-FFF2-40B4-BE49-F238E27FC236}">
                <a16:creationId xmlns:a16="http://schemas.microsoft.com/office/drawing/2014/main" id="{E703868F-F4C7-4044-9010-16479A12E9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" r="2198"/>
          <a:stretch/>
        </p:blipFill>
        <p:spPr bwMode="auto">
          <a:xfrm>
            <a:off x="2180063" y="2011221"/>
            <a:ext cx="4223297" cy="283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5" name="Rectangle 194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Une image du logo So Peckocko">
            <a:hlinkClick r:id="rId2"/>
            <a:extLst>
              <a:ext uri="{FF2B5EF4-FFF2-40B4-BE49-F238E27FC236}">
                <a16:creationId xmlns:a16="http://schemas.microsoft.com/office/drawing/2014/main" id="{D9958E60-D84B-4D3B-8170-3185828DC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" r="2198"/>
          <a:stretch/>
        </p:blipFill>
        <p:spPr bwMode="auto">
          <a:xfrm>
            <a:off x="2031174" y="2011219"/>
            <a:ext cx="4223297" cy="28349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036786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324</Words>
  <Application>Microsoft Office PowerPoint</Application>
  <PresentationFormat>Grand écran</PresentationFormat>
  <Paragraphs>79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Batang</vt:lpstr>
      <vt:lpstr>arial</vt:lpstr>
      <vt:lpstr>arial</vt:lpstr>
      <vt:lpstr>Calibri</vt:lpstr>
      <vt:lpstr>Calibri Light</vt:lpstr>
      <vt:lpstr>Consolas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salto seb</dc:creator>
  <cp:lastModifiedBy>salto seb</cp:lastModifiedBy>
  <cp:revision>28</cp:revision>
  <dcterms:created xsi:type="dcterms:W3CDTF">2021-06-07T13:24:09Z</dcterms:created>
  <dcterms:modified xsi:type="dcterms:W3CDTF">2021-08-11T09:17:44Z</dcterms:modified>
</cp:coreProperties>
</file>