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4" r:id="rId6"/>
    <p:sldId id="268" r:id="rId7"/>
    <p:sldId id="271" r:id="rId8"/>
    <p:sldId id="261" r:id="rId9"/>
    <p:sldId id="265" r:id="rId10"/>
    <p:sldId id="269" r:id="rId11"/>
    <p:sldId id="27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4"/>
    <p:restoredTop sz="94320"/>
  </p:normalViewPr>
  <p:slideViewPr>
    <p:cSldViewPr snapToGrid="0">
      <p:cViewPr varScale="1">
        <p:scale>
          <a:sx n="81" d="100"/>
          <a:sy n="81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4BCF-2DDD-0B4D-994D-F53ED70CF858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D381-9387-314B-AA74-2347AAED7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2D381-9387-314B-AA74-2347AAED7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2D381-9387-314B-AA74-2347AAED7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B623-1521-E769-F5ED-3652853E5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327E0-C2CD-52CC-BE6E-1B61EA8D9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C7499-B47A-57F6-F7AC-4FF05C66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D4C6-E482-0E48-A041-D0B90F3F26C8}" type="datetime1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F09EB-3875-30B5-F1C9-AD767207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B6849-2830-1A19-2DF0-AD03427B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DFB1-8C67-BFD6-E2D8-6498D09E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C8F0B-11CB-BFD4-B34F-0615C45C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6312D-3046-3673-6CD1-427EF73F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0C7C-9832-E64B-ADFD-5FB33743B2FA}" type="datetime1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E51F8-69F7-D99F-07AE-F54F1A08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5A2E8-5663-D692-8F19-81A30FA2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0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3F89C-8324-974B-7332-B9EB3DBFD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8FAF6-264C-A944-345D-48747B2B4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95FC0-D3A7-2C2F-7C53-475002BB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420-1C63-6548-9105-54156EEC4029}" type="datetime1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60361-362C-5B0C-387A-0AFCA706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BFE93-C3E2-DE9E-0FB0-9CB92314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5562-FBF8-9D13-C3A6-C446A5CF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D69D-5FDA-2F16-D250-6C416254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5778F-2773-F02D-86DC-1DD27926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3A19-998C-4647-83A3-EC9115AEBC2E}" type="datetime1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1E5C-B73D-1C64-2C1A-60587E90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8E34-9636-AAD8-3F3F-117B762E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6896-4BDA-86D4-2BB2-E45EBE4F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A24BE-4AB3-52F8-1E3A-DB75E36B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30AB-CD54-9998-A017-1782B0DE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A157-9C4A-0D4E-A92B-D1A85C22E8E1}" type="datetime1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22685-7242-E447-4D1A-4D8AD1A4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BF2A-4087-3AC5-482F-00E681A9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4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760D-6AF5-A8FE-E3C6-2A1B1B02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D0BD3-2D8D-C623-B3FE-2DC40A3BE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E7014-D925-82AC-A606-883104F79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CAF0A-4840-EE6A-4955-FAAE1CE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E651-C4A5-C647-9AD9-C695A91BF9D2}" type="datetime1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4DFE9-F104-3B66-E1B2-306A127F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9A289-7882-819F-A1C5-429ECE09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D294-185C-15BB-B6FC-6A5FE213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6360D-512B-A726-2699-EB5C611C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EB1A2-E7A5-68A5-36FA-15CE0D8E3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76EC8-6463-826D-8D5C-313F8409F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9A920-D915-3D21-E785-9ECACB2B2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6D78F-587C-5127-ED54-35C0F7E6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6755-536B-1C43-8744-39D675BEB661}" type="datetime1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BDFE3-D426-EA6D-E6B1-C87FCB76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36DAE-6158-F11F-9FBA-718F4BD5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29FE-1E07-5CF3-12A3-257927E5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2FD93-8B8E-8E21-DC4D-AC2BD97B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2630-B648-214E-A765-0D54926C4771}" type="datetime1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B8734-552A-607F-B07D-4D6EF988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1AB8E-6685-58CE-9A31-00919634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B8CC0-B64D-B857-CD26-605BD893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A886-4E20-0844-88FD-1C192FC2EF59}" type="datetime1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D7A86-10BF-073C-C69F-30918AF2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3CE36-1002-0428-1D8F-6D52016D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3F0F-1170-0183-E639-A3E0A90F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E097-3B07-1791-0890-50DD2558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AEB7B-BE17-6B0C-575A-B2B1142B3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CB8CB-806E-4408-D9B6-8ECDFBAF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5A7-0389-8945-88B9-39EB1098B476}" type="datetime1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9819D-CA5E-5EE3-2865-10CCED94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F9BAC-42AA-C87A-F2EF-EAD53A0A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CC47-92DB-B9F9-F59A-76C0AE87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2F6C2-C310-BA28-B33D-B78C7DF87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40282-F576-67BD-D60B-0BD1BFB96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FDDE2-955D-CB84-3F39-8FF6BD3B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E3A-B283-EC4C-BC67-A9C27279BE4D}" type="datetime1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D0B9C-C72C-4B73-99CA-1CC03FFC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A9C00-F6DB-F895-0EAF-719B2810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4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DD932-9B62-E7E7-6FA5-D0E53E80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796F6-D766-0E40-44EE-7E438A7D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1F54-0482-C869-21D6-EBBAC0651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DE9E-49A4-5540-9428-BDD2F7348C54}" type="datetime1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9753-BC1E-CE5B-9825-3146ED51D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409AD-1089-2FCB-B48F-FD9FC5BDA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7FB2-F980-7A4B-BF44-A6AB146D6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B99B-59FC-8329-6FA4-F4665DAE9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178"/>
            <a:ext cx="9144000" cy="2306637"/>
          </a:xfrm>
        </p:spPr>
        <p:txBody>
          <a:bodyPr>
            <a:normAutofit fontScale="90000"/>
          </a:bodyPr>
          <a:lstStyle/>
          <a:p>
            <a:r>
              <a:rPr lang="en-US" dirty="0"/>
              <a:t>Sea Ice Biases: </a:t>
            </a:r>
            <a:br>
              <a:rPr lang="en-US" dirty="0"/>
            </a:br>
            <a:r>
              <a:rPr lang="en-US" dirty="0"/>
              <a:t>Diagnosing the behavior of</a:t>
            </a:r>
            <a:br>
              <a:rPr lang="en-US" dirty="0"/>
            </a:br>
            <a:r>
              <a:rPr lang="en-US" dirty="0"/>
              <a:t>Surface Flux Convergence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156F2-FF96-A9FE-37F0-45D867036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8116"/>
            <a:ext cx="9144000" cy="27607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concern: the iterative loop in the sea ice column package that calculates T*, U*, Q* (for each sea ice thickness category) oscillates or never converges ….  </a:t>
            </a:r>
          </a:p>
          <a:p>
            <a:r>
              <a:rPr lang="en-US" dirty="0"/>
              <a:t>Possible cause for biases in the sea ice. </a:t>
            </a:r>
          </a:p>
          <a:p>
            <a:endParaRPr lang="en-US" dirty="0"/>
          </a:p>
          <a:p>
            <a:r>
              <a:rPr lang="en-US" dirty="0"/>
              <a:t>The conclusion: Flux calculation appears to be working…but noticed some interesting behaviors in thinnest and thickest sea ice categories.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1718F-0953-4D81-79B0-B63D413F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443AEE5-9577-9C58-EBEA-FE817BA99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" t="8289" r="8734" b="2936"/>
          <a:stretch/>
        </p:blipFill>
        <p:spPr>
          <a:xfrm>
            <a:off x="6096000" y="484667"/>
            <a:ext cx="6096000" cy="5999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07E05E-3A10-118A-4D77-851613D4C448}"/>
              </a:ext>
            </a:extLst>
          </p:cNvPr>
          <p:cNvSpPr txBox="1"/>
          <p:nvPr/>
        </p:nvSpPr>
        <p:spPr>
          <a:xfrm>
            <a:off x="1965838" y="86268"/>
            <a:ext cx="318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January  Location #1 Antarctic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C387F-FC93-0D11-060B-BE9C321BA7F8}"/>
              </a:ext>
            </a:extLst>
          </p:cNvPr>
          <p:cNvSpPr txBox="1"/>
          <p:nvPr/>
        </p:nvSpPr>
        <p:spPr>
          <a:xfrm>
            <a:off x="8078773" y="115335"/>
            <a:ext cx="27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July Location #1 Antarctic</a:t>
            </a:r>
          </a:p>
        </p:txBody>
      </p:sp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FFE0E90-ACAF-6772-3E68-0F13E7B34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" t="9353" r="9581" b="1871"/>
          <a:stretch/>
        </p:blipFill>
        <p:spPr>
          <a:xfrm>
            <a:off x="41565" y="581891"/>
            <a:ext cx="6096000" cy="59992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90DC6-86DD-482A-C1DE-C5021F31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10</a:t>
            </a:fld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F8801DD-0598-A807-FCF7-95596A867DAA}"/>
              </a:ext>
            </a:extLst>
          </p:cNvPr>
          <p:cNvSpPr/>
          <p:nvPr/>
        </p:nvSpPr>
        <p:spPr>
          <a:xfrm rot="20183780">
            <a:off x="7663890" y="1580108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648AA85F-8C68-8B24-C2CD-D5664F979E08}"/>
              </a:ext>
            </a:extLst>
          </p:cNvPr>
          <p:cNvSpPr/>
          <p:nvPr/>
        </p:nvSpPr>
        <p:spPr>
          <a:xfrm rot="20183780">
            <a:off x="7663890" y="5014897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907E05E-3A10-118A-4D77-851613D4C448}"/>
              </a:ext>
            </a:extLst>
          </p:cNvPr>
          <p:cNvSpPr txBox="1"/>
          <p:nvPr/>
        </p:nvSpPr>
        <p:spPr>
          <a:xfrm>
            <a:off x="1965838" y="86268"/>
            <a:ext cx="318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January Location #9 Arctic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C387F-FC93-0D11-060B-BE9C321BA7F8}"/>
              </a:ext>
            </a:extLst>
          </p:cNvPr>
          <p:cNvSpPr txBox="1"/>
          <p:nvPr/>
        </p:nvSpPr>
        <p:spPr>
          <a:xfrm>
            <a:off x="8078773" y="115335"/>
            <a:ext cx="27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July Location #9 Arctic</a:t>
            </a:r>
          </a:p>
        </p:txBody>
      </p:sp>
      <p:pic>
        <p:nvPicPr>
          <p:cNvPr id="3" name="Picture 2" descr="A graph of a graph of a number&#10;&#10;Description automatically generated with medium confidence">
            <a:extLst>
              <a:ext uri="{FF2B5EF4-FFF2-40B4-BE49-F238E27FC236}">
                <a16:creationId xmlns:a16="http://schemas.microsoft.com/office/drawing/2014/main" id="{89551990-B43D-F4BE-8D1B-733F2D08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2" t="8957" r="8493" b="2273"/>
          <a:stretch/>
        </p:blipFill>
        <p:spPr>
          <a:xfrm>
            <a:off x="6096001" y="484667"/>
            <a:ext cx="6096000" cy="6257998"/>
          </a:xfrm>
          <a:prstGeom prst="rect">
            <a:avLst/>
          </a:prstGeom>
        </p:spPr>
      </p:pic>
      <p:pic>
        <p:nvPicPr>
          <p:cNvPr id="5" name="Picture 4" descr="A graph of a number and line&#10;&#10;Description automatically generated with medium confidence">
            <a:extLst>
              <a:ext uri="{FF2B5EF4-FFF2-40B4-BE49-F238E27FC236}">
                <a16:creationId xmlns:a16="http://schemas.microsoft.com/office/drawing/2014/main" id="{D636A4E3-3DAC-1616-6067-D8238A3B2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" t="8792" r="8313" b="2139"/>
          <a:stretch/>
        </p:blipFill>
        <p:spPr>
          <a:xfrm>
            <a:off x="0" y="455600"/>
            <a:ext cx="6262255" cy="63161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3441-C7B4-3C19-7FF7-1579EE15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11</a:t>
            </a:fld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FCC5F28-43A6-219B-D6D8-C21459476D24}"/>
              </a:ext>
            </a:extLst>
          </p:cNvPr>
          <p:cNvSpPr/>
          <p:nvPr/>
        </p:nvSpPr>
        <p:spPr>
          <a:xfrm rot="20183780">
            <a:off x="1767469" y="1580108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F8EC212-8124-0B72-26AC-D03BCC485A52}"/>
              </a:ext>
            </a:extLst>
          </p:cNvPr>
          <p:cNvSpPr/>
          <p:nvPr/>
        </p:nvSpPr>
        <p:spPr>
          <a:xfrm rot="20183780">
            <a:off x="4967869" y="5417817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71F9-24CD-8618-34E5-15695F88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ADC8F-7597-16EE-8127-866D6771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F74C0-5DF2-1789-B81B-B895229EFAB4}"/>
              </a:ext>
            </a:extLst>
          </p:cNvPr>
          <p:cNvSpPr txBox="1"/>
          <p:nvPr/>
        </p:nvSpPr>
        <p:spPr>
          <a:xfrm>
            <a:off x="983672" y="1427449"/>
            <a:ext cx="109450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600" dirty="0">
                <a:highlight>
                  <a:srgbClr val="FFFF00"/>
                </a:highlight>
              </a:rPr>
              <a:t>Flux calculations appear to be working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highlight>
                  <a:srgbClr val="FFFF00"/>
                </a:highlight>
              </a:rPr>
              <a:t>T* / U* / Q* values converge as expected</a:t>
            </a:r>
          </a:p>
          <a:p>
            <a:pPr marL="342900" indent="-342900">
              <a:buFont typeface="+mj-lt"/>
              <a:buAutoNum type="arabicParenR"/>
            </a:pPr>
            <a:endParaRPr lang="en-US" sz="2000" dirty="0"/>
          </a:p>
          <a:p>
            <a:pPr marL="342900" indent="-342900">
              <a:buFont typeface="+mj-lt"/>
              <a:buAutoNum type="arabicParenR"/>
            </a:pPr>
            <a:r>
              <a:rPr lang="en-US" sz="2400" dirty="0"/>
              <a:t>However, thinnest and thickest ice categories do show some odd behaviors….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In MPAS-SI Only Runs (D case)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Thinnest category jumps around in winter 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/>
              <a:t>Antarctic Locations = July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/>
              <a:t>Arctic Locations = January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Thickest Ice Category jumps around in summer 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/>
              <a:t>Antarctic Locations = January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/>
              <a:t>Arctic Locations = July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In Fully Coupled Runs (B case)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Thinnest category jumps around in winter 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/>
              <a:t>Antarctic Locations = July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/>
              <a:t>Arctic Locations = January</a:t>
            </a:r>
          </a:p>
        </p:txBody>
      </p:sp>
    </p:spTree>
    <p:extLst>
      <p:ext uri="{BB962C8B-B14F-4D97-AF65-F5344CB8AC3E}">
        <p14:creationId xmlns:p14="http://schemas.microsoft.com/office/powerpoint/2010/main" val="324459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1FB02B-50B5-03D9-A44B-9CB10AA2F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8" r="7598"/>
          <a:stretch/>
        </p:blipFill>
        <p:spPr>
          <a:xfrm>
            <a:off x="6997066" y="2191408"/>
            <a:ext cx="5194934" cy="4669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8DB25-DCF1-905E-D3C8-7CD17258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6781"/>
            <a:ext cx="10515600" cy="1325563"/>
          </a:xfrm>
        </p:spPr>
        <p:txBody>
          <a:bodyPr/>
          <a:lstStyle/>
          <a:p>
            <a:r>
              <a:rPr lang="en-US" dirty="0"/>
              <a:t>Some extra details: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0E1F-12C2-F57A-4B05-C200DF2A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81245"/>
            <a:ext cx="8425355" cy="553821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1F2328"/>
                </a:solidFill>
                <a:latin typeface="-apple-system"/>
              </a:rPr>
              <a:t>D-Case (Stand Alone MPAS-SI) + B-Case (fully coupled)</a:t>
            </a:r>
            <a:endParaRPr lang="en-US" sz="2400" b="1" i="0" dirty="0">
              <a:solidFill>
                <a:srgbClr val="1F2328"/>
              </a:solidFill>
              <a:effectLst/>
              <a:latin typeface="-apple-system"/>
            </a:endParaRPr>
          </a:p>
          <a:p>
            <a:pPr lvl="1"/>
            <a:r>
              <a:rPr lang="en-US" dirty="0"/>
              <a:t>2 year runs from cold start. Only looking at year 2 data</a:t>
            </a:r>
          </a:p>
          <a:p>
            <a:pPr lvl="1"/>
            <a:r>
              <a:rPr lang="en-US" sz="2000" b="1" dirty="0">
                <a:solidFill>
                  <a:srgbClr val="1F2328"/>
                </a:solidFill>
                <a:latin typeface="-apple-system"/>
              </a:rPr>
              <a:t>H</a:t>
            </a:r>
            <a:r>
              <a:rPr lang="en-US" sz="2000" b="1" i="0" dirty="0">
                <a:solidFill>
                  <a:srgbClr val="1F2328"/>
                </a:solidFill>
                <a:effectLst/>
                <a:latin typeface="-apple-system"/>
              </a:rPr>
              <a:t>igh-frequency sea ice turbulent flux coupling turned ON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>
                <a:solidFill>
                  <a:srgbClr val="000000"/>
                </a:solidFill>
              </a:rPr>
              <a:t>Turb flux calculation performed in sea ice column package</a:t>
            </a:r>
          </a:p>
          <a:p>
            <a:r>
              <a:rPr lang="en-US" sz="2400" dirty="0"/>
              <a:t>Iterative Flux calculation:</a:t>
            </a:r>
          </a:p>
          <a:p>
            <a:pPr lvl="1"/>
            <a:r>
              <a:rPr lang="en-US" dirty="0"/>
              <a:t># of loop iterations &lt;= 10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</a:rPr>
              <a:t>if convergence reached loop exits before 10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en-US" sz="2400" dirty="0">
                <a:effectLst/>
              </a:rPr>
              <a:t>Loop called for each ice thickness category (N=5)</a:t>
            </a:r>
          </a:p>
          <a:p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ustar</a:t>
            </a:r>
            <a:r>
              <a:rPr lang="en-US" sz="2400" dirty="0">
                <a:effectLst/>
              </a:rPr>
              <a:t> = </a:t>
            </a:r>
            <a:r>
              <a:rPr lang="en-US" sz="2400" dirty="0" err="1">
                <a:effectLst/>
              </a:rPr>
              <a:t>rd</a:t>
            </a:r>
            <a:r>
              <a:rPr lang="en-US" sz="2400" dirty="0">
                <a:effectLst/>
              </a:rPr>
              <a:t> * </a:t>
            </a:r>
            <a:r>
              <a:rPr lang="en-US" sz="2400" dirty="0" err="1">
                <a:effectLst/>
              </a:rPr>
              <a:t>vmag</a:t>
            </a:r>
            <a:r>
              <a:rPr lang="en-US" sz="2400" dirty="0"/>
              <a:t>   </a:t>
            </a:r>
          </a:p>
          <a:p>
            <a:pPr lvl="1"/>
            <a:r>
              <a:rPr lang="en-US" dirty="0">
                <a:effectLst/>
              </a:rPr>
              <a:t>exchange </a:t>
            </a:r>
            <a:r>
              <a:rPr lang="en-US" dirty="0" err="1">
                <a:effectLst/>
              </a:rPr>
              <a:t>coeff</a:t>
            </a:r>
            <a:r>
              <a:rPr lang="en-US" dirty="0">
                <a:effectLst/>
              </a:rPr>
              <a:t> momentum * magnitude </a:t>
            </a:r>
            <a:r>
              <a:rPr lang="en-US" dirty="0" err="1">
                <a:effectLst/>
              </a:rPr>
              <a:t>sfc</a:t>
            </a:r>
            <a:r>
              <a:rPr lang="en-US" dirty="0">
                <a:effectLst/>
              </a:rPr>
              <a:t> wind</a:t>
            </a:r>
          </a:p>
          <a:p>
            <a:r>
              <a:rPr lang="en-US" sz="2400" dirty="0" err="1">
                <a:effectLst/>
              </a:rPr>
              <a:t>tstar</a:t>
            </a:r>
            <a:r>
              <a:rPr lang="en-US" sz="2400" dirty="0">
                <a:effectLst/>
              </a:rPr>
              <a:t> = rh * delt</a:t>
            </a:r>
          </a:p>
          <a:p>
            <a:pPr lvl="1"/>
            <a:r>
              <a:rPr lang="en-US" dirty="0">
                <a:effectLst/>
              </a:rPr>
              <a:t>exchange </a:t>
            </a:r>
            <a:r>
              <a:rPr lang="en-US" dirty="0" err="1">
                <a:effectLst/>
              </a:rPr>
              <a:t>coeff</a:t>
            </a:r>
            <a:r>
              <a:rPr lang="en-US" dirty="0">
                <a:effectLst/>
              </a:rPr>
              <a:t> heat * potential T difference</a:t>
            </a:r>
          </a:p>
          <a:p>
            <a:r>
              <a:rPr lang="en-US" sz="2400" dirty="0" err="1">
                <a:effectLst/>
              </a:rPr>
              <a:t>qstar</a:t>
            </a:r>
            <a:r>
              <a:rPr lang="en-US" sz="2400" dirty="0">
                <a:effectLst/>
              </a:rPr>
              <a:t> = re * </a:t>
            </a:r>
            <a:r>
              <a:rPr lang="en-US" sz="2400" dirty="0" err="1">
                <a:effectLst/>
              </a:rPr>
              <a:t>delq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 </a:t>
            </a:r>
          </a:p>
          <a:p>
            <a:pPr lvl="1"/>
            <a:r>
              <a:rPr lang="en-US" dirty="0">
                <a:effectLst/>
              </a:rPr>
              <a:t>exchange </a:t>
            </a:r>
            <a:r>
              <a:rPr lang="en-US" dirty="0" err="1">
                <a:effectLst/>
              </a:rPr>
              <a:t>coeff</a:t>
            </a:r>
            <a:r>
              <a:rPr lang="en-US" dirty="0">
                <a:effectLst/>
              </a:rPr>
              <a:t> water * humidity difference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9D6CA82-DF6E-81AA-FAD3-910BFA6FF6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436533" cy="44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FC168-BDBB-277B-FA0C-E0CD5D9D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4B624FC1-24B2-FE45-3FF7-694F93A25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6" t="19573" r="9469" b="19563"/>
          <a:stretch/>
        </p:blipFill>
        <p:spPr>
          <a:xfrm>
            <a:off x="206885" y="1281792"/>
            <a:ext cx="11778229" cy="543741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254750E-CBBF-5A79-6144-047A1CE0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055" y="138792"/>
            <a:ext cx="7995559" cy="1325563"/>
          </a:xfrm>
        </p:spPr>
        <p:txBody>
          <a:bodyPr/>
          <a:lstStyle/>
          <a:p>
            <a:r>
              <a:rPr lang="en-US" dirty="0"/>
              <a:t>Locations selected for testing:</a:t>
            </a:r>
            <a:br>
              <a:rPr lang="en-US" dirty="0"/>
            </a:br>
            <a:r>
              <a:rPr lang="en-US" dirty="0"/>
              <a:t>both Perennial and MIZ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CF73D7DE-D611-A20F-6566-1E51F43810EC}"/>
              </a:ext>
            </a:extLst>
          </p:cNvPr>
          <p:cNvSpPr/>
          <p:nvPr/>
        </p:nvSpPr>
        <p:spPr>
          <a:xfrm>
            <a:off x="2568040" y="2784766"/>
            <a:ext cx="687781" cy="443344"/>
          </a:xfrm>
          <a:prstGeom prst="donut">
            <a:avLst>
              <a:gd name="adj" fmla="val 7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669CDD6A-D976-6D91-438B-2C2E9566A38E}"/>
              </a:ext>
            </a:extLst>
          </p:cNvPr>
          <p:cNvSpPr/>
          <p:nvPr/>
        </p:nvSpPr>
        <p:spPr>
          <a:xfrm>
            <a:off x="8553203" y="3751118"/>
            <a:ext cx="687781" cy="443344"/>
          </a:xfrm>
          <a:prstGeom prst="donut">
            <a:avLst>
              <a:gd name="adj" fmla="val 7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16B24-CE30-060C-016A-E8C9C7BE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5BDD-C660-C772-DC6A-306CABA1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2" y="423335"/>
            <a:ext cx="2891356" cy="5672666"/>
          </a:xfrm>
        </p:spPr>
        <p:txBody>
          <a:bodyPr>
            <a:normAutofit/>
          </a:bodyPr>
          <a:lstStyle/>
          <a:p>
            <a:r>
              <a:rPr lang="en-US" sz="3600" dirty="0"/>
              <a:t>Stand Alone MPAS–SI </a:t>
            </a:r>
            <a:br>
              <a:rPr lang="en-US" sz="3600" dirty="0"/>
            </a:br>
            <a:r>
              <a:rPr lang="en-US" sz="3600" dirty="0"/>
              <a:t>(E3SM D-Case)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Convergence within loop</a:t>
            </a:r>
            <a:br>
              <a:rPr lang="en-US" sz="3600" dirty="0"/>
            </a:br>
            <a:r>
              <a:rPr lang="en-US" sz="3600" dirty="0"/>
              <a:t>T*(top)</a:t>
            </a:r>
            <a:br>
              <a:rPr lang="en-US" sz="3600" dirty="0"/>
            </a:br>
            <a:r>
              <a:rPr lang="en-US" sz="3600" dirty="0"/>
              <a:t>U*(middle)</a:t>
            </a:r>
            <a:br>
              <a:rPr lang="en-US" sz="3600" dirty="0"/>
            </a:br>
            <a:r>
              <a:rPr lang="en-US" sz="3600" dirty="0"/>
              <a:t>Q*(bottom)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6F332-D367-31B0-0113-D2AA9317B694}"/>
              </a:ext>
            </a:extLst>
          </p:cNvPr>
          <p:cNvSpPr txBox="1"/>
          <p:nvPr/>
        </p:nvSpPr>
        <p:spPr>
          <a:xfrm>
            <a:off x="5096932" y="69275"/>
            <a:ext cx="232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Location #1 – Antarctic</a:t>
            </a: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82AAF10-BE4D-FF55-45D6-135D34AD7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6" r="8017" b="6060"/>
          <a:stretch/>
        </p:blipFill>
        <p:spPr>
          <a:xfrm>
            <a:off x="3946805" y="423335"/>
            <a:ext cx="4059382" cy="617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5693A3-7EEA-5D90-0ADF-C2293802866A}"/>
              </a:ext>
            </a:extLst>
          </p:cNvPr>
          <p:cNvSpPr txBox="1"/>
          <p:nvPr/>
        </p:nvSpPr>
        <p:spPr>
          <a:xfrm>
            <a:off x="9239445" y="83130"/>
            <a:ext cx="20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Location #9 – Arctic</a:t>
            </a:r>
          </a:p>
        </p:txBody>
      </p:sp>
      <p:pic>
        <p:nvPicPr>
          <p:cNvPr id="9" name="Picture 8" descr="A graph of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89075D23-26F7-83AB-F799-4F43DA102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81" r="8677" b="6172"/>
          <a:stretch/>
        </p:blipFill>
        <p:spPr>
          <a:xfrm>
            <a:off x="8068898" y="386564"/>
            <a:ext cx="4059381" cy="623703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F440B3-7B1E-5170-82B1-684614DE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043EE40-C460-5D66-EC11-09909609E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" t="7517" r="8551" b="8981"/>
          <a:stretch/>
        </p:blipFill>
        <p:spPr>
          <a:xfrm>
            <a:off x="2239052" y="33858"/>
            <a:ext cx="9872134" cy="3277378"/>
          </a:xfrm>
          <a:prstGeom prst="rect">
            <a:avLst/>
          </a:prstGeom>
        </p:spPr>
      </p:pic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79A9B48-9B3E-5437-B222-E042FD98B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" t="8825" r="8661" b="2674"/>
          <a:stretch/>
        </p:blipFill>
        <p:spPr>
          <a:xfrm>
            <a:off x="2142067" y="3352801"/>
            <a:ext cx="9990666" cy="3464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C5BDD-C660-C772-DC6A-306CABA1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" y="1807787"/>
            <a:ext cx="2142067" cy="3277378"/>
          </a:xfrm>
        </p:spPr>
        <p:txBody>
          <a:bodyPr>
            <a:noAutofit/>
          </a:bodyPr>
          <a:lstStyle/>
          <a:p>
            <a:r>
              <a:rPr lang="en-US" sz="2400" dirty="0"/>
              <a:t>Stand Alone MPAS–SI Case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Annual Time series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12B858A-95B4-50B5-8579-1ABD910D93B8}"/>
              </a:ext>
            </a:extLst>
          </p:cNvPr>
          <p:cNvSpPr/>
          <p:nvPr/>
        </p:nvSpPr>
        <p:spPr>
          <a:xfrm>
            <a:off x="7492232" y="213972"/>
            <a:ext cx="897467" cy="6218597"/>
          </a:xfrm>
          <a:prstGeom prst="frame">
            <a:avLst>
              <a:gd name="adj1" fmla="val 68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05A3205-DFEA-4DDD-0625-1A59A4FCE7D6}"/>
              </a:ext>
            </a:extLst>
          </p:cNvPr>
          <p:cNvSpPr/>
          <p:nvPr/>
        </p:nvSpPr>
        <p:spPr>
          <a:xfrm>
            <a:off x="3228879" y="186263"/>
            <a:ext cx="897467" cy="6218598"/>
          </a:xfrm>
          <a:prstGeom prst="frame">
            <a:avLst>
              <a:gd name="adj1" fmla="val 68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CC29C-7CD9-59DE-7F42-ACA1586F75B1}"/>
              </a:ext>
            </a:extLst>
          </p:cNvPr>
          <p:cNvSpPr txBox="1"/>
          <p:nvPr/>
        </p:nvSpPr>
        <p:spPr>
          <a:xfrm>
            <a:off x="563658" y="1391699"/>
            <a:ext cx="15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Location #1 Antarctic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D8065-04D0-4710-0858-C5692869F1EC}"/>
              </a:ext>
            </a:extLst>
          </p:cNvPr>
          <p:cNvSpPr txBox="1"/>
          <p:nvPr/>
        </p:nvSpPr>
        <p:spPr>
          <a:xfrm>
            <a:off x="563658" y="4605340"/>
            <a:ext cx="15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Location #9 Arctic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234F7-A305-E3DE-2860-7B7B0AA3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5</a:t>
            </a:fld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A6E9FA0F-2192-CC37-FA99-73E45C776515}"/>
              </a:ext>
            </a:extLst>
          </p:cNvPr>
          <p:cNvSpPr/>
          <p:nvPr/>
        </p:nvSpPr>
        <p:spPr>
          <a:xfrm>
            <a:off x="2208891" y="3424444"/>
            <a:ext cx="389116" cy="3008125"/>
          </a:xfrm>
          <a:prstGeom prst="leftBrace">
            <a:avLst>
              <a:gd name="adj1" fmla="val 4749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06B8D5E-BC58-DA4F-DB97-A35283AA05D3}"/>
              </a:ext>
            </a:extLst>
          </p:cNvPr>
          <p:cNvSpPr/>
          <p:nvPr/>
        </p:nvSpPr>
        <p:spPr>
          <a:xfrm>
            <a:off x="2181181" y="210803"/>
            <a:ext cx="389116" cy="3008125"/>
          </a:xfrm>
          <a:prstGeom prst="leftBrace">
            <a:avLst>
              <a:gd name="adj1" fmla="val 4749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D9099-0DD9-6D43-7EEA-57AB294DCD65}"/>
              </a:ext>
            </a:extLst>
          </p:cNvPr>
          <p:cNvSpPr txBox="1"/>
          <p:nvPr/>
        </p:nvSpPr>
        <p:spPr>
          <a:xfrm>
            <a:off x="3448404" y="-74605"/>
            <a:ext cx="5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DF0824-3649-EBC1-8328-08F0A5F82DDE}"/>
              </a:ext>
            </a:extLst>
          </p:cNvPr>
          <p:cNvSpPr txBox="1"/>
          <p:nvPr/>
        </p:nvSpPr>
        <p:spPr>
          <a:xfrm>
            <a:off x="7695314" y="-74605"/>
            <a:ext cx="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9294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2EEC011-D2A4-0A76-B013-3FAD8F96B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4" r="8127" b="2328"/>
          <a:stretch/>
        </p:blipFill>
        <p:spPr>
          <a:xfrm>
            <a:off x="5858933" y="400179"/>
            <a:ext cx="6333067" cy="6390265"/>
          </a:xfrm>
          <a:prstGeom prst="rect">
            <a:avLst/>
          </a:prstGeom>
        </p:spPr>
      </p:pic>
      <p:pic>
        <p:nvPicPr>
          <p:cNvPr id="12" name="Picture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9FC4376-0DFC-0999-877B-44EB3370A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2" t="9150" r="9150" b="2302"/>
          <a:stretch/>
        </p:blipFill>
        <p:spPr>
          <a:xfrm>
            <a:off x="0" y="400179"/>
            <a:ext cx="6333067" cy="6390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07E05E-3A10-118A-4D77-851613D4C448}"/>
              </a:ext>
            </a:extLst>
          </p:cNvPr>
          <p:cNvSpPr txBox="1"/>
          <p:nvPr/>
        </p:nvSpPr>
        <p:spPr>
          <a:xfrm>
            <a:off x="1938129" y="67555"/>
            <a:ext cx="318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January  Location #1 Antarctic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C387F-FC93-0D11-060B-BE9C321BA7F8}"/>
              </a:ext>
            </a:extLst>
          </p:cNvPr>
          <p:cNvSpPr txBox="1"/>
          <p:nvPr/>
        </p:nvSpPr>
        <p:spPr>
          <a:xfrm>
            <a:off x="8078773" y="115335"/>
            <a:ext cx="27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July Location #1 Antarctic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A7C93-F166-F2DC-69D0-283F77D6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6</a:t>
            </a:fld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EF2AC5E-15C0-A68A-E56D-DAB3ABE44D36}"/>
              </a:ext>
            </a:extLst>
          </p:cNvPr>
          <p:cNvSpPr/>
          <p:nvPr/>
        </p:nvSpPr>
        <p:spPr>
          <a:xfrm rot="1754289">
            <a:off x="1523246" y="485892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5170C5C-1034-AEDC-CD81-1A3902473179}"/>
              </a:ext>
            </a:extLst>
          </p:cNvPr>
          <p:cNvSpPr/>
          <p:nvPr/>
        </p:nvSpPr>
        <p:spPr>
          <a:xfrm rot="1754289">
            <a:off x="1523245" y="4088073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76AB1CF-6891-56E3-2C83-2A5697404BAE}"/>
              </a:ext>
            </a:extLst>
          </p:cNvPr>
          <p:cNvSpPr/>
          <p:nvPr/>
        </p:nvSpPr>
        <p:spPr>
          <a:xfrm rot="19841191" flipV="1">
            <a:off x="9846145" y="1655416"/>
            <a:ext cx="829765" cy="2927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F88E6DC-31F2-7231-3447-B9536A6F92CB}"/>
              </a:ext>
            </a:extLst>
          </p:cNvPr>
          <p:cNvSpPr/>
          <p:nvPr/>
        </p:nvSpPr>
        <p:spPr>
          <a:xfrm rot="13339698" flipV="1">
            <a:off x="7757310" y="5156316"/>
            <a:ext cx="829765" cy="2927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1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907E05E-3A10-118A-4D77-851613D4C448}"/>
              </a:ext>
            </a:extLst>
          </p:cNvPr>
          <p:cNvSpPr txBox="1"/>
          <p:nvPr/>
        </p:nvSpPr>
        <p:spPr>
          <a:xfrm>
            <a:off x="1938129" y="67555"/>
            <a:ext cx="318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January  Location #9 Arctic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C387F-FC93-0D11-060B-BE9C321BA7F8}"/>
              </a:ext>
            </a:extLst>
          </p:cNvPr>
          <p:cNvSpPr txBox="1"/>
          <p:nvPr/>
        </p:nvSpPr>
        <p:spPr>
          <a:xfrm>
            <a:off x="8078773" y="115335"/>
            <a:ext cx="27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July Location #9 Arctic</a:t>
            </a:r>
          </a:p>
        </p:txBody>
      </p:sp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1CC18A9-3D63-6A66-805C-184D5145B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" t="8289" r="8912"/>
          <a:stretch/>
        </p:blipFill>
        <p:spPr>
          <a:xfrm>
            <a:off x="100078" y="484668"/>
            <a:ext cx="5871232" cy="6305778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A946130-6312-DB42-A750-BA70FE9A9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7" t="8432" r="8313"/>
          <a:stretch/>
        </p:blipFill>
        <p:spPr>
          <a:xfrm>
            <a:off x="6125199" y="436887"/>
            <a:ext cx="6049852" cy="6257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52F7-32E4-FE0F-399F-D5FB8FDD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7</a:t>
            </a:fld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B1C3B871-3D4E-27FC-5FEB-CE19D2BC0C8C}"/>
              </a:ext>
            </a:extLst>
          </p:cNvPr>
          <p:cNvSpPr/>
          <p:nvPr/>
        </p:nvSpPr>
        <p:spPr>
          <a:xfrm rot="1754289">
            <a:off x="10545551" y="472038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FA8E507-8E58-C2A7-7E1A-8C42FA660848}"/>
              </a:ext>
            </a:extLst>
          </p:cNvPr>
          <p:cNvSpPr/>
          <p:nvPr/>
        </p:nvSpPr>
        <p:spPr>
          <a:xfrm rot="18365013">
            <a:off x="1692739" y="1524983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9DEBE9A-EC29-2B0F-8111-B237FC4EAF37}"/>
              </a:ext>
            </a:extLst>
          </p:cNvPr>
          <p:cNvSpPr/>
          <p:nvPr/>
        </p:nvSpPr>
        <p:spPr>
          <a:xfrm rot="20183780">
            <a:off x="1523246" y="5196144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0433EE4-D876-F652-AB23-447F6C00793E}"/>
              </a:ext>
            </a:extLst>
          </p:cNvPr>
          <p:cNvSpPr/>
          <p:nvPr/>
        </p:nvSpPr>
        <p:spPr>
          <a:xfrm rot="20183780">
            <a:off x="9838989" y="4932766"/>
            <a:ext cx="829765" cy="2629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2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845627-8F24-DA08-DCE6-41C5ED5B16BA}"/>
              </a:ext>
            </a:extLst>
          </p:cNvPr>
          <p:cNvSpPr txBox="1">
            <a:spLocks/>
          </p:cNvSpPr>
          <p:nvPr/>
        </p:nvSpPr>
        <p:spPr>
          <a:xfrm>
            <a:off x="258234" y="517524"/>
            <a:ext cx="2914457" cy="481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Fully Coupled</a:t>
            </a:r>
          </a:p>
          <a:p>
            <a:r>
              <a:rPr lang="en-US" sz="3200" dirty="0"/>
              <a:t>(E3SM B – Case)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Convergence within loop</a:t>
            </a:r>
            <a:br>
              <a:rPr lang="en-US" sz="3200" dirty="0"/>
            </a:br>
            <a:r>
              <a:rPr lang="en-US" sz="3200" dirty="0"/>
              <a:t>T*(top)</a:t>
            </a:r>
          </a:p>
          <a:p>
            <a:r>
              <a:rPr lang="en-US" sz="3200" dirty="0"/>
              <a:t>U*(middle)</a:t>
            </a:r>
          </a:p>
          <a:p>
            <a:r>
              <a:rPr lang="en-US" sz="3200" dirty="0"/>
              <a:t>Q*(bottom)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D4CB4-F8DE-B396-16A2-18D509C4B84C}"/>
              </a:ext>
            </a:extLst>
          </p:cNvPr>
          <p:cNvSpPr txBox="1"/>
          <p:nvPr/>
        </p:nvSpPr>
        <p:spPr>
          <a:xfrm>
            <a:off x="4931835" y="41565"/>
            <a:ext cx="232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Location #1 – Antarctic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7604ACD9-BA2D-13B6-3077-1CD1002E8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92" r="9339" b="7546"/>
          <a:stretch/>
        </p:blipFill>
        <p:spPr>
          <a:xfrm>
            <a:off x="3696467" y="484915"/>
            <a:ext cx="4131351" cy="620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C1FD6-6C0C-A1EB-1C97-59AC618F81A7}"/>
              </a:ext>
            </a:extLst>
          </p:cNvPr>
          <p:cNvSpPr txBox="1"/>
          <p:nvPr/>
        </p:nvSpPr>
        <p:spPr>
          <a:xfrm>
            <a:off x="9239445" y="83130"/>
            <a:ext cx="20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Location #9 – Arctic</a:t>
            </a:r>
          </a:p>
        </p:txBody>
      </p:sp>
      <p:pic>
        <p:nvPicPr>
          <p:cNvPr id="9" name="Picture 8" descr="A graph of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C33063E4-C2BF-6CC6-458B-CB2E37FA9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79" r="8677" b="7071"/>
          <a:stretch/>
        </p:blipFill>
        <p:spPr>
          <a:xfrm>
            <a:off x="7963612" y="480172"/>
            <a:ext cx="4173725" cy="623356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5BAE7B-2F4C-0A09-E903-4E397CC2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FE44095-DD24-077B-6328-D60EFEE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6" t="8298" r="8861" b="12022"/>
          <a:stretch/>
        </p:blipFill>
        <p:spPr>
          <a:xfrm>
            <a:off x="2158229" y="41608"/>
            <a:ext cx="9953723" cy="3140744"/>
          </a:xfrm>
          <a:prstGeom prst="rect">
            <a:avLst/>
          </a:prstGeom>
        </p:spPr>
      </p:pic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B232A0D-BB56-342F-F48D-A75BD215E0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5" t="9090" r="9403" b="2674"/>
          <a:stretch/>
        </p:blipFill>
        <p:spPr>
          <a:xfrm>
            <a:off x="2230582" y="3217522"/>
            <a:ext cx="9809018" cy="3598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C5BDD-C660-C772-DC6A-306CABA1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020" y="2628064"/>
            <a:ext cx="3162268" cy="1514494"/>
          </a:xfrm>
        </p:spPr>
        <p:txBody>
          <a:bodyPr>
            <a:noAutofit/>
          </a:bodyPr>
          <a:lstStyle/>
          <a:p>
            <a:r>
              <a:rPr lang="en-US" sz="2400" dirty="0"/>
              <a:t>Fully Coupled </a:t>
            </a:r>
            <a:br>
              <a:rPr lang="en-US" sz="2400" dirty="0"/>
            </a:br>
            <a:r>
              <a:rPr lang="en-US" sz="2400" dirty="0"/>
              <a:t>E3SM B – Case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Annual Timeseries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6CA6F-2F42-30DD-E8F8-6F6576978D22}"/>
              </a:ext>
            </a:extLst>
          </p:cNvPr>
          <p:cNvSpPr txBox="1"/>
          <p:nvPr/>
        </p:nvSpPr>
        <p:spPr>
          <a:xfrm>
            <a:off x="726080" y="1357103"/>
            <a:ext cx="15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Location #1 Antarctic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E6370C8-B50E-251E-F223-01D2AA42B1DE}"/>
              </a:ext>
            </a:extLst>
          </p:cNvPr>
          <p:cNvSpPr/>
          <p:nvPr/>
        </p:nvSpPr>
        <p:spPr>
          <a:xfrm>
            <a:off x="3215024" y="152400"/>
            <a:ext cx="897467" cy="6303818"/>
          </a:xfrm>
          <a:prstGeom prst="frame">
            <a:avLst>
              <a:gd name="adj1" fmla="val 68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56FDC4C-17D0-7BDE-83B4-546EA583F650}"/>
              </a:ext>
            </a:extLst>
          </p:cNvPr>
          <p:cNvSpPr/>
          <p:nvPr/>
        </p:nvSpPr>
        <p:spPr>
          <a:xfrm>
            <a:off x="7490312" y="166255"/>
            <a:ext cx="897467" cy="6303818"/>
          </a:xfrm>
          <a:prstGeom prst="frame">
            <a:avLst>
              <a:gd name="adj1" fmla="val 68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C964A-434A-E3DD-7785-FFE63AA253A0}"/>
              </a:ext>
            </a:extLst>
          </p:cNvPr>
          <p:cNvSpPr txBox="1"/>
          <p:nvPr/>
        </p:nvSpPr>
        <p:spPr>
          <a:xfrm>
            <a:off x="716285" y="4589890"/>
            <a:ext cx="158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C0C0C0"/>
                </a:highlight>
              </a:rPr>
              <a:t>Location #9 Arctic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820870A-99BF-4176-8DC4-E6DF41CC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FB2-F980-7A4B-BF44-A6AB146D6A15}" type="slidenum">
              <a:rPr lang="en-US" smtClean="0"/>
              <a:t>9</a:t>
            </a:fld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CC8843C-E9DC-D69F-2042-89C617DDD267}"/>
              </a:ext>
            </a:extLst>
          </p:cNvPr>
          <p:cNvSpPr/>
          <p:nvPr/>
        </p:nvSpPr>
        <p:spPr>
          <a:xfrm>
            <a:off x="2158229" y="209397"/>
            <a:ext cx="389116" cy="3008125"/>
          </a:xfrm>
          <a:prstGeom prst="leftBrace">
            <a:avLst>
              <a:gd name="adj1" fmla="val 4749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D50E6C8-10C3-62C8-6EEC-A1EA5413260C}"/>
              </a:ext>
            </a:extLst>
          </p:cNvPr>
          <p:cNvSpPr/>
          <p:nvPr/>
        </p:nvSpPr>
        <p:spPr>
          <a:xfrm>
            <a:off x="2172228" y="3350141"/>
            <a:ext cx="389116" cy="3008125"/>
          </a:xfrm>
          <a:prstGeom prst="leftBrace">
            <a:avLst>
              <a:gd name="adj1" fmla="val 4749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37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461</Words>
  <Application>Microsoft Macintosh PowerPoint</Application>
  <PresentationFormat>Widescreen</PresentationFormat>
  <Paragraphs>79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Courier New</vt:lpstr>
      <vt:lpstr>Office Theme</vt:lpstr>
      <vt:lpstr>Sea Ice Biases:  Diagnosing the behavior of Surface Flux Convergence</vt:lpstr>
      <vt:lpstr>Some extra details:</vt:lpstr>
      <vt:lpstr>Locations selected for testing: both Perennial and MIZ</vt:lpstr>
      <vt:lpstr>Stand Alone MPAS–SI  (E3SM D-Case)  Convergence within loop T*(top) U*(middle) Q*(bottom) </vt:lpstr>
      <vt:lpstr>Stand Alone MPAS–SI Case  Annual Time series</vt:lpstr>
      <vt:lpstr>PowerPoint Presentation</vt:lpstr>
      <vt:lpstr>PowerPoint Presentation</vt:lpstr>
      <vt:lpstr>PowerPoint Presentation</vt:lpstr>
      <vt:lpstr>Fully Coupled  E3SM B – Case   Annual Timeseries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Ice Biases:  Exploring  the Role of  Surface Flux Convergence</dc:title>
  <dc:creator>Thomas, Erin Emily</dc:creator>
  <cp:lastModifiedBy>Thomas, Erin Emily</cp:lastModifiedBy>
  <cp:revision>57</cp:revision>
  <dcterms:created xsi:type="dcterms:W3CDTF">2023-08-29T23:15:13Z</dcterms:created>
  <dcterms:modified xsi:type="dcterms:W3CDTF">2023-10-13T17:55:06Z</dcterms:modified>
</cp:coreProperties>
</file>